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424" r:id="rId4"/>
    <p:sldId id="258" r:id="rId5"/>
    <p:sldId id="261" r:id="rId7"/>
    <p:sldId id="266" r:id="rId8"/>
    <p:sldId id="267" r:id="rId9"/>
    <p:sldId id="268" r:id="rId10"/>
    <p:sldId id="269" r:id="rId11"/>
    <p:sldId id="270" r:id="rId12"/>
    <p:sldId id="271" r:id="rId13"/>
    <p:sldId id="272" r:id="rId14"/>
    <p:sldId id="273" r:id="rId15"/>
    <p:sldId id="274" r:id="rId16"/>
    <p:sldId id="275" r:id="rId17"/>
    <p:sldId id="276" r:id="rId18"/>
    <p:sldId id="574" r:id="rId19"/>
    <p:sldId id="575" r:id="rId20"/>
    <p:sldId id="576" r:id="rId21"/>
    <p:sldId id="577" r:id="rId22"/>
    <p:sldId id="710" r:id="rId23"/>
    <p:sldId id="843" r:id="rId24"/>
    <p:sldId id="844" r:id="rId25"/>
    <p:sldId id="845" r:id="rId26"/>
    <p:sldId id="978" r:id="rId27"/>
    <p:sldId id="979" r:id="rId28"/>
    <p:sldId id="980" r:id="rId29"/>
    <p:sldId id="981" r:id="rId30"/>
    <p:sldId id="982" r:id="rId31"/>
    <p:sldId id="1115" r:id="rId32"/>
    <p:sldId id="278" r:id="rId33"/>
    <p:sldId id="280" r:id="rId34"/>
    <p:sldId id="279"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77" r:id="rId49"/>
    <p:sldId id="294" r:id="rId50"/>
    <p:sldId id="302" r:id="rId51"/>
    <p:sldId id="303" r:id="rId52"/>
    <p:sldId id="295" r:id="rId53"/>
    <p:sldId id="296" r:id="rId54"/>
    <p:sldId id="297" r:id="rId55"/>
    <p:sldId id="298" r:id="rId56"/>
    <p:sldId id="299" r:id="rId57"/>
    <p:sldId id="300" r:id="rId58"/>
    <p:sldId id="301" r:id="rId59"/>
    <p:sldId id="304" r:id="rId60"/>
    <p:sldId id="305" r:id="rId61"/>
    <p:sldId id="306" r:id="rId62"/>
    <p:sldId id="307" r:id="rId63"/>
    <p:sldId id="1116" r:id="rId64"/>
    <p:sldId id="308"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1249" r:id="rId78"/>
    <p:sldId id="1338" r:id="rId79"/>
    <p:sldId id="1339"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9" r:id="rId119"/>
    <p:sldId id="368" r:id="rId120"/>
    <p:sldId id="371" r:id="rId121"/>
    <p:sldId id="372" r:id="rId122"/>
    <p:sldId id="374" r:id="rId123"/>
    <p:sldId id="375" r:id="rId124"/>
    <p:sldId id="376" r:id="rId125"/>
    <p:sldId id="377" r:id="rId126"/>
    <p:sldId id="378" r:id="rId127"/>
    <p:sldId id="373"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4" r:id="rId159"/>
    <p:sldId id="415" r:id="rId160"/>
    <p:sldId id="416" r:id="rId161"/>
    <p:sldId id="417" r:id="rId162"/>
    <p:sldId id="418" r:id="rId163"/>
    <p:sldId id="410" r:id="rId164"/>
    <p:sldId id="411" r:id="rId165"/>
    <p:sldId id="412" r:id="rId166"/>
    <p:sldId id="413" r:id="rId167"/>
    <p:sldId id="265" r:id="rId1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1" Type="http://schemas.openxmlformats.org/officeDocument/2006/relationships/tableStyles" Target="tableStyles.xml"/><Relationship Id="rId170" Type="http://schemas.openxmlformats.org/officeDocument/2006/relationships/viewProps" Target="viewProps.xml"/><Relationship Id="rId17" Type="http://schemas.openxmlformats.org/officeDocument/2006/relationships/slide" Target="slides/slide14.xml"/><Relationship Id="rId169" Type="http://schemas.openxmlformats.org/officeDocument/2006/relationships/presProps" Target="presProps.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3.vml.rels><?xml version="1.0" encoding="UTF-8" standalone="yes"?>
<Relationships xmlns="http://schemas.openxmlformats.org/package/2006/relationships"><Relationship Id="rId4" Type="http://schemas.openxmlformats.org/officeDocument/2006/relationships/image" Target="../media/image102.wmf"/><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17.vml.rels><?xml version="1.0" encoding="UTF-8" standalone="yes"?>
<Relationships xmlns="http://schemas.openxmlformats.org/package/2006/relationships"><Relationship Id="rId5" Type="http://schemas.openxmlformats.org/officeDocument/2006/relationships/image" Target="../media/image136.wmf"/><Relationship Id="rId4" Type="http://schemas.openxmlformats.org/officeDocument/2006/relationships/image" Target="../media/image135.wmf"/><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18.vml.rels><?xml version="1.0" encoding="UTF-8" standalone="yes"?>
<Relationships xmlns="http://schemas.openxmlformats.org/package/2006/relationships"><Relationship Id="rId5" Type="http://schemas.openxmlformats.org/officeDocument/2006/relationships/image" Target="../media/image141.wmf"/><Relationship Id="rId4" Type="http://schemas.openxmlformats.org/officeDocument/2006/relationships/image" Target="../media/image140.wmf"/><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5" Type="http://schemas.openxmlformats.org/officeDocument/2006/relationships/image" Target="../media/image149.wmf"/><Relationship Id="rId4" Type="http://schemas.openxmlformats.org/officeDocument/2006/relationships/image" Target="../media/image148.wmf"/><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156.wmf"/><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26.vml.rels><?xml version="1.0" encoding="UTF-8" standalone="yes"?>
<Relationships xmlns="http://schemas.openxmlformats.org/package/2006/relationships"><Relationship Id="rId4" Type="http://schemas.openxmlformats.org/officeDocument/2006/relationships/image" Target="../media/image161.wmf"/><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27.vml.rels><?xml version="1.0" encoding="UTF-8" standalone="yes"?>
<Relationships xmlns="http://schemas.openxmlformats.org/package/2006/relationships"><Relationship Id="rId4" Type="http://schemas.openxmlformats.org/officeDocument/2006/relationships/image" Target="../media/image164.wmf"/><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51.wmf"/></Relationships>
</file>

<file path=ppt/drawings/_rels/vmlDrawing28.vml.rels><?xml version="1.0" encoding="UTF-8" standalone="yes"?>
<Relationships xmlns="http://schemas.openxmlformats.org/package/2006/relationships"><Relationship Id="rId5" Type="http://schemas.openxmlformats.org/officeDocument/2006/relationships/image" Target="../media/image168.wmf"/><Relationship Id="rId4" Type="http://schemas.openxmlformats.org/officeDocument/2006/relationships/image" Target="../media/image167.wmf"/><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51.wmf"/></Relationships>
</file>

<file path=ppt/drawings/_rels/vmlDrawing29.vml.rels><?xml version="1.0" encoding="UTF-8" standalone="yes"?>
<Relationships xmlns="http://schemas.openxmlformats.org/package/2006/relationships"><Relationship Id="rId5" Type="http://schemas.openxmlformats.org/officeDocument/2006/relationships/image" Target="../media/image168.wmf"/><Relationship Id="rId4" Type="http://schemas.openxmlformats.org/officeDocument/2006/relationships/image" Target="../media/image169.wmf"/><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5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幻灯片图像占位符 104449"/>
          <p:cNvSpPr>
            <a:spLocks noRot="1" noTextEdit="1"/>
          </p:cNvSpPr>
          <p:nvPr>
            <p:ph type="sldImg"/>
          </p:nvPr>
        </p:nvSpPr>
        <p:spPr/>
        <p:txBody>
          <a:bodyPr/>
          <a:p>
            <a:endParaRPr lang="zh-CN" altLang="en-US"/>
          </a:p>
        </p:txBody>
      </p:sp>
      <p:sp>
        <p:nvSpPr>
          <p:cNvPr id="5122" name="文本占位符 104450"/>
          <p:cNvSpPr>
            <a:spLocks noGrp="1"/>
          </p:cNvSpPr>
          <p:nvPr>
            <p:ph type="body"/>
          </p:nvPr>
        </p:nvSpPr>
        <p:spPr/>
        <p:txBody>
          <a:bodyPr anchor="t"/>
          <a:p>
            <a:pPr lvl="0"/>
            <a:r>
              <a:rPr lang="zh-CN" altLang="en-US" dirty="0"/>
              <a:t>前两步很困难</a:t>
            </a:r>
            <a:endParaRPr lang="zh-CN" altLang="en-US" dirty="0"/>
          </a:p>
        </p:txBody>
      </p:sp>
      <p:sp>
        <p:nvSpPr>
          <p:cNvPr id="5123" name="灯片编号占位符 1"/>
          <p:cNvSpPr/>
          <p:nvPr>
            <p:ph type="sldNum" sz="quarter"/>
          </p:nvPr>
        </p:nvSpPr>
        <p:spPr>
          <a:xfrm>
            <a:off x="3884613" y="8685213"/>
            <a:ext cx="2971800" cy="457200"/>
          </a:xfrm>
          <a:prstGeom prst="rect">
            <a:avLst/>
          </a:prstGeom>
          <a:noFill/>
          <a:ln w="9525">
            <a:noFill/>
            <a:miter/>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09569"/>
          <p:cNvSpPr>
            <a:spLocks noRot="1" noTextEdit="1"/>
          </p:cNvSpPr>
          <p:nvPr>
            <p:ph type="sldImg"/>
          </p:nvPr>
        </p:nvSpPr>
        <p:spPr/>
        <p:txBody>
          <a:bodyPr/>
          <a:p>
            <a:endParaRPr lang="zh-CN" altLang="en-US"/>
          </a:p>
        </p:txBody>
      </p:sp>
      <p:sp>
        <p:nvSpPr>
          <p:cNvPr id="27650" name="文本占位符 109570"/>
          <p:cNvSpPr>
            <a:spLocks noGrp="1"/>
          </p:cNvSpPr>
          <p:nvPr>
            <p:ph type="body"/>
          </p:nvPr>
        </p:nvSpPr>
        <p:spPr/>
        <p:txBody>
          <a:bodyPr anchor="t"/>
          <a:p>
            <a:pPr lvl="0"/>
            <a:r>
              <a:rPr lang="zh-CN" altLang="en-US" dirty="0"/>
              <a:t>画示意图</a:t>
            </a:r>
            <a:endParaRPr lang="zh-CN" altLang="en-US" dirty="0"/>
          </a:p>
        </p:txBody>
      </p:sp>
      <p:sp>
        <p:nvSpPr>
          <p:cNvPr id="27651" name="灯片编号占位符 1"/>
          <p:cNvSpPr/>
          <p:nvPr>
            <p:ph type="sldNum" sz="quarter"/>
          </p:nvPr>
        </p:nvSpPr>
        <p:spPr>
          <a:xfrm>
            <a:off x="3884613" y="8685213"/>
            <a:ext cx="2971800" cy="457200"/>
          </a:xfrm>
          <a:prstGeom prst="rect">
            <a:avLst/>
          </a:prstGeom>
          <a:noFill/>
          <a:ln w="9525">
            <a:noFill/>
            <a:miter/>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03.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7.xml"/><Relationship Id="rId2" Type="http://schemas.openxmlformats.org/officeDocument/2006/relationships/image" Target="../media/image122.wmf"/><Relationship Id="rId1" Type="http://schemas.openxmlformats.org/officeDocument/2006/relationships/oleObject" Target="../embeddings/oleObject32.bin"/></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3.png"/><Relationship Id="rId1" Type="http://schemas.openxmlformats.org/officeDocument/2006/relationships/image" Target="../media/image11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png"/><Relationship Id="rId1" Type="http://schemas.openxmlformats.org/officeDocument/2006/relationships/image" Target="../media/image12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9" Type="http://schemas.openxmlformats.org/officeDocument/2006/relationships/oleObject" Target="../embeddings/oleObject37.bin"/><Relationship Id="rId8" Type="http://schemas.openxmlformats.org/officeDocument/2006/relationships/image" Target="../media/image135.wmf"/><Relationship Id="rId7" Type="http://schemas.openxmlformats.org/officeDocument/2006/relationships/oleObject" Target="../embeddings/oleObject36.bin"/><Relationship Id="rId6" Type="http://schemas.openxmlformats.org/officeDocument/2006/relationships/image" Target="../media/image134.wmf"/><Relationship Id="rId5" Type="http://schemas.openxmlformats.org/officeDocument/2006/relationships/oleObject" Target="../embeddings/oleObject35.bin"/><Relationship Id="rId4" Type="http://schemas.openxmlformats.org/officeDocument/2006/relationships/image" Target="../media/image133.wmf"/><Relationship Id="rId3" Type="http://schemas.openxmlformats.org/officeDocument/2006/relationships/oleObject" Target="../embeddings/oleObject34.bin"/><Relationship Id="rId2" Type="http://schemas.openxmlformats.org/officeDocument/2006/relationships/image" Target="../media/image132.wmf"/><Relationship Id="rId12" Type="http://schemas.openxmlformats.org/officeDocument/2006/relationships/vmlDrawing" Target="../drawings/vmlDrawing17.vml"/><Relationship Id="rId11" Type="http://schemas.openxmlformats.org/officeDocument/2006/relationships/slideLayout" Target="../slideLayouts/slideLayout7.xml"/><Relationship Id="rId10" Type="http://schemas.openxmlformats.org/officeDocument/2006/relationships/image" Target="../media/image136.wmf"/><Relationship Id="rId1" Type="http://schemas.openxmlformats.org/officeDocument/2006/relationships/oleObject" Target="../embeddings/oleObject33.bin"/></Relationships>
</file>

<file path=ppt/slides/_rels/slide128.xml.rels><?xml version="1.0" encoding="UTF-8" standalone="yes"?>
<Relationships xmlns="http://schemas.openxmlformats.org/package/2006/relationships"><Relationship Id="rId9" Type="http://schemas.openxmlformats.org/officeDocument/2006/relationships/oleObject" Target="../embeddings/oleObject42.bin"/><Relationship Id="rId8" Type="http://schemas.openxmlformats.org/officeDocument/2006/relationships/image" Target="../media/image140.wmf"/><Relationship Id="rId7" Type="http://schemas.openxmlformats.org/officeDocument/2006/relationships/oleObject" Target="../embeddings/oleObject41.bin"/><Relationship Id="rId6" Type="http://schemas.openxmlformats.org/officeDocument/2006/relationships/image" Target="../media/image139.wmf"/><Relationship Id="rId5" Type="http://schemas.openxmlformats.org/officeDocument/2006/relationships/oleObject" Target="../embeddings/oleObject40.bin"/><Relationship Id="rId4" Type="http://schemas.openxmlformats.org/officeDocument/2006/relationships/image" Target="../media/image138.wmf"/><Relationship Id="rId3" Type="http://schemas.openxmlformats.org/officeDocument/2006/relationships/oleObject" Target="../embeddings/oleObject39.bin"/><Relationship Id="rId2" Type="http://schemas.openxmlformats.org/officeDocument/2006/relationships/image" Target="../media/image137.wmf"/><Relationship Id="rId12" Type="http://schemas.openxmlformats.org/officeDocument/2006/relationships/vmlDrawing" Target="../drawings/vmlDrawing18.vml"/><Relationship Id="rId11" Type="http://schemas.openxmlformats.org/officeDocument/2006/relationships/slideLayout" Target="../slideLayouts/slideLayout7.xml"/><Relationship Id="rId10" Type="http://schemas.openxmlformats.org/officeDocument/2006/relationships/image" Target="../media/image141.wmf"/><Relationship Id="rId1" Type="http://schemas.openxmlformats.org/officeDocument/2006/relationships/oleObject" Target="../embeddings/oleObject38.bin"/></Relationships>
</file>

<file path=ppt/slides/_rels/slide129.xml.rels><?xml version="1.0" encoding="UTF-8" standalone="yes"?>
<Relationships xmlns="http://schemas.openxmlformats.org/package/2006/relationships"><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144.wmf"/><Relationship Id="rId5" Type="http://schemas.openxmlformats.org/officeDocument/2006/relationships/oleObject" Target="../embeddings/oleObject45.bin"/><Relationship Id="rId4" Type="http://schemas.openxmlformats.org/officeDocument/2006/relationships/image" Target="../media/image143.wmf"/><Relationship Id="rId3" Type="http://schemas.openxmlformats.org/officeDocument/2006/relationships/oleObject" Target="../embeddings/oleObject44.bin"/><Relationship Id="rId2" Type="http://schemas.openxmlformats.org/officeDocument/2006/relationships/image" Target="../media/image142.wmf"/><Relationship Id="rId1" Type="http://schemas.openxmlformats.org/officeDocument/2006/relationships/oleObject" Target="../embeddings/oleObject43.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3.wmf"/><Relationship Id="rId1" Type="http://schemas.openxmlformats.org/officeDocument/2006/relationships/oleObject" Target="../embeddings/oleObject1.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9" Type="http://schemas.openxmlformats.org/officeDocument/2006/relationships/oleObject" Target="../embeddings/oleObject50.bin"/><Relationship Id="rId8" Type="http://schemas.openxmlformats.org/officeDocument/2006/relationships/image" Target="../media/image148.wmf"/><Relationship Id="rId7" Type="http://schemas.openxmlformats.org/officeDocument/2006/relationships/oleObject" Target="../embeddings/oleObject49.bin"/><Relationship Id="rId6" Type="http://schemas.openxmlformats.org/officeDocument/2006/relationships/image" Target="../media/image147.wmf"/><Relationship Id="rId5" Type="http://schemas.openxmlformats.org/officeDocument/2006/relationships/oleObject" Target="../embeddings/oleObject48.bin"/><Relationship Id="rId4" Type="http://schemas.openxmlformats.org/officeDocument/2006/relationships/image" Target="../media/image146.wmf"/><Relationship Id="rId3" Type="http://schemas.openxmlformats.org/officeDocument/2006/relationships/oleObject" Target="../embeddings/oleObject47.bin"/><Relationship Id="rId2" Type="http://schemas.openxmlformats.org/officeDocument/2006/relationships/image" Target="../media/image145.wmf"/><Relationship Id="rId12" Type="http://schemas.openxmlformats.org/officeDocument/2006/relationships/vmlDrawing" Target="../drawings/vmlDrawing20.vml"/><Relationship Id="rId11" Type="http://schemas.openxmlformats.org/officeDocument/2006/relationships/slideLayout" Target="../slideLayouts/slideLayout7.xml"/><Relationship Id="rId10" Type="http://schemas.openxmlformats.org/officeDocument/2006/relationships/image" Target="../media/image149.wmf"/><Relationship Id="rId1" Type="http://schemas.openxmlformats.org/officeDocument/2006/relationships/oleObject" Target="../embeddings/oleObject46.bin"/></Relationships>
</file>

<file path=ppt/slides/_rels/slide135.xml.rels><?xml version="1.0" encoding="UTF-8" standalone="yes"?>
<Relationships xmlns="http://schemas.openxmlformats.org/package/2006/relationships"><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144.wmf"/><Relationship Id="rId5" Type="http://schemas.openxmlformats.org/officeDocument/2006/relationships/oleObject" Target="../embeddings/oleObject53.bin"/><Relationship Id="rId4" Type="http://schemas.openxmlformats.org/officeDocument/2006/relationships/image" Target="../media/image143.wmf"/><Relationship Id="rId3" Type="http://schemas.openxmlformats.org/officeDocument/2006/relationships/oleObject" Target="../embeddings/oleObject52.bin"/><Relationship Id="rId2" Type="http://schemas.openxmlformats.org/officeDocument/2006/relationships/image" Target="../media/image142.wmf"/><Relationship Id="rId1" Type="http://schemas.openxmlformats.org/officeDocument/2006/relationships/oleObject" Target="../embeddings/oleObject51.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7.xml"/><Relationship Id="rId2" Type="http://schemas.openxmlformats.org/officeDocument/2006/relationships/image" Target="../media/image150.wmf"/><Relationship Id="rId1" Type="http://schemas.openxmlformats.org/officeDocument/2006/relationships/oleObject" Target="../embeddings/oleObject54.bin"/></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8" Type="http://schemas.openxmlformats.org/officeDocument/2006/relationships/vmlDrawing" Target="../drawings/vmlDrawing23.vml"/><Relationship Id="rId7" Type="http://schemas.openxmlformats.org/officeDocument/2006/relationships/slideLayout" Target="../slideLayouts/slideLayout7.xml"/><Relationship Id="rId6" Type="http://schemas.openxmlformats.org/officeDocument/2006/relationships/image" Target="../media/image153.wmf"/><Relationship Id="rId5" Type="http://schemas.openxmlformats.org/officeDocument/2006/relationships/oleObject" Target="../embeddings/oleObject57.bin"/><Relationship Id="rId4" Type="http://schemas.openxmlformats.org/officeDocument/2006/relationships/image" Target="../media/image152.wmf"/><Relationship Id="rId3" Type="http://schemas.openxmlformats.org/officeDocument/2006/relationships/oleObject" Target="../embeddings/oleObject56.bin"/><Relationship Id="rId2" Type="http://schemas.openxmlformats.org/officeDocument/2006/relationships/image" Target="../media/image151.wmf"/><Relationship Id="rId1" Type="http://schemas.openxmlformats.org/officeDocument/2006/relationships/oleObject" Target="../embeddings/oleObject55.bin"/></Relationships>
</file>

<file path=ppt/slides/_rels/slide14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6.wmf"/><Relationship Id="rId7" Type="http://schemas.openxmlformats.org/officeDocument/2006/relationships/oleObject" Target="../embeddings/oleObject61.bin"/><Relationship Id="rId6" Type="http://schemas.openxmlformats.org/officeDocument/2006/relationships/image" Target="../media/image155.wmf"/><Relationship Id="rId5" Type="http://schemas.openxmlformats.org/officeDocument/2006/relationships/oleObject" Target="../embeddings/oleObject60.bin"/><Relationship Id="rId4" Type="http://schemas.openxmlformats.org/officeDocument/2006/relationships/image" Target="../media/image154.wmf"/><Relationship Id="rId3" Type="http://schemas.openxmlformats.org/officeDocument/2006/relationships/oleObject" Target="../embeddings/oleObject59.bin"/><Relationship Id="rId2" Type="http://schemas.openxmlformats.org/officeDocument/2006/relationships/image" Target="../media/image151.wmf"/><Relationship Id="rId10" Type="http://schemas.openxmlformats.org/officeDocument/2006/relationships/vmlDrawing" Target="../drawings/vmlDrawing24.vml"/><Relationship Id="rId1" Type="http://schemas.openxmlformats.org/officeDocument/2006/relationships/oleObject" Target="../embeddings/oleObject58.bin"/></Relationships>
</file>

<file path=ppt/slides/_rels/slide147.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7.xml"/><Relationship Id="rId2" Type="http://schemas.openxmlformats.org/officeDocument/2006/relationships/image" Target="../media/image157.wmf"/><Relationship Id="rId1" Type="http://schemas.openxmlformats.org/officeDocument/2006/relationships/oleObject" Target="../embeddings/oleObject62.bin"/></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1.wmf"/><Relationship Id="rId7" Type="http://schemas.openxmlformats.org/officeDocument/2006/relationships/oleObject" Target="../embeddings/oleObject66.bin"/><Relationship Id="rId6" Type="http://schemas.openxmlformats.org/officeDocument/2006/relationships/image" Target="../media/image160.wmf"/><Relationship Id="rId5" Type="http://schemas.openxmlformats.org/officeDocument/2006/relationships/oleObject" Target="../embeddings/oleObject65.bin"/><Relationship Id="rId4" Type="http://schemas.openxmlformats.org/officeDocument/2006/relationships/image" Target="../media/image159.wmf"/><Relationship Id="rId3" Type="http://schemas.openxmlformats.org/officeDocument/2006/relationships/oleObject" Target="../embeddings/oleObject64.bin"/><Relationship Id="rId2" Type="http://schemas.openxmlformats.org/officeDocument/2006/relationships/image" Target="../media/image158.wmf"/><Relationship Id="rId10" Type="http://schemas.openxmlformats.org/officeDocument/2006/relationships/vmlDrawing" Target="../drawings/vmlDrawing26.vml"/><Relationship Id="rId1" Type="http://schemas.openxmlformats.org/officeDocument/2006/relationships/oleObject" Target="../embeddings/oleObject63.bin"/></Relationships>
</file>

<file path=ppt/slides/_rels/slide15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4.wmf"/><Relationship Id="rId7" Type="http://schemas.openxmlformats.org/officeDocument/2006/relationships/oleObject" Target="../embeddings/oleObject70.bin"/><Relationship Id="rId6" Type="http://schemas.openxmlformats.org/officeDocument/2006/relationships/image" Target="../media/image163.wmf"/><Relationship Id="rId5" Type="http://schemas.openxmlformats.org/officeDocument/2006/relationships/oleObject" Target="../embeddings/oleObject69.bin"/><Relationship Id="rId4" Type="http://schemas.openxmlformats.org/officeDocument/2006/relationships/image" Target="../media/image162.wmf"/><Relationship Id="rId3" Type="http://schemas.openxmlformats.org/officeDocument/2006/relationships/oleObject" Target="../embeddings/oleObject68.bin"/><Relationship Id="rId2" Type="http://schemas.openxmlformats.org/officeDocument/2006/relationships/image" Target="../media/image151.wmf"/><Relationship Id="rId10" Type="http://schemas.openxmlformats.org/officeDocument/2006/relationships/vmlDrawing" Target="../drawings/vmlDrawing27.vml"/><Relationship Id="rId1" Type="http://schemas.openxmlformats.org/officeDocument/2006/relationships/oleObject" Target="../embeddings/oleObject67.bin"/></Relationships>
</file>

<file path=ppt/slides/_rels/slide153.xml.rels><?xml version="1.0" encoding="UTF-8" standalone="yes"?>
<Relationships xmlns="http://schemas.openxmlformats.org/package/2006/relationships"><Relationship Id="rId9" Type="http://schemas.openxmlformats.org/officeDocument/2006/relationships/oleObject" Target="../embeddings/oleObject75.bin"/><Relationship Id="rId8" Type="http://schemas.openxmlformats.org/officeDocument/2006/relationships/image" Target="../media/image167.wmf"/><Relationship Id="rId7" Type="http://schemas.openxmlformats.org/officeDocument/2006/relationships/oleObject" Target="../embeddings/oleObject74.bin"/><Relationship Id="rId6" Type="http://schemas.openxmlformats.org/officeDocument/2006/relationships/image" Target="../media/image166.wmf"/><Relationship Id="rId5" Type="http://schemas.openxmlformats.org/officeDocument/2006/relationships/oleObject" Target="../embeddings/oleObject73.bin"/><Relationship Id="rId4" Type="http://schemas.openxmlformats.org/officeDocument/2006/relationships/image" Target="../media/image165.wmf"/><Relationship Id="rId3" Type="http://schemas.openxmlformats.org/officeDocument/2006/relationships/oleObject" Target="../embeddings/oleObject72.bin"/><Relationship Id="rId2" Type="http://schemas.openxmlformats.org/officeDocument/2006/relationships/image" Target="../media/image151.wmf"/><Relationship Id="rId12" Type="http://schemas.openxmlformats.org/officeDocument/2006/relationships/vmlDrawing" Target="../drawings/vmlDrawing28.vml"/><Relationship Id="rId11" Type="http://schemas.openxmlformats.org/officeDocument/2006/relationships/slideLayout" Target="../slideLayouts/slideLayout7.xml"/><Relationship Id="rId10" Type="http://schemas.openxmlformats.org/officeDocument/2006/relationships/image" Target="../media/image168.wmf"/><Relationship Id="rId1" Type="http://schemas.openxmlformats.org/officeDocument/2006/relationships/oleObject" Target="../embeddings/oleObject71.bin"/></Relationships>
</file>

<file path=ppt/slides/_rels/slide154.xml.rels><?xml version="1.0" encoding="UTF-8" standalone="yes"?>
<Relationships xmlns="http://schemas.openxmlformats.org/package/2006/relationships"><Relationship Id="rId9" Type="http://schemas.openxmlformats.org/officeDocument/2006/relationships/oleObject" Target="../embeddings/oleObject80.bin"/><Relationship Id="rId8" Type="http://schemas.openxmlformats.org/officeDocument/2006/relationships/image" Target="../media/image169.wmf"/><Relationship Id="rId7" Type="http://schemas.openxmlformats.org/officeDocument/2006/relationships/oleObject" Target="../embeddings/oleObject79.bin"/><Relationship Id="rId6" Type="http://schemas.openxmlformats.org/officeDocument/2006/relationships/image" Target="../media/image166.wmf"/><Relationship Id="rId5" Type="http://schemas.openxmlformats.org/officeDocument/2006/relationships/oleObject" Target="../embeddings/oleObject78.bin"/><Relationship Id="rId4" Type="http://schemas.openxmlformats.org/officeDocument/2006/relationships/image" Target="../media/image165.wmf"/><Relationship Id="rId3" Type="http://schemas.openxmlformats.org/officeDocument/2006/relationships/oleObject" Target="../embeddings/oleObject77.bin"/><Relationship Id="rId2" Type="http://schemas.openxmlformats.org/officeDocument/2006/relationships/image" Target="../media/image151.wmf"/><Relationship Id="rId12" Type="http://schemas.openxmlformats.org/officeDocument/2006/relationships/vmlDrawing" Target="../drawings/vmlDrawing29.vml"/><Relationship Id="rId11" Type="http://schemas.openxmlformats.org/officeDocument/2006/relationships/slideLayout" Target="../slideLayouts/slideLayout7.xml"/><Relationship Id="rId10" Type="http://schemas.openxmlformats.org/officeDocument/2006/relationships/image" Target="../media/image168.wmf"/><Relationship Id="rId1" Type="http://schemas.openxmlformats.org/officeDocument/2006/relationships/oleObject" Target="../embeddings/oleObject76.bin"/></Relationships>
</file>

<file path=ppt/slides/_rels/slide155.xml.rels><?xml version="1.0" encoding="UTF-8" standalone="yes"?>
<Relationships xmlns="http://schemas.openxmlformats.org/package/2006/relationships"><Relationship Id="rId8" Type="http://schemas.openxmlformats.org/officeDocument/2006/relationships/vmlDrawing" Target="../drawings/vmlDrawing30.vml"/><Relationship Id="rId7" Type="http://schemas.openxmlformats.org/officeDocument/2006/relationships/slideLayout" Target="../slideLayouts/slideLayout7.xml"/><Relationship Id="rId6" Type="http://schemas.openxmlformats.org/officeDocument/2006/relationships/image" Target="../media/image172.wmf"/><Relationship Id="rId5" Type="http://schemas.openxmlformats.org/officeDocument/2006/relationships/oleObject" Target="../embeddings/oleObject83.bin"/><Relationship Id="rId4" Type="http://schemas.openxmlformats.org/officeDocument/2006/relationships/image" Target="../media/image171.wmf"/><Relationship Id="rId3" Type="http://schemas.openxmlformats.org/officeDocument/2006/relationships/oleObject" Target="../embeddings/oleObject82.bin"/><Relationship Id="rId2" Type="http://schemas.openxmlformats.org/officeDocument/2006/relationships/image" Target="../media/image170.wmf"/><Relationship Id="rId1" Type="http://schemas.openxmlformats.org/officeDocument/2006/relationships/oleObject" Target="../embeddings/oleObject81.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5" Type="http://schemas.openxmlformats.org/officeDocument/2006/relationships/vmlDrawing" Target="../drawings/vmlDrawing31.vml"/><Relationship Id="rId4" Type="http://schemas.openxmlformats.org/officeDocument/2006/relationships/slideLayout" Target="../slideLayouts/slideLayout7.xml"/><Relationship Id="rId3" Type="http://schemas.openxmlformats.org/officeDocument/2006/relationships/image" Target="../media/image174.wmf"/><Relationship Id="rId2" Type="http://schemas.openxmlformats.org/officeDocument/2006/relationships/oleObject" Target="../embeddings/oleObject84.bin"/><Relationship Id="rId1" Type="http://schemas.openxmlformats.org/officeDocument/2006/relationships/image" Target="../media/image173.jpe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7.xml"/><Relationship Id="rId2" Type="http://schemas.openxmlformats.org/officeDocument/2006/relationships/image" Target="../media/image176.wmf"/><Relationship Id="rId1" Type="http://schemas.openxmlformats.org/officeDocument/2006/relationships/oleObject" Target="../embeddings/oleObject85.bin"/></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emf"/></Relationships>
</file>

<file path=ppt/slides/_rels/slide19.xml.rels><?xml version="1.0" encoding="UTF-8" standalone="yes"?>
<Relationships xmlns="http://schemas.openxmlformats.org/package/2006/relationships"><Relationship Id="rId9" Type="http://schemas.openxmlformats.org/officeDocument/2006/relationships/image" Target="../media/image16.wmf"/><Relationship Id="rId8" Type="http://schemas.openxmlformats.org/officeDocument/2006/relationships/oleObject" Target="../embeddings/oleObject2.bin"/><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1" Type="http://schemas.openxmlformats.org/officeDocument/2006/relationships/vmlDrawing" Target="../drawings/vmlDrawing2.vml"/><Relationship Id="rId10" Type="http://schemas.openxmlformats.org/officeDocument/2006/relationships/slideLayout" Target="../slideLayouts/slideLayout7.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9" Type="http://schemas.openxmlformats.org/officeDocument/2006/relationships/image" Target="../media/image26.wmf"/><Relationship Id="rId8" Type="http://schemas.openxmlformats.org/officeDocument/2006/relationships/oleObject" Target="../embeddings/oleObject4.bin"/><Relationship Id="rId7" Type="http://schemas.openxmlformats.org/officeDocument/2006/relationships/image" Target="../media/image25.png"/><Relationship Id="rId6" Type="http://schemas.openxmlformats.org/officeDocument/2006/relationships/image" Target="../media/image24.wmf"/><Relationship Id="rId5" Type="http://schemas.openxmlformats.org/officeDocument/2006/relationships/oleObject" Target="../embeddings/oleObject3.bin"/><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4" Type="http://schemas.openxmlformats.org/officeDocument/2006/relationships/vmlDrawing" Target="../drawings/vmlDrawing3.vml"/><Relationship Id="rId13" Type="http://schemas.openxmlformats.org/officeDocument/2006/relationships/slideLayout" Target="../slideLayouts/slideLayout7.xml"/><Relationship Id="rId12" Type="http://schemas.openxmlformats.org/officeDocument/2006/relationships/image" Target="../media/image28.png"/><Relationship Id="rId11" Type="http://schemas.openxmlformats.org/officeDocument/2006/relationships/image" Target="../media/image27.wmf"/><Relationship Id="rId10" Type="http://schemas.openxmlformats.org/officeDocument/2006/relationships/oleObject" Target="../embeddings/oleObject5.bin"/><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image" Target="../media/image48.wmf"/><Relationship Id="rId3" Type="http://schemas.openxmlformats.org/officeDocument/2006/relationships/oleObject" Target="../embeddings/oleObject7.bin"/><Relationship Id="rId2" Type="http://schemas.openxmlformats.org/officeDocument/2006/relationships/image" Target="../media/image47.wmf"/><Relationship Id="rId1"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55.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7.xml"/><Relationship Id="rId6" Type="http://schemas.openxmlformats.org/officeDocument/2006/relationships/image" Target="../media/image59.wmf"/><Relationship Id="rId5" Type="http://schemas.openxmlformats.org/officeDocument/2006/relationships/oleObject" Target="../embeddings/oleObject10.bin"/><Relationship Id="rId4" Type="http://schemas.openxmlformats.org/officeDocument/2006/relationships/image" Target="../media/image58.wmf"/><Relationship Id="rId3" Type="http://schemas.openxmlformats.org/officeDocument/2006/relationships/oleObject" Target="../embeddings/oleObject9.bin"/><Relationship Id="rId2" Type="http://schemas.openxmlformats.org/officeDocument/2006/relationships/image" Target="../media/image57.wmf"/><Relationship Id="rId1"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wmf"/><Relationship Id="rId5" Type="http://schemas.openxmlformats.org/officeDocument/2006/relationships/oleObject" Target="../embeddings/oleObject12.bin"/><Relationship Id="rId4" Type="http://schemas.openxmlformats.org/officeDocument/2006/relationships/image" Target="../media/image60.wmf"/><Relationship Id="rId3" Type="http://schemas.openxmlformats.org/officeDocument/2006/relationships/oleObject" Target="../embeddings/oleObject11.bin"/><Relationship Id="rId2" Type="http://schemas.openxmlformats.org/officeDocument/2006/relationships/image" Target="../media/image52.png"/><Relationship Id="rId10" Type="http://schemas.openxmlformats.org/officeDocument/2006/relationships/vmlDrawing" Target="../drawings/vmlDrawing6.vml"/><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67.wmf"/><Relationship Id="rId7" Type="http://schemas.openxmlformats.org/officeDocument/2006/relationships/oleObject" Target="../embeddings/oleObject16.bin"/><Relationship Id="rId6" Type="http://schemas.openxmlformats.org/officeDocument/2006/relationships/image" Target="../media/image66.wmf"/><Relationship Id="rId5" Type="http://schemas.openxmlformats.org/officeDocument/2006/relationships/oleObject" Target="../embeddings/oleObject15.bin"/><Relationship Id="rId4" Type="http://schemas.openxmlformats.org/officeDocument/2006/relationships/image" Target="../media/image65.wmf"/><Relationship Id="rId3" Type="http://schemas.openxmlformats.org/officeDocument/2006/relationships/oleObject" Target="../embeddings/oleObject14.bin"/><Relationship Id="rId2" Type="http://schemas.openxmlformats.org/officeDocument/2006/relationships/image" Target="../media/image64.wmf"/><Relationship Id="rId11" Type="http://schemas.openxmlformats.org/officeDocument/2006/relationships/vmlDrawing" Target="../drawings/vmlDrawing7.vml"/><Relationship Id="rId10" Type="http://schemas.openxmlformats.org/officeDocument/2006/relationships/slideLayout" Target="../slideLayouts/slideLayout7.xml"/><Relationship Id="rId1" Type="http://schemas.openxmlformats.org/officeDocument/2006/relationships/oleObject" Target="../embeddings/oleObject13.bin"/></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69.wmf"/><Relationship Id="rId1" Type="http://schemas.openxmlformats.org/officeDocument/2006/relationships/oleObject" Target="../embeddings/oleObject17.bin"/></Relationships>
</file>

<file path=ppt/slides/_rels/slide44.xml.rels><?xml version="1.0" encoding="UTF-8" standalone="yes"?>
<Relationships xmlns="http://schemas.openxmlformats.org/package/2006/relationships"><Relationship Id="rId7" Type="http://schemas.openxmlformats.org/officeDocument/2006/relationships/vmlDrawing" Target="../drawings/vmlDrawing9.vml"/><Relationship Id="rId6"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wmf"/><Relationship Id="rId3" Type="http://schemas.openxmlformats.org/officeDocument/2006/relationships/oleObject" Target="../embeddings/oleObject19.bin"/><Relationship Id="rId2" Type="http://schemas.openxmlformats.org/officeDocument/2006/relationships/image" Target="../media/image70.wmf"/><Relationship Id="rId1" Type="http://schemas.openxmlformats.org/officeDocument/2006/relationships/oleObject" Target="../embeddings/oleObject18.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0.png"/><Relationship Id="rId7" Type="http://schemas.openxmlformats.org/officeDocument/2006/relationships/image" Target="../media/image79.png"/><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7.jpeg"/><Relationship Id="rId1" Type="http://schemas.openxmlformats.org/officeDocument/2006/relationships/image" Target="../media/image86.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jpe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image" Target="../media/image8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5.wmf"/><Relationship Id="rId7" Type="http://schemas.openxmlformats.org/officeDocument/2006/relationships/oleObject" Target="../embeddings/oleObject22.bin"/><Relationship Id="rId6" Type="http://schemas.openxmlformats.org/officeDocument/2006/relationships/image" Target="../media/image94.wmf"/><Relationship Id="rId5" Type="http://schemas.openxmlformats.org/officeDocument/2006/relationships/oleObject" Target="../embeddings/oleObject21.bin"/><Relationship Id="rId4" Type="http://schemas.openxmlformats.org/officeDocument/2006/relationships/image" Target="../media/image93.wmf"/><Relationship Id="rId3" Type="http://schemas.openxmlformats.org/officeDocument/2006/relationships/oleObject" Target="../embeddings/oleObject20.bin"/><Relationship Id="rId2" Type="http://schemas.openxmlformats.org/officeDocument/2006/relationships/image" Target="../media/image73.png"/><Relationship Id="rId10" Type="http://schemas.openxmlformats.org/officeDocument/2006/relationships/vmlDrawing" Target="../drawings/vmlDrawing10.vml"/><Relationship Id="rId1" Type="http://schemas.openxmlformats.org/officeDocument/2006/relationships/image" Target="../media/image9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96.wmf"/><Relationship Id="rId1" Type="http://schemas.openxmlformats.org/officeDocument/2006/relationships/oleObject" Target="../embeddings/oleObject23.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7.xml"/><Relationship Id="rId3" Type="http://schemas.openxmlformats.org/officeDocument/2006/relationships/image" Target="../media/image92.jpeg"/><Relationship Id="rId2" Type="http://schemas.openxmlformats.org/officeDocument/2006/relationships/image" Target="../media/image97.wmf"/><Relationship Id="rId1" Type="http://schemas.openxmlformats.org/officeDocument/2006/relationships/oleObject" Target="../embeddings/oleObject24.bin"/></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64.xml.rels><?xml version="1.0" encoding="UTF-8" standalone="yes"?>
<Relationships xmlns="http://schemas.openxmlformats.org/package/2006/relationships"><Relationship Id="rId9" Type="http://schemas.openxmlformats.org/officeDocument/2006/relationships/image" Target="../media/image102.wmf"/><Relationship Id="rId8" Type="http://schemas.openxmlformats.org/officeDocument/2006/relationships/oleObject" Target="../embeddings/oleObject28.bin"/><Relationship Id="rId7" Type="http://schemas.openxmlformats.org/officeDocument/2006/relationships/image" Target="../media/image101.wmf"/><Relationship Id="rId6" Type="http://schemas.openxmlformats.org/officeDocument/2006/relationships/oleObject" Target="../embeddings/oleObject27.bin"/><Relationship Id="rId5" Type="http://schemas.openxmlformats.org/officeDocument/2006/relationships/image" Target="../media/image98.jpeg"/><Relationship Id="rId4" Type="http://schemas.openxmlformats.org/officeDocument/2006/relationships/image" Target="../media/image100.wmf"/><Relationship Id="rId3" Type="http://schemas.openxmlformats.org/officeDocument/2006/relationships/oleObject" Target="../embeddings/oleObject26.bin"/><Relationship Id="rId2" Type="http://schemas.openxmlformats.org/officeDocument/2006/relationships/image" Target="../media/image99.wmf"/><Relationship Id="rId13" Type="http://schemas.openxmlformats.org/officeDocument/2006/relationships/vmlDrawing" Target="../drawings/vmlDrawing13.vml"/><Relationship Id="rId12" Type="http://schemas.openxmlformats.org/officeDocument/2006/relationships/slideLayout" Target="../slideLayouts/slideLayout7.xml"/><Relationship Id="rId11" Type="http://schemas.openxmlformats.org/officeDocument/2006/relationships/image" Target="../media/image74.png"/><Relationship Id="rId10" Type="http://schemas.openxmlformats.org/officeDocument/2006/relationships/image" Target="../media/image73.png"/><Relationship Id="rId1" Type="http://schemas.openxmlformats.org/officeDocument/2006/relationships/oleObject" Target="../embeddings/oleObject25.bin"/></Relationships>
</file>

<file path=ppt/slides/_rels/slide65.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7.xml"/><Relationship Id="rId4" Type="http://schemas.openxmlformats.org/officeDocument/2006/relationships/image" Target="../media/image104.wmf"/><Relationship Id="rId3" Type="http://schemas.openxmlformats.org/officeDocument/2006/relationships/oleObject" Target="../embeddings/oleObject30.bin"/><Relationship Id="rId2" Type="http://schemas.openxmlformats.org/officeDocument/2006/relationships/image" Target="../media/image103.wmf"/><Relationship Id="rId1" Type="http://schemas.openxmlformats.org/officeDocument/2006/relationships/oleObject" Target="../embeddings/oleObject29.bin"/></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7.xml"/><Relationship Id="rId2" Type="http://schemas.openxmlformats.org/officeDocument/2006/relationships/image" Target="../media/image106.wmf"/><Relationship Id="rId1" Type="http://schemas.openxmlformats.org/officeDocument/2006/relationships/oleObject" Target="../embeddings/oleObject31.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7.jpeg"/><Relationship Id="rId1" Type="http://schemas.openxmlformats.org/officeDocument/2006/relationships/image" Target="../media/image10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1.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3.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5.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image" Target="../media/image117.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zh-CN"/>
              <a:t>数模竞赛题选讲</a:t>
            </a:r>
            <a:endParaRPr lang="zh-CN" altLang="zh-CN"/>
          </a:p>
        </p:txBody>
      </p:sp>
      <p:sp>
        <p:nvSpPr>
          <p:cNvPr id="3" name="副标题 2"/>
          <p:cNvSpPr>
            <a:spLocks noGrp="1"/>
          </p:cNvSpPr>
          <p:nvPr>
            <p:ph type="subTitle" idx="1"/>
          </p:nvPr>
        </p:nvSpPr>
        <p:spPr/>
        <p:txBody>
          <a:bodyPr/>
          <a:p>
            <a:r>
              <a:rPr lang="zh-CN" altLang="en-US"/>
              <a:t>华中科技大学数学建模培训</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图片 58372" descr="201104~1"/>
          <p:cNvPicPr>
            <a:picLocks noChangeAspect="1"/>
          </p:cNvPicPr>
          <p:nvPr/>
        </p:nvPicPr>
        <p:blipFill>
          <a:blip r:embed="rId1"/>
          <a:stretch>
            <a:fillRect/>
          </a:stretch>
        </p:blipFill>
        <p:spPr>
          <a:xfrm>
            <a:off x="2566988" y="620713"/>
            <a:ext cx="7038975" cy="4095750"/>
          </a:xfrm>
          <a:prstGeom prst="rect">
            <a:avLst/>
          </a:prstGeom>
          <a:noFill/>
          <a:ln w="9525">
            <a:noFill/>
            <a:miter/>
          </a:ln>
        </p:spPr>
      </p:pic>
      <p:sp>
        <p:nvSpPr>
          <p:cNvPr id="18434" name="文本框 58373"/>
          <p:cNvSpPr txBox="1"/>
          <p:nvPr/>
        </p:nvSpPr>
        <p:spPr>
          <a:xfrm>
            <a:off x="3071813" y="5229225"/>
            <a:ext cx="2879725" cy="365760"/>
          </a:xfrm>
          <a:prstGeom prst="rect">
            <a:avLst/>
          </a:prstGeom>
          <a:noFill/>
          <a:ln w="9525">
            <a:noFill/>
            <a:miter/>
          </a:ln>
        </p:spPr>
        <p:txBody>
          <a:bodyPr anchor="t">
            <a:spAutoFit/>
          </a:bodyPr>
          <a:p>
            <a:pPr lvl="0" algn="ctr" eaLnBrk="0" hangingPunct="0">
              <a:spcBef>
                <a:spcPct val="50000"/>
              </a:spcBef>
            </a:pPr>
            <a:r>
              <a:rPr lang="zh-CN" altLang="en-US" b="1" dirty="0">
                <a:latin typeface="Arial" panose="020B0604020202020204" pitchFamily="34" charset="0"/>
                <a:ea typeface="宋体" panose="02010600030101010101" pitchFamily="2" charset="-122"/>
              </a:rPr>
              <a:t>搜索模型</a:t>
            </a:r>
            <a:endParaRPr lang="zh-CN" altLang="en-US" b="1" dirty="0">
              <a:latin typeface="Arial" panose="020B0604020202020204" pitchFamily="34" charset="0"/>
              <a:ea typeface="宋体" panose="02010600030101010101"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24577"/>
          <p:cNvSpPr>
            <a:spLocks noGrp="1"/>
          </p:cNvSpPr>
          <p:nvPr>
            <p:ph type="title"/>
          </p:nvPr>
        </p:nvSpPr>
        <p:spPr/>
        <p:txBody>
          <a:bodyPr anchor="ctr"/>
          <a:p>
            <a:r>
              <a:rPr lang="zh-CN" altLang="en-US" dirty="0"/>
              <a:t>双向选择的基本假定</a:t>
            </a:r>
            <a:endParaRPr lang="zh-CN" altLang="en-US"/>
          </a:p>
        </p:txBody>
      </p:sp>
      <p:sp>
        <p:nvSpPr>
          <p:cNvPr id="24578" name="文本占位符 24578"/>
          <p:cNvSpPr>
            <a:spLocks noGrp="1"/>
          </p:cNvSpPr>
          <p:nvPr>
            <p:ph idx="1"/>
          </p:nvPr>
        </p:nvSpPr>
        <p:spPr/>
        <p:txBody>
          <a:bodyPr anchor="t"/>
          <a:p>
            <a:pPr>
              <a:lnSpc>
                <a:spcPct val="90000"/>
              </a:lnSpc>
            </a:pPr>
            <a:r>
              <a:rPr lang="en-US" altLang="zh-CN" sz="2400" dirty="0"/>
              <a:t>(1)</a:t>
            </a:r>
            <a:r>
              <a:rPr lang="zh-CN" altLang="en-US" sz="2400" dirty="0"/>
              <a:t>一个导师在选择学生时</a:t>
            </a:r>
            <a:r>
              <a:rPr lang="en-US" altLang="zh-CN" sz="2400" dirty="0"/>
              <a:t>,</a:t>
            </a:r>
            <a:r>
              <a:rPr lang="zh-CN" altLang="en-US" sz="2400" dirty="0"/>
              <a:t>主要依据该</a:t>
            </a:r>
            <a:r>
              <a:rPr lang="zh-CN" altLang="en-US" sz="2400" b="1" dirty="0">
                <a:solidFill>
                  <a:srgbClr val="FF0000"/>
                </a:solidFill>
              </a:rPr>
              <a:t>导师对学生的满意度</a:t>
            </a:r>
            <a:r>
              <a:rPr lang="en-US" altLang="zh-CN" sz="2400" dirty="0"/>
              <a:t>,</a:t>
            </a:r>
            <a:r>
              <a:rPr lang="zh-CN" altLang="en-US" sz="2400" dirty="0"/>
              <a:t>同时还要考虑学生的选择和其他导师的选择情况</a:t>
            </a:r>
            <a:r>
              <a:rPr lang="en-US" altLang="zh-CN" sz="2400" dirty="0"/>
              <a:t>.</a:t>
            </a:r>
            <a:r>
              <a:rPr lang="zh-CN" altLang="en-US" sz="2400" dirty="0"/>
              <a:t>一个学生在选择导师时</a:t>
            </a:r>
            <a:r>
              <a:rPr lang="en-US" altLang="zh-CN" sz="2400" dirty="0"/>
              <a:t>,</a:t>
            </a:r>
            <a:r>
              <a:rPr lang="zh-CN" altLang="en-US" sz="2400" dirty="0"/>
              <a:t>主要依据该</a:t>
            </a:r>
            <a:r>
              <a:rPr lang="zh-CN" altLang="en-US" sz="2400" b="1" dirty="0">
                <a:solidFill>
                  <a:srgbClr val="FF0000"/>
                </a:solidFill>
              </a:rPr>
              <a:t>学生对导师的满意度</a:t>
            </a:r>
            <a:r>
              <a:rPr lang="en-US" altLang="zh-CN" sz="2400" dirty="0"/>
              <a:t>,</a:t>
            </a:r>
            <a:r>
              <a:rPr lang="zh-CN" altLang="en-US" sz="2400" dirty="0"/>
              <a:t>同时还要考虑导师的选择和其他学生的选择情况</a:t>
            </a:r>
            <a:r>
              <a:rPr lang="en-US" altLang="zh-CN" sz="2400"/>
              <a:t>.</a:t>
            </a:r>
            <a:endParaRPr lang="en-US" altLang="zh-CN" sz="2400"/>
          </a:p>
          <a:p>
            <a:pPr>
              <a:lnSpc>
                <a:spcPct val="90000"/>
              </a:lnSpc>
            </a:pPr>
            <a:r>
              <a:rPr lang="en-US" altLang="zh-CN" sz="2400" dirty="0"/>
              <a:t>(2)</a:t>
            </a:r>
            <a:r>
              <a:rPr lang="zh-CN" altLang="en-US" sz="2400" dirty="0"/>
              <a:t>导师和学生之间有一个是否相互选择的问题</a:t>
            </a:r>
            <a:r>
              <a:rPr lang="en-US" altLang="zh-CN" sz="2400" dirty="0"/>
              <a:t>,</a:t>
            </a:r>
            <a:r>
              <a:rPr lang="zh-CN" altLang="en-US" sz="2400" dirty="0"/>
              <a:t>导师和导师之间、学生和学生之间都有一个利益冲突问题</a:t>
            </a:r>
            <a:r>
              <a:rPr lang="en-US" altLang="zh-CN" sz="2400" dirty="0"/>
              <a:t>,</a:t>
            </a:r>
            <a:r>
              <a:rPr lang="zh-CN" altLang="en-US" sz="2400" dirty="0"/>
              <a:t>即是否在选择中发生两个</a:t>
            </a:r>
            <a:r>
              <a:rPr lang="en-US" altLang="zh-CN" sz="2400" dirty="0"/>
              <a:t>(</a:t>
            </a:r>
            <a:r>
              <a:rPr lang="zh-CN" altLang="en-US" sz="2400" dirty="0"/>
              <a:t>或两个以上的</a:t>
            </a:r>
            <a:r>
              <a:rPr lang="en-US" altLang="zh-CN" sz="2400" dirty="0"/>
              <a:t>)</a:t>
            </a:r>
            <a:r>
              <a:rPr lang="zh-CN" altLang="en-US" sz="2400" dirty="0"/>
              <a:t>人同时选择同一个对象</a:t>
            </a:r>
            <a:r>
              <a:rPr lang="en-US" altLang="zh-CN" sz="2400" dirty="0"/>
              <a:t>,</a:t>
            </a:r>
            <a:r>
              <a:rPr lang="zh-CN" altLang="en-US" sz="2400" dirty="0"/>
              <a:t>为此可以假设师生双方的选择行为都应该是理智的</a:t>
            </a:r>
            <a:r>
              <a:rPr lang="en-US" altLang="zh-CN" sz="2400"/>
              <a:t>.</a:t>
            </a:r>
            <a:endParaRPr lang="en-US" altLang="zh-CN" sz="2400"/>
          </a:p>
          <a:p>
            <a:pPr>
              <a:lnSpc>
                <a:spcPct val="90000"/>
              </a:lnSpc>
            </a:pPr>
            <a:r>
              <a:rPr lang="en-US" altLang="zh-CN" sz="2400" dirty="0"/>
              <a:t>(3)</a:t>
            </a:r>
            <a:r>
              <a:rPr lang="zh-CN" altLang="en-US" sz="2400" dirty="0"/>
              <a:t>要解决这个问题</a:t>
            </a:r>
            <a:r>
              <a:rPr lang="en-US" altLang="zh-CN" sz="2400" dirty="0"/>
              <a:t>,</a:t>
            </a:r>
            <a:r>
              <a:rPr lang="zh-CN" altLang="en-US" sz="2400" dirty="0"/>
              <a:t>具体方法可能很多</a:t>
            </a:r>
            <a:r>
              <a:rPr lang="en-US" altLang="zh-CN" sz="2400" dirty="0"/>
              <a:t>,</a:t>
            </a:r>
            <a:r>
              <a:rPr lang="zh-CN" altLang="en-US" sz="2400" dirty="0"/>
              <a:t>无论用什么方法都不能给任一个导师或学生赋有</a:t>
            </a:r>
            <a:r>
              <a:rPr lang="zh-CN" altLang="en-US" sz="2400" b="1" dirty="0">
                <a:solidFill>
                  <a:srgbClr val="FF0000"/>
                </a:solidFill>
              </a:rPr>
              <a:t>优先权</a:t>
            </a:r>
            <a:r>
              <a:rPr lang="en-US" altLang="zh-CN" sz="2400" dirty="0"/>
              <a:t>,</a:t>
            </a:r>
            <a:r>
              <a:rPr lang="zh-CN" altLang="en-US" sz="2400" dirty="0"/>
              <a:t>所有的导师和学生在做双向选择时的地位都是平等的</a:t>
            </a:r>
            <a:r>
              <a:rPr lang="en-US" altLang="zh-CN" sz="2400" dirty="0"/>
              <a:t>,</a:t>
            </a:r>
            <a:r>
              <a:rPr lang="zh-CN" altLang="en-US" sz="2400" dirty="0"/>
              <a:t>任何有优先权的选择方案都是不可取的</a:t>
            </a:r>
            <a:r>
              <a:rPr lang="en-US" altLang="zh-CN" sz="2400" dirty="0"/>
              <a:t>.</a:t>
            </a:r>
            <a:r>
              <a:rPr lang="zh-CN" altLang="en-US" sz="2400" dirty="0"/>
              <a:t>将学生和导师分别排序</a:t>
            </a:r>
            <a:r>
              <a:rPr lang="en-US" altLang="zh-CN" sz="2400" dirty="0"/>
              <a:t>,</a:t>
            </a:r>
            <a:r>
              <a:rPr lang="zh-CN" altLang="en-US" sz="2400" dirty="0"/>
              <a:t>然后一一对应的方案</a:t>
            </a:r>
            <a:r>
              <a:rPr lang="en-US" altLang="zh-CN" sz="2400" dirty="0"/>
              <a:t>,</a:t>
            </a:r>
            <a:r>
              <a:rPr lang="zh-CN" altLang="en-US" sz="2400" dirty="0"/>
              <a:t>或按排列顺序依次选择的方案也是不合理的</a:t>
            </a:r>
            <a:r>
              <a:rPr lang="en-US" altLang="zh-CN" sz="2400"/>
              <a:t>.</a:t>
            </a:r>
            <a:endParaRPr lang="en-US" altLang="zh-CN" sz="2400"/>
          </a:p>
        </p:txBody>
      </p:sp>
      <p:sp>
        <p:nvSpPr>
          <p:cNvPr id="24579"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39937"/>
          <p:cNvSpPr>
            <a:spLocks noGrp="1"/>
          </p:cNvSpPr>
          <p:nvPr>
            <p:ph type="title"/>
          </p:nvPr>
        </p:nvSpPr>
        <p:spPr/>
        <p:txBody>
          <a:bodyPr anchor="ctr"/>
          <a:p>
            <a:endParaRPr dirty="0"/>
          </a:p>
        </p:txBody>
      </p:sp>
      <p:pic>
        <p:nvPicPr>
          <p:cNvPr id="25602" name="文本占位符 39938"/>
          <p:cNvPicPr>
            <a:picLocks noGrp="1" noChangeAspect="1"/>
          </p:cNvPicPr>
          <p:nvPr>
            <p:ph idx="1"/>
          </p:nvPr>
        </p:nvPicPr>
        <p:blipFill>
          <a:blip r:embed="rId1"/>
          <a:stretch>
            <a:fillRect/>
          </a:stretch>
        </p:blipFill>
        <p:spPr/>
      </p:pic>
      <p:sp>
        <p:nvSpPr>
          <p:cNvPr id="25603"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38913"/>
          <p:cNvSpPr>
            <a:spLocks noGrp="1"/>
          </p:cNvSpPr>
          <p:nvPr>
            <p:ph type="title"/>
          </p:nvPr>
        </p:nvSpPr>
        <p:spPr/>
        <p:txBody>
          <a:bodyPr anchor="ctr"/>
          <a:p>
            <a:endParaRPr dirty="0"/>
          </a:p>
        </p:txBody>
      </p:sp>
      <p:pic>
        <p:nvPicPr>
          <p:cNvPr id="26626" name="文本占位符 38915"/>
          <p:cNvPicPr>
            <a:picLocks noGrp="1" noChangeAspect="1"/>
          </p:cNvPicPr>
          <p:nvPr>
            <p:ph idx="1"/>
          </p:nvPr>
        </p:nvPicPr>
        <p:blipFill>
          <a:blip r:embed="rId1"/>
          <a:stretch>
            <a:fillRect/>
          </a:stretch>
        </p:blipFill>
        <p:spPr>
          <a:xfrm>
            <a:off x="2327275" y="2076450"/>
            <a:ext cx="7535863" cy="3571875"/>
          </a:xfrm>
        </p:spPr>
      </p:pic>
      <p:sp>
        <p:nvSpPr>
          <p:cNvPr id="26627"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2"/>
          <p:cNvSpPr txBox="1"/>
          <p:nvPr/>
        </p:nvSpPr>
        <p:spPr>
          <a:xfrm>
            <a:off x="1990725" y="333375"/>
            <a:ext cx="3370263"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导师对学生的满意度：</a:t>
            </a:r>
            <a:endParaRPr lang="zh-CN" altLang="en-US" sz="2400">
              <a:latin typeface="Arial" panose="020B0604020202020204" pitchFamily="34" charset="0"/>
              <a:ea typeface="宋体" panose="02010600030101010101" pitchFamily="2" charset="-122"/>
            </a:endParaRPr>
          </a:p>
        </p:txBody>
      </p:sp>
      <p:sp>
        <p:nvSpPr>
          <p:cNvPr id="27650" name="文本框 2"/>
          <p:cNvSpPr txBox="1"/>
          <p:nvPr/>
        </p:nvSpPr>
        <p:spPr>
          <a:xfrm>
            <a:off x="2422525" y="4940300"/>
            <a:ext cx="7289800" cy="822960"/>
          </a:xfrm>
          <a:prstGeom prst="rect">
            <a:avLst/>
          </a:prstGeom>
          <a:noFill/>
          <a:ln w="9525">
            <a:noFill/>
            <a:miter/>
          </a:ln>
        </p:spPr>
        <p:txBody>
          <a:bodyPr wrap="square" anchor="t">
            <a:spAutoFit/>
          </a:bodyPr>
          <a:p>
            <a:pPr lvl="0"/>
            <a:r>
              <a:rPr lang="en-US" altLang="zh-CN" sz="2400" dirty="0">
                <a:latin typeface="Arial" panose="020B0604020202020204" pitchFamily="34" charset="0"/>
                <a:ea typeface="宋体" panose="02010600030101010101" pitchFamily="2" charset="-122"/>
                <a:sym typeface="Arial" panose="020B0604020202020204" pitchFamily="34" charset="0"/>
              </a:rPr>
              <a:t>       </a:t>
            </a:r>
            <a:r>
              <a:rPr lang="zh-CN" altLang="en-US" sz="2400" dirty="0">
                <a:latin typeface="Arial" panose="020B0604020202020204" pitchFamily="34" charset="0"/>
                <a:ea typeface="宋体" panose="02010600030101010101" pitchFamily="2" charset="-122"/>
                <a:sym typeface="Arial" panose="020B0604020202020204" pitchFamily="34" charset="0"/>
              </a:rPr>
              <a:t>当学生的某项指标等级与导师相应的要求一致时</a:t>
            </a:r>
            <a:r>
              <a:rPr lang="en-US" altLang="zh-CN" sz="2400" dirty="0">
                <a:latin typeface="Arial" panose="020B0604020202020204" pitchFamily="34" charset="0"/>
                <a:ea typeface="宋体" panose="02010600030101010101" pitchFamily="2" charset="-122"/>
                <a:sym typeface="Arial" panose="020B0604020202020204" pitchFamily="34" charset="0"/>
              </a:rPr>
              <a:t>,</a:t>
            </a:r>
            <a:r>
              <a:rPr lang="zh-CN" altLang="en-US" sz="2400" dirty="0">
                <a:latin typeface="Arial" panose="020B0604020202020204" pitchFamily="34" charset="0"/>
                <a:ea typeface="宋体" panose="02010600030101010101" pitchFamily="2" charset="-122"/>
                <a:sym typeface="Arial" panose="020B0604020202020204" pitchFamily="34" charset="0"/>
              </a:rPr>
              <a:t>则认为导师基本满意</a:t>
            </a:r>
            <a:r>
              <a:rPr lang="en-US" altLang="zh-CN" sz="2400" dirty="0">
                <a:latin typeface="Arial" panose="020B0604020202020204" pitchFamily="34" charset="0"/>
                <a:ea typeface="宋体" panose="02010600030101010101" pitchFamily="2" charset="-122"/>
                <a:sym typeface="Arial" panose="020B0604020202020204" pitchFamily="34" charset="0"/>
              </a:rPr>
              <a:t>,</a:t>
            </a:r>
            <a:r>
              <a:rPr lang="zh-CN" altLang="en-US" sz="2400" dirty="0">
                <a:latin typeface="Arial" panose="020B0604020202020204" pitchFamily="34" charset="0"/>
                <a:ea typeface="宋体" panose="02010600030101010101" pitchFamily="2" charset="-122"/>
                <a:sym typeface="Arial" panose="020B0604020202020204" pitchFamily="34" charset="0"/>
              </a:rPr>
              <a:t>即满意程度为</a:t>
            </a:r>
            <a:r>
              <a:rPr lang="en-US" altLang="zh-CN" sz="2400" dirty="0">
                <a:latin typeface="Arial" panose="020B0604020202020204" pitchFamily="34" charset="0"/>
                <a:ea typeface="宋体" panose="02010600030101010101" pitchFamily="2" charset="-122"/>
                <a:sym typeface="Arial" panose="020B0604020202020204" pitchFamily="34" charset="0"/>
              </a:rPr>
              <a:t>v4;</a:t>
            </a:r>
            <a:endParaRPr lang="zh-CN" altLang="en-US" sz="2400">
              <a:latin typeface="Arial" panose="020B0604020202020204" pitchFamily="34" charset="0"/>
              <a:ea typeface="宋体" panose="02010600030101010101" pitchFamily="2" charset="-122"/>
            </a:endParaRPr>
          </a:p>
        </p:txBody>
      </p:sp>
      <p:sp>
        <p:nvSpPr>
          <p:cNvPr id="27651" name="文本框 2"/>
          <p:cNvSpPr txBox="1"/>
          <p:nvPr/>
        </p:nvSpPr>
        <p:spPr>
          <a:xfrm>
            <a:off x="1990725" y="908050"/>
            <a:ext cx="8275638" cy="457200"/>
          </a:xfrm>
          <a:prstGeom prst="rect">
            <a:avLst/>
          </a:prstGeom>
          <a:noFill/>
          <a:ln w="9525">
            <a:noFill/>
            <a:miter/>
          </a:ln>
        </p:spPr>
        <p:txBody>
          <a:bodyPr wrap="square" anchor="t">
            <a:spAutoFit/>
          </a:bodyPr>
          <a:p>
            <a:pPr lvl="0"/>
            <a:r>
              <a:rPr lang="en-US" altLang="zh-CN" sz="2400" dirty="0">
                <a:latin typeface="Arial" panose="020B0604020202020204" pitchFamily="34" charset="0"/>
                <a:ea typeface="宋体" panose="02010600030101010101" pitchFamily="2" charset="-122"/>
                <a:sym typeface="Arial" panose="020B0604020202020204" pitchFamily="34" charset="0"/>
              </a:rPr>
              <a:t>1.</a:t>
            </a:r>
            <a:r>
              <a:rPr lang="zh-CN" altLang="en-US" sz="2400" dirty="0">
                <a:latin typeface="Arial" panose="020B0604020202020204" pitchFamily="34" charset="0"/>
                <a:ea typeface="宋体" panose="02010600030101010101" pitchFamily="2" charset="-122"/>
                <a:sym typeface="Arial" panose="020B0604020202020204" pitchFamily="34" charset="0"/>
              </a:rPr>
              <a:t>五个指标元素：灵活性、创造性、专业面、表达力、外语</a:t>
            </a:r>
            <a:endParaRPr lang="zh-CN" altLang="en-US" sz="2400">
              <a:latin typeface="Arial" panose="020B0604020202020204" pitchFamily="34" charset="0"/>
              <a:ea typeface="宋体" panose="02010600030101010101" pitchFamily="2" charset="-122"/>
            </a:endParaRPr>
          </a:p>
        </p:txBody>
      </p:sp>
      <p:sp>
        <p:nvSpPr>
          <p:cNvPr id="27652" name="文本框 2"/>
          <p:cNvSpPr txBox="1"/>
          <p:nvPr/>
        </p:nvSpPr>
        <p:spPr>
          <a:xfrm>
            <a:off x="2422525" y="1412875"/>
            <a:ext cx="5391150"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模糊集合：</a:t>
            </a:r>
            <a:r>
              <a:rPr lang="en-US" altLang="zh-CN" sz="2400">
                <a:latin typeface="Arial" panose="020B0604020202020204" pitchFamily="34" charset="0"/>
                <a:ea typeface="宋体" panose="02010600030101010101" pitchFamily="2" charset="-122"/>
              </a:rPr>
              <a:t>U={                               }</a:t>
            </a:r>
            <a:endParaRPr lang="en-US" altLang="zh-CN" sz="2400">
              <a:latin typeface="Arial" panose="020B0604020202020204" pitchFamily="34" charset="0"/>
              <a:ea typeface="宋体" panose="02010600030101010101" pitchFamily="2" charset="-122"/>
            </a:endParaRPr>
          </a:p>
        </p:txBody>
      </p:sp>
      <p:graphicFrame>
        <p:nvGraphicFramePr>
          <p:cNvPr id="27653" name="对象 4">
            <a:hlinkClick r:id="" action="ppaction://ole?verb="/>
          </p:cNvPr>
          <p:cNvGraphicFramePr>
            <a:graphicFrameLocks noChangeAspect="1"/>
          </p:cNvGraphicFramePr>
          <p:nvPr/>
        </p:nvGraphicFramePr>
        <p:xfrm>
          <a:off x="4800600" y="1484313"/>
          <a:ext cx="2082800" cy="381000"/>
        </p:xfrm>
        <a:graphic>
          <a:graphicData uri="http://schemas.openxmlformats.org/presentationml/2006/ole">
            <mc:AlternateContent xmlns:mc="http://schemas.openxmlformats.org/markup-compatibility/2006">
              <mc:Choice xmlns:v="urn:schemas-microsoft-com:vml" Requires="v">
                <p:oleObj spid="_x0000_s3076" name="" r:id="rId1" imgW="2082800" imgH="381000" progId="Equation.KSEE3">
                  <p:embed/>
                </p:oleObj>
              </mc:Choice>
              <mc:Fallback>
                <p:oleObj name="" r:id="rId1" imgW="2082800" imgH="381000" progId="Equation.KSEE3">
                  <p:embed/>
                  <p:pic>
                    <p:nvPicPr>
                      <p:cNvPr id="0" name="图片 3075"/>
                      <p:cNvPicPr/>
                      <p:nvPr/>
                    </p:nvPicPr>
                    <p:blipFill>
                      <a:blip r:embed="rId2"/>
                      <a:stretch>
                        <a:fillRect/>
                      </a:stretch>
                    </p:blipFill>
                    <p:spPr>
                      <a:xfrm>
                        <a:off x="4800600" y="1484313"/>
                        <a:ext cx="2082800" cy="381000"/>
                      </a:xfrm>
                      <a:prstGeom prst="rect">
                        <a:avLst/>
                      </a:prstGeom>
                      <a:noFill/>
                      <a:ln w="38100">
                        <a:noFill/>
                        <a:miter/>
                      </a:ln>
                    </p:spPr>
                  </p:pic>
                </p:oleObj>
              </mc:Fallback>
            </mc:AlternateContent>
          </a:graphicData>
        </a:graphic>
      </p:graphicFrame>
      <p:sp>
        <p:nvSpPr>
          <p:cNvPr id="27654" name="文本框 2"/>
          <p:cNvSpPr txBox="1"/>
          <p:nvPr/>
        </p:nvSpPr>
        <p:spPr>
          <a:xfrm>
            <a:off x="2640013" y="2781300"/>
            <a:ext cx="6194425" cy="822960"/>
          </a:xfrm>
          <a:prstGeom prst="rect">
            <a:avLst/>
          </a:prstGeom>
          <a:noFill/>
          <a:ln w="9525">
            <a:noFill/>
            <a:miter/>
          </a:ln>
        </p:spPr>
        <p:txBody>
          <a:bodyPr wrap="square" anchor="t">
            <a:spAutoFit/>
          </a:bodyPr>
          <a:p>
            <a:pPr lvl="0"/>
            <a:r>
              <a:rPr lang="en-US" altLang="zh-CN" sz="2400" dirty="0">
                <a:latin typeface="Arial" panose="020B0604020202020204" pitchFamily="34" charset="0"/>
                <a:ea typeface="宋体" panose="02010600030101010101" pitchFamily="2" charset="-122"/>
                <a:sym typeface="Arial" panose="020B0604020202020204" pitchFamily="34" charset="0"/>
              </a:rPr>
              <a:t>      </a:t>
            </a:r>
            <a:r>
              <a:rPr lang="zh-CN" altLang="en-US" sz="2400" dirty="0">
                <a:latin typeface="Arial" panose="020B0604020202020204" pitchFamily="34" charset="0"/>
                <a:ea typeface="宋体" panose="02010600030101010101" pitchFamily="2" charset="-122"/>
                <a:sym typeface="Arial" panose="020B0604020202020204" pitchFamily="34" charset="0"/>
              </a:rPr>
              <a:t>很不满意、不满意、不太满意、基本满意、比较满意、满意、很满意”</a:t>
            </a:r>
            <a:endParaRPr lang="zh-CN" altLang="en-US" sz="2400">
              <a:latin typeface="Arial" panose="020B0604020202020204" pitchFamily="34" charset="0"/>
              <a:ea typeface="宋体" panose="02010600030101010101" pitchFamily="2" charset="-122"/>
            </a:endParaRPr>
          </a:p>
        </p:txBody>
      </p:sp>
      <p:sp>
        <p:nvSpPr>
          <p:cNvPr id="27655" name="文本框 2"/>
          <p:cNvSpPr txBox="1"/>
          <p:nvPr/>
        </p:nvSpPr>
        <p:spPr>
          <a:xfrm>
            <a:off x="2782888" y="3789363"/>
            <a:ext cx="2105025"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评语集合：</a:t>
            </a:r>
            <a:endParaRPr lang="zh-CN" altLang="en-US" sz="2400">
              <a:latin typeface="Arial" panose="020B0604020202020204" pitchFamily="34" charset="0"/>
              <a:ea typeface="宋体" panose="02010600030101010101" pitchFamily="2" charset="-122"/>
            </a:endParaRPr>
          </a:p>
        </p:txBody>
      </p:sp>
      <p:sp>
        <p:nvSpPr>
          <p:cNvPr id="27656" name="文本框 2"/>
          <p:cNvSpPr txBox="1"/>
          <p:nvPr/>
        </p:nvSpPr>
        <p:spPr>
          <a:xfrm>
            <a:off x="1990725" y="2276475"/>
            <a:ext cx="6638925" cy="457200"/>
          </a:xfrm>
          <a:prstGeom prst="rect">
            <a:avLst/>
          </a:prstGeom>
          <a:noFill/>
          <a:ln w="9525">
            <a:noFill/>
            <a:miter/>
          </a:ln>
        </p:spPr>
        <p:txBody>
          <a:bodyPr wrap="square" anchor="t">
            <a:spAutoFit/>
          </a:bodyPr>
          <a:p>
            <a:pPr lvl="0"/>
            <a:r>
              <a:rPr lang="en-US" altLang="zh-CN" sz="2400" dirty="0">
                <a:latin typeface="Arial" panose="020B0604020202020204" pitchFamily="34" charset="0"/>
                <a:ea typeface="宋体" panose="02010600030101010101" pitchFamily="2" charset="-122"/>
                <a:sym typeface="Arial" panose="020B0604020202020204" pitchFamily="34" charset="0"/>
              </a:rPr>
              <a:t>2.</a:t>
            </a:r>
            <a:r>
              <a:rPr lang="zh-CN" altLang="en-US" sz="2400" dirty="0">
                <a:latin typeface="Arial" panose="020B0604020202020204" pitchFamily="34" charset="0"/>
                <a:ea typeface="宋体" panose="02010600030101010101" pitchFamily="2" charset="-122"/>
                <a:sym typeface="Arial" panose="020B0604020202020204" pitchFamily="34" charset="0"/>
              </a:rPr>
              <a:t>导师对学生某项指标的满意程度可以分为：</a:t>
            </a:r>
            <a:endParaRPr lang="zh-CN" altLang="en-US" sz="2400">
              <a:latin typeface="Arial" panose="020B0604020202020204" pitchFamily="34" charset="0"/>
              <a:ea typeface="宋体" panose="02010600030101010101" pitchFamily="2" charset="-122"/>
            </a:endParaRPr>
          </a:p>
        </p:txBody>
      </p:sp>
      <p:sp>
        <p:nvSpPr>
          <p:cNvPr id="27657" name="文本框 8"/>
          <p:cNvSpPr txBox="1"/>
          <p:nvPr/>
        </p:nvSpPr>
        <p:spPr>
          <a:xfrm>
            <a:off x="4440238" y="3789363"/>
            <a:ext cx="3527425" cy="457200"/>
          </a:xfrm>
          <a:prstGeom prst="rect">
            <a:avLst/>
          </a:prstGeom>
          <a:noFill/>
          <a:ln w="9525">
            <a:noFill/>
            <a:miter/>
          </a:ln>
        </p:spPr>
        <p:txBody>
          <a:bodyPr wrap="none" anchor="t">
            <a:spAutoFit/>
          </a:bodyPr>
          <a:p>
            <a:pPr lvl="0"/>
            <a:r>
              <a:rPr lang="en-US" altLang="zh-CN" sz="2400" dirty="0">
                <a:latin typeface="Arial" panose="020B0604020202020204" pitchFamily="34" charset="0"/>
                <a:ea typeface="宋体" panose="02010600030101010101" pitchFamily="2" charset="-122"/>
                <a:sym typeface="Arial" panose="020B0604020202020204" pitchFamily="34" charset="0"/>
              </a:rPr>
              <a:t>V={v1,v2,v3,v4,v5,v6,v7}</a:t>
            </a:r>
            <a:endParaRPr lang="en-US" altLang="zh-CN" sz="2400" dirty="0">
              <a:latin typeface="Arial" panose="020B0604020202020204" pitchFamily="34" charset="0"/>
              <a:ea typeface="宋体" panose="02010600030101010101" pitchFamily="2" charset="-122"/>
              <a:sym typeface="Arial" panose="020B0604020202020204" pitchFamily="34" charset="0"/>
            </a:endParaRPr>
          </a:p>
        </p:txBody>
      </p:sp>
      <p:sp>
        <p:nvSpPr>
          <p:cNvPr id="27658" name="文本框 9"/>
          <p:cNvSpPr txBox="1"/>
          <p:nvPr/>
        </p:nvSpPr>
        <p:spPr>
          <a:xfrm>
            <a:off x="4440238" y="4221163"/>
            <a:ext cx="4187825" cy="457200"/>
          </a:xfrm>
          <a:prstGeom prst="rect">
            <a:avLst/>
          </a:prstGeom>
          <a:noFill/>
          <a:ln w="9525">
            <a:noFill/>
            <a:miter/>
          </a:ln>
        </p:spPr>
        <p:txBody>
          <a:bodyPr wrap="non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并赋相应的数值</a:t>
            </a:r>
            <a:r>
              <a:rPr lang="en-US" altLang="zh-CN" sz="2400">
                <a:latin typeface="Arial" panose="020B0604020202020204" pitchFamily="34" charset="0"/>
                <a:ea typeface="宋体" panose="02010600030101010101" pitchFamily="2" charset="-122"/>
                <a:sym typeface="Arial" panose="020B0604020202020204" pitchFamily="34" charset="0"/>
              </a:rPr>
              <a:t>{1,2,3,4,5,6,7</a:t>
            </a:r>
            <a:r>
              <a:rPr lang="en-US" altLang="zh-CN">
                <a:latin typeface="Arial" panose="020B0604020202020204" pitchFamily="34" charset="0"/>
                <a:ea typeface="宋体" panose="02010600030101010101" pitchFamily="2" charset="-122"/>
                <a:sym typeface="Arial" panose="020B0604020202020204" pitchFamily="34" charset="0"/>
              </a:rPr>
              <a:t>}</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2"/>
          <p:cNvSpPr txBox="1"/>
          <p:nvPr/>
        </p:nvSpPr>
        <p:spPr>
          <a:xfrm>
            <a:off x="4799013" y="115888"/>
            <a:ext cx="2105025"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满意度的计算</a:t>
            </a:r>
            <a:endParaRPr lang="zh-CN" altLang="en-US" sz="2400">
              <a:latin typeface="Arial" panose="020B0604020202020204" pitchFamily="34" charset="0"/>
              <a:ea typeface="宋体" panose="02010600030101010101" pitchFamily="2" charset="-122"/>
            </a:endParaRPr>
          </a:p>
        </p:txBody>
      </p:sp>
      <p:sp>
        <p:nvSpPr>
          <p:cNvPr id="28674" name="文本框 2"/>
          <p:cNvSpPr txBox="1"/>
          <p:nvPr/>
        </p:nvSpPr>
        <p:spPr>
          <a:xfrm>
            <a:off x="2279650" y="1123950"/>
            <a:ext cx="7572375"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▀人们对不满意程度的敏感远远大于对满意程度的敏感</a:t>
            </a:r>
            <a:endParaRPr lang="zh-CN" altLang="en-US" sz="2400">
              <a:latin typeface="Arial" panose="020B0604020202020204" pitchFamily="34" charset="0"/>
              <a:ea typeface="宋体" panose="02010600030101010101" pitchFamily="2" charset="-122"/>
            </a:endParaRPr>
          </a:p>
        </p:txBody>
      </p:sp>
      <p:sp>
        <p:nvSpPr>
          <p:cNvPr id="28675" name="文本框 2"/>
          <p:cNvSpPr txBox="1"/>
          <p:nvPr/>
        </p:nvSpPr>
        <p:spPr>
          <a:xfrm>
            <a:off x="7896225" y="476250"/>
            <a:ext cx="210502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你</a:t>
            </a:r>
            <a:endParaRPr lang="zh-CN" altLang="en-US" sz="2400">
              <a:latin typeface="Arial" panose="020B0604020202020204" pitchFamily="34" charset="0"/>
              <a:ea typeface="宋体" panose="02010600030101010101" pitchFamily="2" charset="-122"/>
            </a:endParaRPr>
          </a:p>
        </p:txBody>
      </p:sp>
      <p:sp>
        <p:nvSpPr>
          <p:cNvPr id="28676" name="文本框 2"/>
          <p:cNvSpPr txBox="1"/>
          <p:nvPr/>
        </p:nvSpPr>
        <p:spPr>
          <a:xfrm>
            <a:off x="2279650" y="1700213"/>
            <a:ext cx="8140700"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▀导师对学生的满意程度降低一级可能导致导师极大的抱怨</a:t>
            </a:r>
            <a:endParaRPr lang="zh-CN" altLang="en-US" sz="2400">
              <a:latin typeface="Arial" panose="020B0604020202020204" pitchFamily="34" charset="0"/>
              <a:ea typeface="宋体" panose="02010600030101010101" pitchFamily="2" charset="-122"/>
            </a:endParaRPr>
          </a:p>
        </p:txBody>
      </p:sp>
      <p:sp>
        <p:nvSpPr>
          <p:cNvPr id="28677" name="文本框 2"/>
          <p:cNvSpPr txBox="1"/>
          <p:nvPr/>
        </p:nvSpPr>
        <p:spPr>
          <a:xfrm>
            <a:off x="1919288" y="692150"/>
            <a:ext cx="3103562"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1.</a:t>
            </a:r>
            <a:r>
              <a:rPr lang="zh-CN" altLang="en-US" sz="2400">
                <a:latin typeface="Arial" panose="020B0604020202020204" pitchFamily="34" charset="0"/>
                <a:ea typeface="宋体" panose="02010600030101010101" pitchFamily="2" charset="-122"/>
              </a:rPr>
              <a:t>隶属函数的选择：</a:t>
            </a:r>
            <a:endParaRPr lang="zh-CN" altLang="en-US" sz="2400">
              <a:latin typeface="Arial" panose="020B0604020202020204" pitchFamily="34" charset="0"/>
              <a:ea typeface="宋体" panose="02010600030101010101" pitchFamily="2" charset="-122"/>
            </a:endParaRPr>
          </a:p>
        </p:txBody>
      </p:sp>
      <p:sp>
        <p:nvSpPr>
          <p:cNvPr id="28678" name="文本框 5"/>
          <p:cNvSpPr txBox="1"/>
          <p:nvPr/>
        </p:nvSpPr>
        <p:spPr>
          <a:xfrm>
            <a:off x="2279650" y="2276475"/>
            <a:ext cx="7551738"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▀但满意程度增加一级只能引起满意程度的少量的增长</a:t>
            </a:r>
            <a:endParaRPr lang="zh-CN" altLang="en-US" sz="2400">
              <a:latin typeface="Arial" panose="020B0604020202020204" pitchFamily="34" charset="0"/>
              <a:ea typeface="宋体" panose="02010600030101010101" pitchFamily="2" charset="-122"/>
            </a:endParaRPr>
          </a:p>
        </p:txBody>
      </p:sp>
      <p:sp>
        <p:nvSpPr>
          <p:cNvPr id="28679" name="文本框 6"/>
          <p:cNvSpPr txBox="1"/>
          <p:nvPr/>
        </p:nvSpPr>
        <p:spPr>
          <a:xfrm>
            <a:off x="2566988" y="4221163"/>
            <a:ext cx="7191375"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当“很满意”时</a:t>
            </a:r>
            <a:r>
              <a:rPr lang="en-US" altLang="zh-CN" sz="2400" dirty="0">
                <a:latin typeface="Arial" panose="020B0604020202020204" pitchFamily="34" charset="0"/>
                <a:ea typeface="宋体" panose="02010600030101010101" pitchFamily="2" charset="-122"/>
                <a:sym typeface="Arial" panose="020B0604020202020204" pitchFamily="34" charset="0"/>
              </a:rPr>
              <a:t>,</a:t>
            </a:r>
            <a:r>
              <a:rPr lang="zh-CN" altLang="en-US" sz="2400" dirty="0">
                <a:latin typeface="Arial" panose="020B0604020202020204" pitchFamily="34" charset="0"/>
                <a:ea typeface="宋体" panose="02010600030101010101" pitchFamily="2" charset="-122"/>
                <a:sym typeface="Arial" panose="020B0604020202020204" pitchFamily="34" charset="0"/>
              </a:rPr>
              <a:t>则满意度的量化值为</a:t>
            </a:r>
            <a:r>
              <a:rPr lang="en-US" altLang="zh-CN" sz="2400" dirty="0">
                <a:latin typeface="Arial" panose="020B0604020202020204" pitchFamily="34" charset="0"/>
                <a:ea typeface="宋体" panose="02010600030101010101" pitchFamily="2" charset="-122"/>
                <a:sym typeface="Arial" panose="020B0604020202020204" pitchFamily="34" charset="0"/>
              </a:rPr>
              <a:t>1,</a:t>
            </a:r>
            <a:r>
              <a:rPr lang="zh-CN" altLang="en-US" sz="2400" dirty="0">
                <a:latin typeface="Arial" panose="020B0604020202020204" pitchFamily="34" charset="0"/>
                <a:ea typeface="宋体" panose="02010600030101010101" pitchFamily="2" charset="-122"/>
                <a:sym typeface="Arial" panose="020B0604020202020204" pitchFamily="34" charset="0"/>
              </a:rPr>
              <a:t>即</a:t>
            </a:r>
            <a:r>
              <a:rPr lang="en-US" altLang="zh-CN" sz="2400" dirty="0">
                <a:latin typeface="Arial" panose="020B0604020202020204" pitchFamily="34" charset="0"/>
                <a:ea typeface="宋体" panose="02010600030101010101" pitchFamily="2" charset="-122"/>
                <a:sym typeface="Arial" panose="020B0604020202020204" pitchFamily="34" charset="0"/>
              </a:rPr>
              <a:t>f(7)=1;</a:t>
            </a:r>
            <a:endParaRPr lang="zh-CN" altLang="en-US" sz="2400">
              <a:latin typeface="Arial" panose="020B0604020202020204" pitchFamily="34" charset="0"/>
              <a:ea typeface="宋体" panose="02010600030101010101" pitchFamily="2" charset="-122"/>
            </a:endParaRPr>
          </a:p>
        </p:txBody>
      </p:sp>
      <p:sp>
        <p:nvSpPr>
          <p:cNvPr id="28680" name="文本框 7"/>
          <p:cNvSpPr txBox="1"/>
          <p:nvPr/>
        </p:nvSpPr>
        <p:spPr>
          <a:xfrm>
            <a:off x="3287713" y="2781300"/>
            <a:ext cx="4600575" cy="457200"/>
          </a:xfrm>
          <a:prstGeom prst="rect">
            <a:avLst/>
          </a:prstGeom>
          <a:noFill/>
          <a:ln w="9525">
            <a:noFill/>
            <a:miter/>
          </a:ln>
        </p:spPr>
        <p:txBody>
          <a:bodyPr wrap="square" anchor="t">
            <a:spAutoFit/>
          </a:bodyPr>
          <a:p>
            <a:pPr lvl="0"/>
            <a:r>
              <a:rPr lang="zh-CN" altLang="en-US" sz="2400" b="1" dirty="0">
                <a:solidFill>
                  <a:srgbClr val="FF0000"/>
                </a:solidFill>
                <a:latin typeface="Arial" panose="020B0604020202020204" pitchFamily="34" charset="0"/>
                <a:ea typeface="宋体" panose="02010600030101010101" pitchFamily="2" charset="-122"/>
                <a:sym typeface="Arial" panose="020B0604020202020204" pitchFamily="34" charset="0"/>
              </a:rPr>
              <a:t>偏大型柯西分布隶属函数</a:t>
            </a:r>
            <a:endParaRPr lang="zh-CN" altLang="en-US" sz="2400" b="1" dirty="0">
              <a:solidFill>
                <a:srgbClr val="FF0000"/>
              </a:solidFill>
              <a:latin typeface="Arial" panose="020B0604020202020204" pitchFamily="34" charset="0"/>
              <a:ea typeface="宋体" panose="02010600030101010101" pitchFamily="2" charset="-122"/>
              <a:sym typeface="Arial" panose="020B0604020202020204" pitchFamily="34" charset="0"/>
            </a:endParaRPr>
          </a:p>
        </p:txBody>
      </p:sp>
      <p:pic>
        <p:nvPicPr>
          <p:cNvPr id="28681" name="图片 18435"/>
          <p:cNvPicPr>
            <a:picLocks noChangeAspect="1"/>
          </p:cNvPicPr>
          <p:nvPr/>
        </p:nvPicPr>
        <p:blipFill>
          <a:blip r:embed="rId1"/>
          <a:stretch>
            <a:fillRect/>
          </a:stretch>
        </p:blipFill>
        <p:spPr>
          <a:xfrm>
            <a:off x="4367213" y="3284538"/>
            <a:ext cx="4632325" cy="965200"/>
          </a:xfrm>
          <a:prstGeom prst="rect">
            <a:avLst/>
          </a:prstGeom>
          <a:noFill/>
          <a:ln w="9525">
            <a:noFill/>
            <a:miter/>
          </a:ln>
        </p:spPr>
      </p:pic>
      <p:sp>
        <p:nvSpPr>
          <p:cNvPr id="28682" name="文本框 8"/>
          <p:cNvSpPr txBox="1"/>
          <p:nvPr/>
        </p:nvSpPr>
        <p:spPr>
          <a:xfrm>
            <a:off x="8256588" y="3140075"/>
            <a:ext cx="409575" cy="365760"/>
          </a:xfrm>
          <a:prstGeom prst="rect">
            <a:avLst/>
          </a:prstGeom>
          <a:noFill/>
          <a:ln w="9525">
            <a:noFill/>
            <a:miter/>
          </a:ln>
        </p:spPr>
        <p:txBody>
          <a:bodyPr wrap="square" anchor="t">
            <a:spAutoFit/>
          </a:bodyPr>
          <a:p>
            <a:pPr lvl="0"/>
            <a:r>
              <a:rPr lang="en-US" altLang="zh-CN">
                <a:latin typeface="Arial" panose="020B0604020202020204" pitchFamily="34" charset="0"/>
                <a:ea typeface="宋体" panose="02010600030101010101" pitchFamily="2" charset="-122"/>
              </a:rPr>
              <a:t>4</a:t>
            </a:r>
            <a:endParaRPr lang="en-US" altLang="zh-CN">
              <a:latin typeface="Arial" panose="020B0604020202020204" pitchFamily="34" charset="0"/>
              <a:ea typeface="宋体" panose="02010600030101010101" pitchFamily="2" charset="-122"/>
            </a:endParaRPr>
          </a:p>
        </p:txBody>
      </p:sp>
      <p:sp>
        <p:nvSpPr>
          <p:cNvPr id="28683" name="文本框 9"/>
          <p:cNvSpPr txBox="1"/>
          <p:nvPr/>
        </p:nvSpPr>
        <p:spPr>
          <a:xfrm>
            <a:off x="6456363" y="3571875"/>
            <a:ext cx="252412" cy="365760"/>
          </a:xfrm>
          <a:prstGeom prst="rect">
            <a:avLst/>
          </a:prstGeom>
          <a:noFill/>
          <a:ln w="9525">
            <a:noFill/>
            <a:miter/>
          </a:ln>
        </p:spPr>
        <p:txBody>
          <a:bodyPr wrap="square" anchor="t">
            <a:spAutoFit/>
          </a:bodyPr>
          <a:p>
            <a:pPr lvl="0"/>
            <a:r>
              <a:rPr lang="en-US" altLang="zh-CN">
                <a:latin typeface="Arial" panose="020B0604020202020204" pitchFamily="34" charset="0"/>
                <a:ea typeface="宋体" panose="02010600030101010101" pitchFamily="2" charset="-122"/>
              </a:rPr>
              <a:t>4</a:t>
            </a:r>
            <a:endParaRPr lang="en-US" altLang="zh-CN">
              <a:latin typeface="Arial" panose="020B0604020202020204" pitchFamily="34" charset="0"/>
              <a:ea typeface="宋体" panose="02010600030101010101" pitchFamily="2" charset="-122"/>
            </a:endParaRPr>
          </a:p>
        </p:txBody>
      </p:sp>
      <p:sp>
        <p:nvSpPr>
          <p:cNvPr id="28684" name="文本框 10"/>
          <p:cNvSpPr txBox="1"/>
          <p:nvPr/>
        </p:nvSpPr>
        <p:spPr>
          <a:xfrm>
            <a:off x="7391400" y="3644900"/>
            <a:ext cx="349250" cy="365760"/>
          </a:xfrm>
          <a:prstGeom prst="rect">
            <a:avLst/>
          </a:prstGeom>
          <a:noFill/>
          <a:ln w="9525">
            <a:noFill/>
            <a:miter/>
          </a:ln>
        </p:spPr>
        <p:txBody>
          <a:bodyPr wrap="square" anchor="t">
            <a:spAutoFit/>
          </a:bodyPr>
          <a:p>
            <a:pPr lvl="0"/>
            <a:r>
              <a:rPr lang="en-US" altLang="zh-CN">
                <a:latin typeface="Arial" panose="020B0604020202020204" pitchFamily="34" charset="0"/>
                <a:ea typeface="宋体" panose="02010600030101010101" pitchFamily="2" charset="-122"/>
              </a:rPr>
              <a:t>7</a:t>
            </a:r>
            <a:endParaRPr lang="en-US" altLang="zh-CN">
              <a:latin typeface="Arial" panose="020B0604020202020204" pitchFamily="34" charset="0"/>
              <a:ea typeface="宋体" panose="02010600030101010101" pitchFamily="2" charset="-122"/>
            </a:endParaRPr>
          </a:p>
        </p:txBody>
      </p:sp>
      <p:sp>
        <p:nvSpPr>
          <p:cNvPr id="28685" name="文本框 11"/>
          <p:cNvSpPr txBox="1"/>
          <p:nvPr/>
        </p:nvSpPr>
        <p:spPr>
          <a:xfrm>
            <a:off x="2566988" y="5300663"/>
            <a:ext cx="7686675"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当“很不满意”时</a:t>
            </a:r>
            <a:r>
              <a:rPr lang="en-US" altLang="zh-CN" sz="2400" dirty="0">
                <a:latin typeface="Arial" panose="020B0604020202020204" pitchFamily="34" charset="0"/>
                <a:ea typeface="宋体" panose="02010600030101010101" pitchFamily="2" charset="-122"/>
                <a:sym typeface="Arial" panose="020B0604020202020204" pitchFamily="34" charset="0"/>
              </a:rPr>
              <a:t>,</a:t>
            </a:r>
            <a:r>
              <a:rPr lang="zh-CN" altLang="en-US" sz="2400" dirty="0">
                <a:latin typeface="Arial" panose="020B0604020202020204" pitchFamily="34" charset="0"/>
                <a:ea typeface="宋体" panose="02010600030101010101" pitchFamily="2" charset="-122"/>
                <a:sym typeface="Arial" panose="020B0604020202020204" pitchFamily="34" charset="0"/>
              </a:rPr>
              <a:t>则满意度量化值为</a:t>
            </a:r>
            <a:r>
              <a:rPr lang="en-US" altLang="zh-CN" sz="2400" dirty="0">
                <a:latin typeface="Arial" panose="020B0604020202020204" pitchFamily="34" charset="0"/>
                <a:ea typeface="宋体" panose="02010600030101010101" pitchFamily="2" charset="-122"/>
                <a:sym typeface="Arial" panose="020B0604020202020204" pitchFamily="34" charset="0"/>
              </a:rPr>
              <a:t>0.01,</a:t>
            </a:r>
            <a:r>
              <a:rPr lang="zh-CN" altLang="en-US" sz="2400" dirty="0">
                <a:latin typeface="Arial" panose="020B0604020202020204" pitchFamily="34" charset="0"/>
                <a:ea typeface="宋体" panose="02010600030101010101" pitchFamily="2" charset="-122"/>
                <a:sym typeface="Arial" panose="020B0604020202020204" pitchFamily="34" charset="0"/>
              </a:rPr>
              <a:t>即</a:t>
            </a:r>
            <a:r>
              <a:rPr lang="en-US" altLang="zh-CN" sz="2400" dirty="0">
                <a:latin typeface="Arial" panose="020B0604020202020204" pitchFamily="34" charset="0"/>
                <a:ea typeface="宋体" panose="02010600030101010101" pitchFamily="2" charset="-122"/>
                <a:sym typeface="Arial" panose="020B0604020202020204" pitchFamily="34" charset="0"/>
              </a:rPr>
              <a:t>f(1)=0.01.</a:t>
            </a:r>
            <a:endParaRPr lang="zh-CN" altLang="en-US" sz="2400">
              <a:latin typeface="Arial" panose="020B0604020202020204" pitchFamily="34" charset="0"/>
              <a:ea typeface="宋体" panose="02010600030101010101" pitchFamily="2" charset="-122"/>
            </a:endParaRPr>
          </a:p>
        </p:txBody>
      </p:sp>
      <p:sp>
        <p:nvSpPr>
          <p:cNvPr id="28686" name="文本框 12"/>
          <p:cNvSpPr txBox="1"/>
          <p:nvPr/>
        </p:nvSpPr>
        <p:spPr>
          <a:xfrm>
            <a:off x="7823200" y="404813"/>
            <a:ext cx="210502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你</a:t>
            </a:r>
            <a:endParaRPr lang="zh-CN" altLang="en-US" sz="2400">
              <a:latin typeface="Arial" panose="020B0604020202020204" pitchFamily="34" charset="0"/>
              <a:ea typeface="宋体" panose="02010600030101010101" pitchFamily="2" charset="-122"/>
            </a:endParaRPr>
          </a:p>
        </p:txBody>
      </p:sp>
      <p:sp>
        <p:nvSpPr>
          <p:cNvPr id="28687" name="文本框 13"/>
          <p:cNvSpPr txBox="1"/>
          <p:nvPr/>
        </p:nvSpPr>
        <p:spPr>
          <a:xfrm>
            <a:off x="2640013" y="4797425"/>
            <a:ext cx="7010400"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基本满意”时</a:t>
            </a:r>
            <a:r>
              <a:rPr lang="en-US" altLang="zh-CN" sz="2400" dirty="0">
                <a:latin typeface="Arial" panose="020B0604020202020204" pitchFamily="34" charset="0"/>
                <a:ea typeface="宋体" panose="02010600030101010101" pitchFamily="2" charset="-122"/>
                <a:sym typeface="Arial" panose="020B0604020202020204" pitchFamily="34" charset="0"/>
              </a:rPr>
              <a:t>,</a:t>
            </a:r>
            <a:r>
              <a:rPr lang="zh-CN" altLang="en-US" sz="2400" dirty="0">
                <a:latin typeface="Arial" panose="020B0604020202020204" pitchFamily="34" charset="0"/>
                <a:ea typeface="宋体" panose="02010600030101010101" pitchFamily="2" charset="-122"/>
                <a:sym typeface="Arial" panose="020B0604020202020204" pitchFamily="34" charset="0"/>
              </a:rPr>
              <a:t>则满意度量化值为</a:t>
            </a:r>
            <a:r>
              <a:rPr lang="en-US" altLang="zh-CN" sz="2400" dirty="0">
                <a:latin typeface="Arial" panose="020B0604020202020204" pitchFamily="34" charset="0"/>
                <a:ea typeface="宋体" panose="02010600030101010101" pitchFamily="2" charset="-122"/>
                <a:sym typeface="Arial" panose="020B0604020202020204" pitchFamily="34" charset="0"/>
              </a:rPr>
              <a:t>0.8,</a:t>
            </a:r>
            <a:r>
              <a:rPr lang="zh-CN" altLang="en-US" sz="2400" dirty="0">
                <a:latin typeface="Arial" panose="020B0604020202020204" pitchFamily="34" charset="0"/>
                <a:ea typeface="宋体" panose="02010600030101010101" pitchFamily="2" charset="-122"/>
                <a:sym typeface="Arial" panose="020B0604020202020204" pitchFamily="34" charset="0"/>
              </a:rPr>
              <a:t>即</a:t>
            </a:r>
            <a:r>
              <a:rPr lang="en-US" altLang="zh-CN" sz="2400" dirty="0">
                <a:latin typeface="Arial" panose="020B0604020202020204" pitchFamily="34" charset="0"/>
                <a:ea typeface="宋体" panose="02010600030101010101" pitchFamily="2" charset="-122"/>
                <a:sym typeface="Arial" panose="020B0604020202020204" pitchFamily="34" charset="0"/>
              </a:rPr>
              <a:t>f(4)=0.8</a:t>
            </a:r>
            <a:endParaRPr lang="zh-CN" altLang="en-US" sz="2400">
              <a:latin typeface="Arial" panose="020B0604020202020204" pitchFamily="34" charset="0"/>
              <a:ea typeface="宋体" panose="02010600030101010101" pitchFamily="2" charset="-122"/>
            </a:endParaRPr>
          </a:p>
        </p:txBody>
      </p:sp>
      <p:pic>
        <p:nvPicPr>
          <p:cNvPr id="28688" name="图片 28675"/>
          <p:cNvPicPr>
            <a:picLocks noChangeAspect="1"/>
          </p:cNvPicPr>
          <p:nvPr/>
        </p:nvPicPr>
        <p:blipFill>
          <a:blip r:embed="rId2"/>
          <a:stretch>
            <a:fillRect/>
          </a:stretch>
        </p:blipFill>
        <p:spPr>
          <a:xfrm>
            <a:off x="3646488" y="5876925"/>
            <a:ext cx="4857750" cy="571500"/>
          </a:xfrm>
          <a:prstGeom prst="rect">
            <a:avLst/>
          </a:prstGeom>
          <a:noFill/>
          <a:ln w="9525">
            <a:noFill/>
            <a:miter/>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12"/>
          <p:cNvSpPr txBox="1"/>
          <p:nvPr/>
        </p:nvSpPr>
        <p:spPr>
          <a:xfrm>
            <a:off x="1847850" y="115888"/>
            <a:ext cx="4311650"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满意度的量化结果：</a:t>
            </a:r>
            <a:endParaRPr lang="zh-CN" altLang="en-US" sz="2400">
              <a:latin typeface="Arial" panose="020B0604020202020204" pitchFamily="34" charset="0"/>
              <a:ea typeface="宋体" panose="02010600030101010101" pitchFamily="2" charset="-122"/>
            </a:endParaRPr>
          </a:p>
        </p:txBody>
      </p:sp>
      <p:sp>
        <p:nvSpPr>
          <p:cNvPr id="29698" name="文本框 1"/>
          <p:cNvSpPr txBox="1"/>
          <p:nvPr/>
        </p:nvSpPr>
        <p:spPr>
          <a:xfrm>
            <a:off x="3287713" y="2349500"/>
            <a:ext cx="5897562" cy="457200"/>
          </a:xfrm>
          <a:prstGeom prst="rect">
            <a:avLst/>
          </a:prstGeom>
          <a:noFill/>
          <a:ln w="9525">
            <a:noFill/>
            <a:miter/>
          </a:ln>
        </p:spPr>
        <p:txBody>
          <a:bodyPr wrap="square" anchor="t">
            <a:spAutoFit/>
          </a:bodyPr>
          <a:p>
            <a:pPr lvl="0"/>
            <a:r>
              <a:rPr lang="en-US" altLang="zh-CN" sz="2400" dirty="0">
                <a:latin typeface="Arial" panose="020B0604020202020204" pitchFamily="34" charset="0"/>
                <a:ea typeface="宋体" panose="02010600030101010101" pitchFamily="2" charset="-122"/>
                <a:sym typeface="Arial" panose="020B0604020202020204" pitchFamily="34" charset="0"/>
              </a:rPr>
              <a:t>(0.01,0.3499,0.6514,0.8,0.9399,0.9725,1).</a:t>
            </a:r>
            <a:endParaRPr lang="zh-CN" altLang="en-US" sz="2400">
              <a:latin typeface="Arial" panose="020B0604020202020204" pitchFamily="34" charset="0"/>
              <a:ea typeface="宋体" panose="02010600030101010101" pitchFamily="2" charset="-122"/>
            </a:endParaRPr>
          </a:p>
        </p:txBody>
      </p:sp>
      <p:sp>
        <p:nvSpPr>
          <p:cNvPr id="29699" name="文本框 2"/>
          <p:cNvSpPr txBox="1"/>
          <p:nvPr/>
        </p:nvSpPr>
        <p:spPr>
          <a:xfrm>
            <a:off x="3790950" y="1339850"/>
            <a:ext cx="4773613"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sym typeface="宋体" panose="02010600030101010101" pitchFamily="2" charset="-122"/>
              </a:rPr>
              <a:t>f(1),f(2,f(3),f(4),f(5),f(6),f(7)</a:t>
            </a:r>
            <a:endParaRPr lang="en-US" altLang="zh-CN" sz="2400">
              <a:latin typeface="Arial" panose="020B0604020202020204" pitchFamily="34" charset="0"/>
              <a:ea typeface="宋体" panose="02010600030101010101" pitchFamily="2" charset="-122"/>
            </a:endParaRPr>
          </a:p>
        </p:txBody>
      </p:sp>
      <p:sp>
        <p:nvSpPr>
          <p:cNvPr id="29700" name="文本框 3"/>
          <p:cNvSpPr txBox="1"/>
          <p:nvPr/>
        </p:nvSpPr>
        <p:spPr>
          <a:xfrm>
            <a:off x="8077200" y="658813"/>
            <a:ext cx="210502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你</a:t>
            </a:r>
            <a:endParaRPr lang="zh-CN" altLang="en-US" sz="2400">
              <a:latin typeface="Arial" panose="020B0604020202020204" pitchFamily="34" charset="0"/>
              <a:ea typeface="宋体" panose="02010600030101010101" pitchFamily="2" charset="-122"/>
            </a:endParaRPr>
          </a:p>
        </p:txBody>
      </p:sp>
      <p:sp>
        <p:nvSpPr>
          <p:cNvPr id="29701" name="文本框 4"/>
          <p:cNvSpPr txBox="1"/>
          <p:nvPr/>
        </p:nvSpPr>
        <p:spPr>
          <a:xfrm>
            <a:off x="8204200" y="785813"/>
            <a:ext cx="210502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你</a:t>
            </a:r>
            <a:endParaRPr lang="zh-CN" altLang="en-US" sz="2400">
              <a:latin typeface="Arial" panose="020B0604020202020204" pitchFamily="34" charset="0"/>
              <a:ea typeface="宋体" panose="02010600030101010101" pitchFamily="2" charset="-122"/>
            </a:endParaRPr>
          </a:p>
        </p:txBody>
      </p:sp>
      <p:sp>
        <p:nvSpPr>
          <p:cNvPr id="29702" name="文本框 5"/>
          <p:cNvSpPr txBox="1"/>
          <p:nvPr/>
        </p:nvSpPr>
        <p:spPr>
          <a:xfrm>
            <a:off x="2495550" y="765175"/>
            <a:ext cx="5453063" cy="457200"/>
          </a:xfrm>
          <a:prstGeom prst="rect">
            <a:avLst/>
          </a:prstGeom>
          <a:noFill/>
          <a:ln w="9525">
            <a:noFill/>
            <a:miter/>
          </a:ln>
        </p:spPr>
        <p:txBody>
          <a:bodyPr wrap="square" anchor="t">
            <a:spAutoFit/>
          </a:bodyPr>
          <a:p>
            <a:pPr lvl="0"/>
            <a:r>
              <a:rPr lang="en-US" altLang="zh-CN" sz="2400" dirty="0">
                <a:latin typeface="Arial" panose="020B0604020202020204" pitchFamily="34" charset="0"/>
                <a:ea typeface="宋体" panose="02010600030101010101" pitchFamily="2" charset="-122"/>
                <a:sym typeface="Arial" panose="020B0604020202020204" pitchFamily="34" charset="0"/>
              </a:rPr>
              <a:t>{v1,v2,v3,v4,v5,v6,v7}</a:t>
            </a:r>
            <a:r>
              <a:rPr lang="zh-CN" altLang="en-US" sz="2400" dirty="0">
                <a:latin typeface="Arial" panose="020B0604020202020204" pitchFamily="34" charset="0"/>
                <a:ea typeface="宋体" panose="02010600030101010101" pitchFamily="2" charset="-122"/>
                <a:sym typeface="Arial" panose="020B0604020202020204" pitchFamily="34" charset="0"/>
              </a:rPr>
              <a:t>的量化值为：</a:t>
            </a:r>
            <a:endParaRPr lang="zh-CN" altLang="en-US" sz="2400">
              <a:latin typeface="Arial" panose="020B0604020202020204" pitchFamily="34" charset="0"/>
              <a:ea typeface="宋体" panose="02010600030101010101" pitchFamily="2" charset="-122"/>
            </a:endParaRPr>
          </a:p>
        </p:txBody>
      </p:sp>
      <p:sp>
        <p:nvSpPr>
          <p:cNvPr id="7" name="下箭头 6"/>
          <p:cNvSpPr/>
          <p:nvPr/>
        </p:nvSpPr>
        <p:spPr>
          <a:xfrm>
            <a:off x="5375275" y="1773238"/>
            <a:ext cx="576263" cy="576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29697"/>
          <p:cNvSpPr>
            <a:spLocks noGrp="1"/>
          </p:cNvSpPr>
          <p:nvPr>
            <p:ph type="title"/>
          </p:nvPr>
        </p:nvSpPr>
        <p:spPr/>
        <p:txBody>
          <a:bodyPr anchor="ctr"/>
          <a:p>
            <a:r>
              <a:rPr lang="zh-CN" altLang="en-US" dirty="0"/>
              <a:t>满意度的量化结果</a:t>
            </a:r>
            <a:endParaRPr lang="zh-CN" altLang="en-US"/>
          </a:p>
        </p:txBody>
      </p:sp>
      <p:sp>
        <p:nvSpPr>
          <p:cNvPr id="30722" name="文本占位符 29698"/>
          <p:cNvSpPr>
            <a:spLocks noGrp="1"/>
          </p:cNvSpPr>
          <p:nvPr>
            <p:ph idx="1"/>
          </p:nvPr>
        </p:nvSpPr>
        <p:spPr/>
        <p:txBody>
          <a:bodyPr anchor="t"/>
          <a:p>
            <a:pPr>
              <a:lnSpc>
                <a:spcPct val="90000"/>
              </a:lnSpc>
            </a:pPr>
            <a:r>
              <a:rPr lang="zh-CN" altLang="en-US" dirty="0"/>
              <a:t>将已录取的</a:t>
            </a:r>
            <a:r>
              <a:rPr lang="en-US" altLang="zh-CN" dirty="0"/>
              <a:t>10</a:t>
            </a:r>
            <a:r>
              <a:rPr lang="zh-CN" altLang="en-US" dirty="0"/>
              <a:t>名研究生重新编号</a:t>
            </a:r>
            <a:r>
              <a:rPr lang="en-US" altLang="zh-CN" dirty="0"/>
              <a:t>,</a:t>
            </a:r>
            <a:r>
              <a:rPr lang="zh-CN" altLang="en-US" dirty="0"/>
              <a:t>依次从</a:t>
            </a:r>
            <a:r>
              <a:rPr lang="en-US" altLang="zh-CN" dirty="0"/>
              <a:t>1</a:t>
            </a:r>
            <a:r>
              <a:rPr lang="zh-CN" altLang="en-US" dirty="0"/>
              <a:t>到</a:t>
            </a:r>
            <a:r>
              <a:rPr lang="en-US" altLang="zh-CN" dirty="0"/>
              <a:t>10,</a:t>
            </a:r>
            <a:r>
              <a:rPr lang="zh-CN" altLang="en-US" dirty="0"/>
              <a:t>根据题目中关于这</a:t>
            </a:r>
            <a:r>
              <a:rPr lang="en-US" altLang="zh-CN" dirty="0"/>
              <a:t>10</a:t>
            </a:r>
            <a:r>
              <a:rPr lang="zh-CN" altLang="en-US" dirty="0"/>
              <a:t>名研究生的评价数据</a:t>
            </a:r>
            <a:r>
              <a:rPr lang="en-US" altLang="zh-CN" dirty="0"/>
              <a:t>,</a:t>
            </a:r>
            <a:r>
              <a:rPr lang="zh-CN" altLang="en-US" dirty="0"/>
              <a:t>可以分别计算得到每一个导师对每一个研究生的各单项指标的满意程度的量化值</a:t>
            </a:r>
            <a:r>
              <a:rPr lang="en-US" altLang="zh-CN" dirty="0"/>
              <a:t>,</a:t>
            </a:r>
            <a:r>
              <a:rPr lang="zh-CN" altLang="en-US" dirty="0"/>
              <a:t>分别记为</a:t>
            </a:r>
            <a:endParaRPr lang="zh-CN" altLang="en-US" dirty="0"/>
          </a:p>
        </p:txBody>
      </p:sp>
      <p:pic>
        <p:nvPicPr>
          <p:cNvPr id="30723" name="图片 29699"/>
          <p:cNvPicPr>
            <a:picLocks noChangeAspect="1"/>
          </p:cNvPicPr>
          <p:nvPr/>
        </p:nvPicPr>
        <p:blipFill>
          <a:blip r:embed="rId1"/>
          <a:stretch>
            <a:fillRect/>
          </a:stretch>
        </p:blipFill>
        <p:spPr>
          <a:xfrm>
            <a:off x="2711450" y="4221163"/>
            <a:ext cx="6845300" cy="709612"/>
          </a:xfrm>
          <a:prstGeom prst="rect">
            <a:avLst/>
          </a:prstGeom>
          <a:noFill/>
          <a:ln w="9525">
            <a:noFill/>
            <a:miter/>
          </a:ln>
        </p:spPr>
      </p:pic>
      <p:sp>
        <p:nvSpPr>
          <p:cNvPr id="30724"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30721"/>
          <p:cNvSpPr>
            <a:spLocks noGrp="1"/>
          </p:cNvSpPr>
          <p:nvPr>
            <p:ph type="title"/>
          </p:nvPr>
        </p:nvSpPr>
        <p:spPr/>
        <p:txBody>
          <a:bodyPr anchor="ctr"/>
          <a:p>
            <a:r>
              <a:rPr lang="zh-CN" altLang="en-US" dirty="0"/>
              <a:t>满意度的量化结果</a:t>
            </a:r>
            <a:endParaRPr lang="zh-CN" altLang="en-US" dirty="0"/>
          </a:p>
        </p:txBody>
      </p:sp>
      <p:sp>
        <p:nvSpPr>
          <p:cNvPr id="31746" name="文本占位符 30722"/>
          <p:cNvSpPr>
            <a:spLocks noGrp="1"/>
          </p:cNvSpPr>
          <p:nvPr>
            <p:ph idx="1"/>
          </p:nvPr>
        </p:nvSpPr>
        <p:spPr/>
        <p:txBody>
          <a:bodyPr anchor="t"/>
          <a:p>
            <a:r>
              <a:rPr lang="zh-CN" altLang="en-US" dirty="0"/>
              <a:t>类似地</a:t>
            </a:r>
            <a:r>
              <a:rPr lang="en-US" altLang="zh-CN" dirty="0"/>
              <a:t>,</a:t>
            </a:r>
            <a:r>
              <a:rPr lang="zh-CN" altLang="en-US" dirty="0"/>
              <a:t>第</a:t>
            </a:r>
            <a:r>
              <a:rPr lang="en-US" altLang="zh-CN" dirty="0"/>
              <a:t>i</a:t>
            </a:r>
            <a:r>
              <a:rPr lang="zh-CN" altLang="en-US" dirty="0"/>
              <a:t>个导师对第</a:t>
            </a:r>
            <a:r>
              <a:rPr lang="en-US" altLang="zh-CN" dirty="0"/>
              <a:t>j</a:t>
            </a:r>
            <a:r>
              <a:rPr lang="zh-CN" altLang="en-US" dirty="0"/>
              <a:t>个研究生的第</a:t>
            </a:r>
            <a:r>
              <a:rPr lang="en-US" altLang="zh-CN" dirty="0"/>
              <a:t>l</a:t>
            </a:r>
            <a:r>
              <a:rPr lang="zh-CN" altLang="en-US" dirty="0"/>
              <a:t>项指标的综合满意度为</a:t>
            </a:r>
            <a:endParaRPr lang="zh-CN" altLang="en-US" dirty="0"/>
          </a:p>
          <a:p>
            <a:endParaRPr lang="zh-CN" altLang="en-US" dirty="0"/>
          </a:p>
          <a:p>
            <a:r>
              <a:rPr lang="zh-CN" altLang="en-US" dirty="0"/>
              <a:t>  为此可取第</a:t>
            </a:r>
            <a:r>
              <a:rPr lang="en-US" altLang="zh-CN" dirty="0"/>
              <a:t>i</a:t>
            </a:r>
            <a:r>
              <a:rPr lang="zh-CN" altLang="en-US" dirty="0"/>
              <a:t>个导师对第</a:t>
            </a:r>
            <a:r>
              <a:rPr lang="en-US" altLang="zh-CN" dirty="0"/>
              <a:t>j</a:t>
            </a:r>
            <a:r>
              <a:rPr lang="zh-CN" altLang="en-US" dirty="0"/>
              <a:t>个研究生的五项条件的综合评价满意度为</a:t>
            </a:r>
            <a:endParaRPr lang="zh-CN" altLang="en-US" dirty="0"/>
          </a:p>
          <a:p>
            <a:endParaRPr lang="zh-CN" altLang="en-US" dirty="0"/>
          </a:p>
          <a:p>
            <a:r>
              <a:rPr lang="zh-CN" altLang="en-US" dirty="0"/>
              <a:t>  于是可得</a:t>
            </a:r>
            <a:r>
              <a:rPr lang="en-US" altLang="zh-CN" dirty="0"/>
              <a:t>10</a:t>
            </a:r>
            <a:r>
              <a:rPr lang="zh-CN" altLang="en-US" dirty="0"/>
              <a:t>名导师对</a:t>
            </a:r>
            <a:r>
              <a:rPr lang="en-US" altLang="zh-CN" dirty="0"/>
              <a:t>10</a:t>
            </a:r>
            <a:r>
              <a:rPr lang="zh-CN" altLang="en-US" dirty="0"/>
              <a:t>名研究生的满意度矩阵</a:t>
            </a:r>
            <a:r>
              <a:rPr lang="en-US" altLang="zh-CN"/>
              <a:t>S=(Sij)10×10.</a:t>
            </a:r>
            <a:endParaRPr lang="en-US" altLang="zh-CN"/>
          </a:p>
        </p:txBody>
      </p:sp>
      <p:pic>
        <p:nvPicPr>
          <p:cNvPr id="31747" name="图片 30723"/>
          <p:cNvPicPr>
            <a:picLocks noChangeAspect="1"/>
          </p:cNvPicPr>
          <p:nvPr/>
        </p:nvPicPr>
        <p:blipFill>
          <a:blip r:embed="rId1"/>
          <a:stretch>
            <a:fillRect/>
          </a:stretch>
        </p:blipFill>
        <p:spPr>
          <a:xfrm>
            <a:off x="2789873" y="3518853"/>
            <a:ext cx="4572000" cy="495300"/>
          </a:xfrm>
          <a:prstGeom prst="rect">
            <a:avLst/>
          </a:prstGeom>
          <a:noFill/>
          <a:ln w="9525">
            <a:noFill/>
            <a:miter/>
          </a:ln>
        </p:spPr>
      </p:pic>
      <p:pic>
        <p:nvPicPr>
          <p:cNvPr id="31748" name="图片 30724"/>
          <p:cNvPicPr>
            <a:picLocks noChangeAspect="1"/>
          </p:cNvPicPr>
          <p:nvPr/>
        </p:nvPicPr>
        <p:blipFill>
          <a:blip r:embed="rId2"/>
          <a:stretch>
            <a:fillRect/>
          </a:stretch>
        </p:blipFill>
        <p:spPr>
          <a:xfrm>
            <a:off x="3049905" y="5148580"/>
            <a:ext cx="3171825" cy="428625"/>
          </a:xfrm>
          <a:prstGeom prst="rect">
            <a:avLst/>
          </a:prstGeom>
          <a:noFill/>
          <a:ln w="9525">
            <a:noFill/>
            <a:miter/>
          </a:ln>
        </p:spPr>
      </p:pic>
      <p:sp>
        <p:nvSpPr>
          <p:cNvPr id="31749"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31745"/>
          <p:cNvSpPr>
            <a:spLocks noGrp="1"/>
          </p:cNvSpPr>
          <p:nvPr>
            <p:ph type="title"/>
          </p:nvPr>
        </p:nvSpPr>
        <p:spPr/>
        <p:txBody>
          <a:bodyPr anchor="ctr"/>
          <a:p>
            <a:r>
              <a:rPr lang="zh-CN" altLang="en-US" dirty="0"/>
              <a:t>学生对导师的满意度</a:t>
            </a:r>
            <a:endParaRPr lang="zh-CN" altLang="en-US" dirty="0"/>
          </a:p>
        </p:txBody>
      </p:sp>
      <p:sp>
        <p:nvSpPr>
          <p:cNvPr id="32770" name="文本占位符 31746"/>
          <p:cNvSpPr>
            <a:spLocks noGrp="1"/>
          </p:cNvSpPr>
          <p:nvPr>
            <p:ph idx="1"/>
          </p:nvPr>
        </p:nvSpPr>
        <p:spPr/>
        <p:txBody>
          <a:bodyPr anchor="t"/>
          <a:p>
            <a:r>
              <a:rPr lang="zh-CN" altLang="en-US" sz="2800" dirty="0"/>
              <a:t>学生对导师的满意度主要与导师的学术水平有关</a:t>
            </a:r>
            <a:r>
              <a:rPr lang="en-US" altLang="zh-CN" sz="2800" dirty="0"/>
              <a:t>,</a:t>
            </a:r>
            <a:r>
              <a:rPr lang="zh-CN" altLang="en-US" sz="2800" dirty="0"/>
              <a:t>同时考虑到学生所喜好的专业方向</a:t>
            </a:r>
            <a:r>
              <a:rPr lang="en-US" altLang="zh-CN" sz="2800" dirty="0"/>
              <a:t>,</a:t>
            </a:r>
            <a:r>
              <a:rPr lang="zh-CN" altLang="en-US" sz="2800" dirty="0"/>
              <a:t>在评价导师时一定会偏向于自己喜好的导师</a:t>
            </a:r>
            <a:r>
              <a:rPr lang="en-US" altLang="zh-CN" sz="2800" dirty="0"/>
              <a:t>,</a:t>
            </a:r>
            <a:r>
              <a:rPr lang="zh-CN" altLang="en-US" sz="2800" dirty="0"/>
              <a:t>即专业方向也是决定学生选择导师的一个因素</a:t>
            </a:r>
            <a:r>
              <a:rPr lang="en-US" altLang="zh-CN" sz="2800" dirty="0"/>
              <a:t>.</a:t>
            </a:r>
            <a:r>
              <a:rPr lang="zh-CN" altLang="en-US" sz="2800" dirty="0"/>
              <a:t>因此</a:t>
            </a:r>
            <a:r>
              <a:rPr lang="en-US" altLang="zh-CN" sz="2800" dirty="0"/>
              <a:t>,</a:t>
            </a:r>
            <a:r>
              <a:rPr lang="zh-CN" altLang="en-US" sz="2800" dirty="0"/>
              <a:t>影响学生对导师满意度的有五项指标</a:t>
            </a:r>
            <a:r>
              <a:rPr lang="en-US" altLang="zh-CN" sz="2800" dirty="0"/>
              <a:t>:</a:t>
            </a:r>
            <a:r>
              <a:rPr lang="zh-CN" altLang="en-US" sz="2800" dirty="0"/>
              <a:t>专业方向、发表论文数、被检索数、著作数和科研项目数</a:t>
            </a:r>
            <a:r>
              <a:rPr lang="en-US" altLang="zh-CN" sz="2800"/>
              <a:t>.</a:t>
            </a:r>
            <a:endParaRPr lang="en-US" altLang="zh-CN" sz="2800"/>
          </a:p>
          <a:p>
            <a:r>
              <a:rPr lang="zh-CN" altLang="en-US" sz="2800" dirty="0"/>
              <a:t>对专业方向来说</a:t>
            </a:r>
            <a:r>
              <a:rPr lang="en-US" altLang="zh-CN" sz="2800" dirty="0"/>
              <a:t>,</a:t>
            </a:r>
            <a:r>
              <a:rPr lang="zh-CN" altLang="en-US" sz="2800" dirty="0"/>
              <a:t>主要是看是否符合自己发展的专业方向</a:t>
            </a:r>
            <a:r>
              <a:rPr lang="en-US" altLang="zh-CN" sz="2800" dirty="0"/>
              <a:t>,</a:t>
            </a:r>
            <a:r>
              <a:rPr lang="zh-CN" altLang="en-US" sz="2800" dirty="0"/>
              <a:t>符合第一、二志愿的分别为“满意、基本满意”</a:t>
            </a:r>
            <a:r>
              <a:rPr lang="en-US" altLang="zh-CN" sz="2800" dirty="0"/>
              <a:t>,</a:t>
            </a:r>
            <a:r>
              <a:rPr lang="zh-CN" altLang="en-US" sz="2800" dirty="0"/>
              <a:t>不符合志愿的为“不满意”</a:t>
            </a:r>
            <a:r>
              <a:rPr lang="en-US" altLang="zh-CN" sz="2800" dirty="0"/>
              <a:t>,</a:t>
            </a:r>
            <a:r>
              <a:rPr lang="zh-CN" altLang="en-US" sz="2800" dirty="0"/>
              <a:t>于是评语集为三个等级</a:t>
            </a:r>
            <a:r>
              <a:rPr lang="en-US" altLang="zh-CN" sz="2800" dirty="0"/>
              <a:t>,</a:t>
            </a:r>
            <a:r>
              <a:rPr lang="zh-CN" altLang="en-US" sz="2800" dirty="0"/>
              <a:t>即</a:t>
            </a:r>
            <a:r>
              <a:rPr lang="en-US" altLang="zh-CN" sz="2800" dirty="0"/>
              <a:t>{</a:t>
            </a:r>
            <a:r>
              <a:rPr lang="zh-CN" altLang="en-US" sz="2800" dirty="0"/>
              <a:t>满意</a:t>
            </a:r>
            <a:r>
              <a:rPr lang="en-US" altLang="zh-CN" sz="2800" dirty="0"/>
              <a:t>,</a:t>
            </a:r>
            <a:r>
              <a:rPr lang="zh-CN" altLang="en-US" sz="2800" dirty="0"/>
              <a:t>基本满意</a:t>
            </a:r>
            <a:r>
              <a:rPr lang="en-US" altLang="zh-CN" sz="2800" dirty="0"/>
              <a:t>,</a:t>
            </a:r>
            <a:r>
              <a:rPr lang="zh-CN" altLang="en-US" sz="2800" dirty="0"/>
              <a:t>不满意</a:t>
            </a:r>
            <a:r>
              <a:rPr lang="en-US" altLang="zh-CN" sz="2800"/>
              <a:t>}. </a:t>
            </a:r>
            <a:endParaRPr lang="en-US" altLang="zh-CN" sz="2800"/>
          </a:p>
        </p:txBody>
      </p:sp>
      <p:sp>
        <p:nvSpPr>
          <p:cNvPr id="32771"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32769"/>
          <p:cNvSpPr>
            <a:spLocks noGrp="1"/>
          </p:cNvSpPr>
          <p:nvPr>
            <p:ph type="title"/>
          </p:nvPr>
        </p:nvSpPr>
        <p:spPr/>
        <p:txBody>
          <a:bodyPr anchor="ctr"/>
          <a:p>
            <a:r>
              <a:rPr lang="zh-CN" altLang="en-US" dirty="0"/>
              <a:t>满意度的量化结果</a:t>
            </a:r>
            <a:endParaRPr lang="zh-CN" altLang="en-US" dirty="0"/>
          </a:p>
        </p:txBody>
      </p:sp>
      <p:sp>
        <p:nvSpPr>
          <p:cNvPr id="33794" name="文本占位符 32770"/>
          <p:cNvSpPr>
            <a:spLocks noGrp="1"/>
          </p:cNvSpPr>
          <p:nvPr>
            <p:ph idx="1"/>
          </p:nvPr>
        </p:nvSpPr>
        <p:spPr/>
        <p:txBody>
          <a:bodyPr anchor="t"/>
          <a:p>
            <a:pPr>
              <a:lnSpc>
                <a:spcPct val="80000"/>
              </a:lnSpc>
            </a:pPr>
            <a:r>
              <a:rPr lang="zh-CN" altLang="en-US" sz="2000" dirty="0"/>
              <a:t>实际中根据人们对待专业志愿的敏感程度的心理变化</a:t>
            </a:r>
            <a:r>
              <a:rPr lang="en-US" altLang="zh-CN" sz="2000" dirty="0"/>
              <a:t>,</a:t>
            </a:r>
            <a:r>
              <a:rPr lang="zh-CN" altLang="en-US" sz="2000" dirty="0"/>
              <a:t>在这里取隶属函数为</a:t>
            </a:r>
            <a:endParaRPr lang="zh-CN" altLang="en-US" sz="2000" dirty="0"/>
          </a:p>
          <a:p>
            <a:pPr>
              <a:lnSpc>
                <a:spcPct val="80000"/>
              </a:lnSpc>
            </a:pPr>
            <a:endParaRPr lang="zh-CN" altLang="en-US" sz="2000" dirty="0"/>
          </a:p>
          <a:p>
            <a:pPr>
              <a:lnSpc>
                <a:spcPct val="80000"/>
              </a:lnSpc>
            </a:pPr>
            <a:r>
              <a:rPr lang="zh-CN" altLang="en-US" sz="2000" dirty="0"/>
              <a:t>并要求</a:t>
            </a:r>
            <a:r>
              <a:rPr lang="en-US" altLang="zh-CN" sz="2000" dirty="0"/>
              <a:t>f(1)=1,f(3)=0,</a:t>
            </a:r>
            <a:r>
              <a:rPr lang="zh-CN" altLang="en-US" sz="2000" dirty="0"/>
              <a:t>即符合第一志愿时</a:t>
            </a:r>
            <a:r>
              <a:rPr lang="en-US" altLang="zh-CN" sz="2000" dirty="0"/>
              <a:t>,</a:t>
            </a:r>
            <a:r>
              <a:rPr lang="zh-CN" altLang="en-US" sz="2000" dirty="0"/>
              <a:t>满意度为</a:t>
            </a:r>
            <a:r>
              <a:rPr lang="en-US" altLang="zh-CN" sz="2000" dirty="0"/>
              <a:t>1,</a:t>
            </a:r>
            <a:r>
              <a:rPr lang="zh-CN" altLang="en-US" sz="2000" dirty="0"/>
              <a:t>不符合任一个志愿时满意度为</a:t>
            </a:r>
            <a:r>
              <a:rPr lang="en-US" altLang="zh-CN" sz="2000" dirty="0"/>
              <a:t>0,</a:t>
            </a:r>
            <a:r>
              <a:rPr lang="zh-CN" altLang="en-US" sz="2000" dirty="0"/>
              <a:t>简单计算解得</a:t>
            </a:r>
            <a:r>
              <a:rPr lang="en-US" altLang="zh-CN" sz="2000" dirty="0"/>
              <a:t>a=4,b=0.9102,</a:t>
            </a:r>
            <a:r>
              <a:rPr lang="zh-CN" altLang="en-US" sz="2000" dirty="0"/>
              <a:t>即</a:t>
            </a:r>
            <a:r>
              <a:rPr lang="en-US" altLang="zh-CN" sz="2000" err="1"/>
              <a:t>f(x</a:t>
            </a:r>
            <a:r>
              <a:rPr lang="en-US" altLang="zh-CN" sz="2000" dirty="0"/>
              <a:t>)=0.9102ln(4-x).</a:t>
            </a:r>
            <a:r>
              <a:rPr lang="zh-CN" altLang="en-US" sz="2000" dirty="0"/>
              <a:t>于是当导师的专业方向符合研究生的第二志愿时的满意度分别为</a:t>
            </a:r>
            <a:r>
              <a:rPr lang="en-US" altLang="zh-CN" sz="2000" dirty="0"/>
              <a:t>f(2)=0.6309,</a:t>
            </a:r>
            <a:r>
              <a:rPr lang="zh-CN" altLang="en-US" sz="2000" dirty="0"/>
              <a:t>即得到评语集</a:t>
            </a:r>
            <a:r>
              <a:rPr lang="en-US" altLang="zh-CN" sz="2000" dirty="0"/>
              <a:t>{</a:t>
            </a:r>
            <a:r>
              <a:rPr lang="zh-CN" altLang="en-US" sz="2000" dirty="0"/>
              <a:t>满意</a:t>
            </a:r>
            <a:r>
              <a:rPr lang="en-US" altLang="zh-CN" sz="2000" dirty="0"/>
              <a:t>,</a:t>
            </a:r>
            <a:r>
              <a:rPr lang="zh-CN" altLang="en-US" sz="2000" dirty="0"/>
              <a:t>基本满意</a:t>
            </a:r>
            <a:r>
              <a:rPr lang="en-US" altLang="zh-CN" sz="2000" dirty="0"/>
              <a:t>,</a:t>
            </a:r>
            <a:r>
              <a:rPr lang="zh-CN" altLang="en-US" sz="2000" dirty="0"/>
              <a:t>不满意</a:t>
            </a:r>
            <a:r>
              <a:rPr lang="en-US" altLang="zh-CN" sz="2000" dirty="0"/>
              <a:t>}</a:t>
            </a:r>
            <a:r>
              <a:rPr lang="zh-CN" altLang="en-US" sz="2000" dirty="0"/>
              <a:t>的量化值为</a:t>
            </a:r>
            <a:r>
              <a:rPr lang="en-US" altLang="zh-CN" sz="2000" dirty="0"/>
              <a:t>(1,0.6309,0).</a:t>
            </a:r>
            <a:r>
              <a:rPr lang="zh-CN" altLang="en-US" sz="2000" dirty="0"/>
              <a:t>这样每一个研究生对每一个导师都有一个满意度权值</a:t>
            </a:r>
            <a:r>
              <a:rPr lang="en-US" altLang="zh-CN" sz="2000" err="1"/>
              <a:t>wji(i,j</a:t>
            </a:r>
            <a:r>
              <a:rPr lang="en-US" altLang="zh-CN" sz="2000" dirty="0"/>
              <a:t>=1,2,…,10),</a:t>
            </a:r>
            <a:r>
              <a:rPr lang="zh-CN" altLang="en-US" sz="2000" dirty="0"/>
              <a:t>即满足第一志愿取权为</a:t>
            </a:r>
            <a:r>
              <a:rPr lang="en-US" altLang="zh-CN" sz="2000" dirty="0"/>
              <a:t>1,</a:t>
            </a:r>
            <a:r>
              <a:rPr lang="zh-CN" altLang="en-US" sz="2000" dirty="0"/>
              <a:t>满足第二志愿取权值为</a:t>
            </a:r>
            <a:r>
              <a:rPr lang="en-US" altLang="zh-CN" sz="2000" dirty="0"/>
              <a:t>0.6309,</a:t>
            </a:r>
            <a:r>
              <a:rPr lang="zh-CN" altLang="en-US" sz="2000" dirty="0"/>
              <a:t>不满足志愿取权值为</a:t>
            </a:r>
            <a:r>
              <a:rPr lang="en-US" altLang="zh-CN" sz="2000" dirty="0"/>
              <a:t>0.</a:t>
            </a:r>
            <a:r>
              <a:rPr lang="zh-CN" altLang="en-US" sz="2000" dirty="0"/>
              <a:t>对于反映导师学术水平的四项指标</a:t>
            </a:r>
            <a:r>
              <a:rPr lang="en-US" altLang="zh-CN" sz="2000" err="1"/>
              <a:t>t(k)i(i</a:t>
            </a:r>
            <a:r>
              <a:rPr lang="en-US" altLang="zh-CN" sz="2000" dirty="0"/>
              <a:t>=1,2,…,10;k=1,2,34)</a:t>
            </a:r>
            <a:r>
              <a:rPr lang="zh-CN" altLang="en-US" sz="2000" dirty="0"/>
              <a:t>的评语集为五个等级</a:t>
            </a:r>
            <a:r>
              <a:rPr lang="en-US" altLang="zh-CN" sz="2000" dirty="0"/>
              <a:t>,</a:t>
            </a:r>
            <a:r>
              <a:rPr lang="zh-CN" altLang="en-US" sz="2000" dirty="0"/>
              <a:t>即</a:t>
            </a:r>
            <a:r>
              <a:rPr lang="en-US" altLang="zh-CN" sz="2000" dirty="0"/>
              <a:t>{</a:t>
            </a:r>
            <a:r>
              <a:rPr lang="zh-CN" altLang="en-US" sz="2000" dirty="0"/>
              <a:t>很不满意</a:t>
            </a:r>
            <a:r>
              <a:rPr lang="en-US" altLang="zh-CN" sz="2000" dirty="0"/>
              <a:t>,</a:t>
            </a:r>
            <a:r>
              <a:rPr lang="zh-CN" altLang="en-US" sz="2000" dirty="0"/>
              <a:t>不满意</a:t>
            </a:r>
            <a:r>
              <a:rPr lang="en-US" altLang="zh-CN" sz="2000" dirty="0"/>
              <a:t>,</a:t>
            </a:r>
            <a:r>
              <a:rPr lang="zh-CN" altLang="en-US" sz="2000" dirty="0"/>
              <a:t>基本满意</a:t>
            </a:r>
            <a:r>
              <a:rPr lang="en-US" altLang="zh-CN" sz="2000" dirty="0"/>
              <a:t>,</a:t>
            </a:r>
            <a:r>
              <a:rPr lang="zh-CN" altLang="en-US" sz="2000" dirty="0"/>
              <a:t>满意</a:t>
            </a:r>
            <a:r>
              <a:rPr lang="en-US" altLang="zh-CN" sz="2000" dirty="0"/>
              <a:t>,</a:t>
            </a:r>
            <a:r>
              <a:rPr lang="zh-CN" altLang="en-US" sz="2000" dirty="0"/>
              <a:t>很满意</a:t>
            </a:r>
            <a:r>
              <a:rPr lang="en-US" altLang="zh-CN" sz="2000" dirty="0"/>
              <a:t>},</a:t>
            </a:r>
            <a:r>
              <a:rPr lang="zh-CN" altLang="en-US" sz="2000" dirty="0"/>
              <a:t>类似于上面确定导师对学生的满意度的方法</a:t>
            </a:r>
            <a:r>
              <a:rPr lang="en-US" altLang="zh-CN" sz="2000" dirty="0"/>
              <a:t>.</a:t>
            </a:r>
            <a:r>
              <a:rPr lang="zh-CN" altLang="en-US" sz="2000" dirty="0"/>
              <a:t>首先确定导师学术水平指标的客观量化值</a:t>
            </a:r>
            <a:r>
              <a:rPr lang="en-US" altLang="zh-CN" sz="2000"/>
              <a:t>: </a:t>
            </a:r>
            <a:endParaRPr lang="en-US" altLang="zh-CN" sz="2000"/>
          </a:p>
        </p:txBody>
      </p:sp>
      <p:pic>
        <p:nvPicPr>
          <p:cNvPr id="33795" name="图片 32771"/>
          <p:cNvPicPr>
            <a:picLocks noChangeAspect="1"/>
          </p:cNvPicPr>
          <p:nvPr/>
        </p:nvPicPr>
        <p:blipFill>
          <a:blip r:embed="rId1"/>
          <a:stretch>
            <a:fillRect/>
          </a:stretch>
        </p:blipFill>
        <p:spPr>
          <a:xfrm>
            <a:off x="4008438" y="2060575"/>
            <a:ext cx="1695450" cy="285750"/>
          </a:xfrm>
          <a:prstGeom prst="rect">
            <a:avLst/>
          </a:prstGeom>
          <a:noFill/>
          <a:ln w="9525">
            <a:noFill/>
            <a:miter/>
          </a:ln>
        </p:spPr>
      </p:pic>
      <p:sp>
        <p:nvSpPr>
          <p:cNvPr id="33796"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99"/>
          <p:cNvSpPr txBox="1"/>
          <p:nvPr/>
        </p:nvSpPr>
        <p:spPr>
          <a:xfrm>
            <a:off x="2206625" y="476250"/>
            <a:ext cx="7929563" cy="3020060"/>
          </a:xfrm>
          <a:prstGeom prst="rect">
            <a:avLst/>
          </a:prstGeom>
          <a:noFill/>
          <a:ln w="9525">
            <a:noFill/>
            <a:miter/>
          </a:ln>
        </p:spPr>
        <p:txBody>
          <a:bodyPr wrap="square" anchor="t">
            <a:spAutoFit/>
          </a:bodyPr>
          <a:p>
            <a:pPr lvl="0"/>
            <a:r>
              <a:rPr lang="en-US" altLang="zh-CN" sz="1600">
                <a:latin typeface="宋体" panose="02010600030101010101" pitchFamily="2" charset="-122"/>
                <a:ea typeface="宋体" panose="02010600030101010101" pitchFamily="2" charset="-122"/>
              </a:rPr>
              <a:t>                    </a:t>
            </a:r>
            <a:r>
              <a:rPr lang="zh-CN" altLang="en-US" sz="1600">
                <a:latin typeface="宋体" panose="02010600030101010101" pitchFamily="2" charset="-122"/>
                <a:ea typeface="宋体" panose="02010600030101010101" pitchFamily="2" charset="-122"/>
              </a:rPr>
              <a:t>人、狗、鸡、米过河</a:t>
            </a:r>
            <a:r>
              <a:rPr lang="zh-CN" altLang="en-US" sz="1600">
                <a:latin typeface="Calibri" panose="020F0502020204030204" charset="0"/>
                <a:ea typeface="Calibri" panose="020F0502020204030204" charset="0"/>
              </a:rPr>
              <a:t> </a:t>
            </a:r>
            <a:endParaRPr lang="zh-CN" altLang="en-US" sz="1600">
              <a:latin typeface="宋体" panose="02010600030101010101" pitchFamily="2" charset="-122"/>
              <a:ea typeface="宋体" panose="02010600030101010101" pitchFamily="2" charset="-122"/>
            </a:endParaRPr>
          </a:p>
          <a:p>
            <a:pPr lvl="0"/>
            <a:r>
              <a:rPr lang="zh-CN" altLang="en-US" sz="1600">
                <a:latin typeface="宋体" panose="02010600030101010101" pitchFamily="2" charset="-122"/>
                <a:ea typeface="宋体" panose="02010600030101010101" pitchFamily="2" charset="-122"/>
              </a:rPr>
              <a:t>   </a:t>
            </a:r>
            <a:endParaRPr lang="zh-CN" altLang="en-US" sz="1600">
              <a:latin typeface="宋体" panose="02010600030101010101" pitchFamily="2" charset="-122"/>
              <a:ea typeface="宋体" panose="02010600030101010101" pitchFamily="2" charset="-122"/>
            </a:endParaRPr>
          </a:p>
          <a:p>
            <a:pPr lvl="0"/>
            <a:r>
              <a:rPr lang="zh-CN" altLang="en-US" sz="1600">
                <a:latin typeface="宋体" panose="02010600030101010101" pitchFamily="2" charset="-122"/>
                <a:ea typeface="宋体" panose="02010600030101010101" pitchFamily="2" charset="-122"/>
              </a:rPr>
              <a:t> 人、狗、鸡、米均要过河，船需要人划，每次只能运载其中的一物和人本身，而当人不在时，狗要吃鸡，鸡要吃米。问人、狗、鸡、米怎样过河？</a:t>
            </a:r>
            <a:endParaRPr lang="zh-CN" altLang="en-US" sz="1600">
              <a:latin typeface="宋体" panose="02010600030101010101" pitchFamily="2" charset="-122"/>
              <a:ea typeface="宋体" panose="02010600030101010101" pitchFamily="2" charset="-122"/>
            </a:endParaRPr>
          </a:p>
          <a:p>
            <a:pPr lvl="0"/>
            <a:r>
              <a:rPr lang="zh-CN" altLang="en-US" sz="1600">
                <a:latin typeface="宋体" panose="02010600030101010101" pitchFamily="2" charset="-122"/>
                <a:ea typeface="宋体" panose="02010600030101010101" pitchFamily="2" charset="-122"/>
              </a:rPr>
              <a:t> </a:t>
            </a:r>
            <a:endParaRPr lang="zh-CN" altLang="en-US" sz="1600">
              <a:latin typeface="宋体" panose="02010600030101010101" pitchFamily="2" charset="-122"/>
              <a:ea typeface="宋体" panose="02010600030101010101" pitchFamily="2" charset="-122"/>
            </a:endParaRPr>
          </a:p>
          <a:p>
            <a:pPr lvl="0"/>
            <a:r>
              <a:rPr lang="zh-CN" altLang="en-US" sz="1600">
                <a:latin typeface="宋体" panose="02010600030101010101" pitchFamily="2" charset="-122"/>
                <a:ea typeface="宋体" panose="02010600030101010101" pitchFamily="2" charset="-122"/>
              </a:rPr>
              <a:t>  分析：问题的初始状态是人、狗、鸡、米均在本岸，要求经过一系列的过河运载</a:t>
            </a:r>
            <a:r>
              <a:rPr lang="en-US" altLang="zh-CN" sz="1600">
                <a:latin typeface="Calibri" panose="020F0502020204030204" charset="0"/>
                <a:ea typeface="Calibri" panose="020F0502020204030204" charset="0"/>
              </a:rPr>
              <a:t>(</a:t>
            </a:r>
            <a:r>
              <a:rPr lang="zh-CN" altLang="en-US" sz="1600">
                <a:latin typeface="宋体" panose="02010600030101010101" pitchFamily="2" charset="-122"/>
                <a:ea typeface="宋体" panose="02010600030101010101" pitchFamily="2" charset="-122"/>
              </a:rPr>
              <a:t>每次运载只能一人一物，而且不能把狗和鸡留在一起，也不能把鸡和米留在一起</a:t>
            </a:r>
            <a:r>
              <a:rPr lang="en-US" altLang="zh-CN" sz="1600">
                <a:latin typeface="Calibri" panose="020F0502020204030204" charset="0"/>
                <a:ea typeface="Calibri" panose="020F0502020204030204" charset="0"/>
              </a:rPr>
              <a:t>)</a:t>
            </a:r>
            <a:r>
              <a:rPr lang="zh-CN" altLang="en-US" sz="1600">
                <a:latin typeface="宋体" panose="02010600030101010101" pitchFamily="2" charset="-122"/>
                <a:ea typeface="宋体" panose="02010600030101010101" pitchFamily="2" charset="-122"/>
              </a:rPr>
              <a:t>，最后达到目标状态，即人、狗、鸡、米均在对岸。为了将问题数学化，我们用四元数组</a:t>
            </a:r>
            <a:r>
              <a:rPr lang="en-US" altLang="zh-CN" sz="1600">
                <a:latin typeface="Calibri" panose="020F0502020204030204" charset="0"/>
                <a:ea typeface="Calibri" panose="020F0502020204030204" charset="0"/>
              </a:rPr>
              <a:t>(</a:t>
            </a:r>
            <a:r>
              <a:rPr lang="zh-CN" altLang="en-US" sz="1600">
                <a:latin typeface="宋体" panose="02010600030101010101" pitchFamily="2" charset="-122"/>
                <a:ea typeface="宋体" panose="02010600030101010101" pitchFamily="2" charset="-122"/>
              </a:rPr>
              <a:t>即由</a:t>
            </a:r>
            <a:r>
              <a:rPr lang="en-US" altLang="zh-CN" sz="1600">
                <a:latin typeface="Calibri" panose="020F0502020204030204" charset="0"/>
                <a:ea typeface="Calibri" panose="020F0502020204030204" charset="0"/>
              </a:rPr>
              <a:t>4</a:t>
            </a:r>
            <a:r>
              <a:rPr lang="zh-CN" altLang="en-US" sz="1600">
                <a:latin typeface="宋体" panose="02010600030101010101" pitchFamily="2" charset="-122"/>
                <a:ea typeface="宋体" panose="02010600030101010101" pitchFamily="2" charset="-122"/>
              </a:rPr>
              <a:t>个数所组成的数组来表示初始状态，目标状态以及中间的各种可取状态。当一物在本岸时，用数字“</a:t>
            </a:r>
            <a:r>
              <a:rPr lang="en-US" altLang="zh-CN" sz="1600">
                <a:latin typeface="Calibri" panose="020F0502020204030204" charset="0"/>
                <a:ea typeface="Calibri" panose="020F0502020204030204" charset="0"/>
              </a:rPr>
              <a:t>1</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表示；在对岸时，用数字“</a:t>
            </a:r>
            <a:r>
              <a:rPr lang="en-US" altLang="zh-CN" sz="1600">
                <a:latin typeface="Calibri" panose="020F0502020204030204" charset="0"/>
                <a:ea typeface="Calibri" panose="020F0502020204030204" charset="0"/>
              </a:rPr>
              <a:t>0</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表示。于是，人、狗、鸡、米的状态可以用每个数取</a:t>
            </a:r>
            <a:r>
              <a:rPr lang="en-US" altLang="zh-CN" sz="1600">
                <a:latin typeface="Calibri" panose="020F0502020204030204" charset="0"/>
                <a:ea typeface="Calibri" panose="020F0502020204030204" charset="0"/>
              </a:rPr>
              <a:t>0</a:t>
            </a:r>
            <a:r>
              <a:rPr lang="zh-CN" altLang="en-US" sz="1600">
                <a:latin typeface="宋体" panose="02010600030101010101" pitchFamily="2" charset="-122"/>
                <a:ea typeface="宋体" panose="02010600030101010101" pitchFamily="2" charset="-122"/>
              </a:rPr>
              <a:t>或</a:t>
            </a:r>
            <a:r>
              <a:rPr lang="en-US" altLang="zh-CN" sz="1600">
                <a:latin typeface="Calibri" panose="020F0502020204030204" charset="0"/>
                <a:ea typeface="Calibri" panose="020F0502020204030204" charset="0"/>
              </a:rPr>
              <a:t>1</a:t>
            </a:r>
            <a:r>
              <a:rPr lang="zh-CN" altLang="en-US" sz="1600">
                <a:latin typeface="宋体" panose="02010600030101010101" pitchFamily="2" charset="-122"/>
                <a:ea typeface="宋体" panose="02010600030101010101" pitchFamily="2" charset="-122"/>
              </a:rPr>
              <a:t>的四元数组来表示。例如，</a:t>
            </a:r>
            <a:r>
              <a:rPr lang="en-US" altLang="zh-CN" sz="1600">
                <a:latin typeface="Calibri" panose="020F0502020204030204" charset="0"/>
                <a:ea typeface="Calibri" panose="020F0502020204030204" charset="0"/>
              </a:rPr>
              <a:t>(1</a:t>
            </a:r>
            <a:r>
              <a:rPr lang="zh-CN" altLang="en-US" sz="1600">
                <a:latin typeface="宋体" panose="02010600030101010101" pitchFamily="2" charset="-122"/>
                <a:ea typeface="宋体" panose="02010600030101010101" pitchFamily="2" charset="-122"/>
              </a:rPr>
              <a:t>，</a:t>
            </a:r>
            <a:r>
              <a:rPr lang="en-US" altLang="zh-CN" sz="1600">
                <a:latin typeface="Calibri" panose="020F0502020204030204" charset="0"/>
                <a:ea typeface="Calibri" panose="020F0502020204030204" charset="0"/>
              </a:rPr>
              <a:t>0</a:t>
            </a:r>
            <a:r>
              <a:rPr lang="zh-CN" altLang="en-US" sz="1600">
                <a:latin typeface="宋体" panose="02010600030101010101" pitchFamily="2" charset="-122"/>
                <a:ea typeface="宋体" panose="02010600030101010101" pitchFamily="2" charset="-122"/>
              </a:rPr>
              <a:t>，</a:t>
            </a:r>
            <a:r>
              <a:rPr lang="en-US" altLang="zh-CN" sz="1600">
                <a:latin typeface="Calibri" panose="020F0502020204030204" charset="0"/>
                <a:ea typeface="Calibri" panose="020F0502020204030204" charset="0"/>
              </a:rPr>
              <a:t>1</a:t>
            </a:r>
            <a:r>
              <a:rPr lang="zh-CN" altLang="en-US" sz="1600">
                <a:latin typeface="宋体" panose="02010600030101010101" pitchFamily="2" charset="-122"/>
                <a:ea typeface="宋体" panose="02010600030101010101" pitchFamily="2" charset="-122"/>
              </a:rPr>
              <a:t>，</a:t>
            </a:r>
            <a:r>
              <a:rPr lang="en-US" altLang="zh-CN" sz="1600">
                <a:latin typeface="Calibri" panose="020F0502020204030204" charset="0"/>
                <a:ea typeface="Calibri" panose="020F0502020204030204" charset="0"/>
              </a:rPr>
              <a:t>0)</a:t>
            </a:r>
            <a:r>
              <a:rPr lang="zh-CN" altLang="en-US" sz="1600">
                <a:latin typeface="宋体" panose="02010600030101010101" pitchFamily="2" charset="-122"/>
                <a:ea typeface="宋体" panose="02010600030101010101" pitchFamily="2" charset="-122"/>
              </a:rPr>
              <a:t>表示人在本岸，狗在对岸，鸡在本岸，米在对岸，每个数取</a:t>
            </a:r>
            <a:r>
              <a:rPr lang="en-US" altLang="zh-CN" sz="1600">
                <a:latin typeface="Calibri" panose="020F0502020204030204" charset="0"/>
                <a:ea typeface="Calibri" panose="020F0502020204030204" charset="0"/>
              </a:rPr>
              <a:t>0</a:t>
            </a:r>
            <a:r>
              <a:rPr lang="zh-CN" altLang="en-US" sz="1600">
                <a:latin typeface="宋体" panose="02010600030101010101" pitchFamily="2" charset="-122"/>
                <a:ea typeface="宋体" panose="02010600030101010101" pitchFamily="2" charset="-122"/>
              </a:rPr>
              <a:t>或</a:t>
            </a:r>
            <a:r>
              <a:rPr lang="en-US" altLang="zh-CN" sz="1600">
                <a:latin typeface="Calibri" panose="020F0502020204030204" charset="0"/>
                <a:ea typeface="Calibri" panose="020F0502020204030204" charset="0"/>
              </a:rPr>
              <a:t>1</a:t>
            </a:r>
            <a:r>
              <a:rPr lang="zh-CN" altLang="en-US" sz="1600">
                <a:latin typeface="宋体" panose="02010600030101010101" pitchFamily="2" charset="-122"/>
                <a:ea typeface="宋体" panose="02010600030101010101" pitchFamily="2" charset="-122"/>
              </a:rPr>
              <a:t>的四元数组共有</a:t>
            </a:r>
            <a:r>
              <a:rPr lang="en-US" altLang="zh-CN" sz="1600">
                <a:latin typeface="Calibri" panose="020F0502020204030204" charset="0"/>
                <a:ea typeface="Calibri" panose="020F0502020204030204" charset="0"/>
              </a:rPr>
              <a:t>16</a:t>
            </a:r>
            <a:r>
              <a:rPr lang="zh-CN" altLang="en-US" sz="1600">
                <a:latin typeface="宋体" panose="02010600030101010101" pitchFamily="2" charset="-122"/>
                <a:ea typeface="宋体" panose="02010600030101010101" pitchFamily="2" charset="-122"/>
              </a:rPr>
              <a:t>个：</a:t>
            </a:r>
            <a:endParaRPr lang="zh-CN" altLang="en-US" sz="1600">
              <a:latin typeface="Arial" panose="020B0604020202020204" pitchFamily="34" charset="0"/>
              <a:ea typeface="宋体" panose="02010600030101010101" pitchFamily="2" charset="-122"/>
            </a:endParaRPr>
          </a:p>
        </p:txBody>
      </p:sp>
      <p:sp>
        <p:nvSpPr>
          <p:cNvPr id="19458" name="文本框 3"/>
          <p:cNvSpPr txBox="1"/>
          <p:nvPr/>
        </p:nvSpPr>
        <p:spPr>
          <a:xfrm>
            <a:off x="3216275" y="3644900"/>
            <a:ext cx="5945188" cy="1191260"/>
          </a:xfrm>
          <a:prstGeom prst="rect">
            <a:avLst/>
          </a:prstGeom>
          <a:noFill/>
          <a:ln w="9525">
            <a:noFill/>
            <a:miter/>
          </a:ln>
        </p:spPr>
        <p:txBody>
          <a:bodyPr wrap="square" anchor="t">
            <a:spAutoFit/>
          </a:bodyPr>
          <a:p>
            <a:pPr lvl="0"/>
            <a:r>
              <a:rPr lang="en-US" altLang="zh-CN" sz="1800">
                <a:latin typeface="宋体" panose="02010600030101010101" pitchFamily="2" charset="-122"/>
                <a:ea typeface="宋体" panose="02010600030101010101" pitchFamily="2" charset="-122"/>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 (1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a:t>
            </a:r>
            <a:endParaRPr lang="en-US" altLang="zh-CN" sz="1800">
              <a:latin typeface="宋体" panose="02010600030101010101" pitchFamily="2" charset="-122"/>
              <a:ea typeface="宋体" panose="02010600030101010101" pitchFamily="2" charset="-122"/>
            </a:endParaRPr>
          </a:p>
          <a:p>
            <a:pPr lvl="0"/>
            <a:r>
              <a:rPr lang="en-US" altLang="zh-CN" sz="1800">
                <a:latin typeface="宋体" panose="02010600030101010101" pitchFamily="2" charset="-122"/>
                <a:ea typeface="宋体" panose="02010600030101010101" pitchFamily="2" charset="-122"/>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 (1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 </a:t>
            </a:r>
            <a:endParaRPr lang="en-US" altLang="zh-CN" sz="1800">
              <a:latin typeface="宋体" panose="02010600030101010101" pitchFamily="2" charset="-122"/>
              <a:ea typeface="宋体" panose="02010600030101010101" pitchFamily="2" charset="-122"/>
            </a:endParaRPr>
          </a:p>
          <a:p>
            <a:pPr lvl="0"/>
            <a:r>
              <a:rPr lang="en-US" altLang="zh-CN" sz="1800">
                <a:latin typeface="宋体" panose="02010600030101010101" pitchFamily="2" charset="-122"/>
                <a:ea typeface="宋体" panose="02010600030101010101" pitchFamily="2" charset="-122"/>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a:t>
            </a:r>
            <a:endParaRPr lang="en-US" altLang="zh-CN" sz="1800">
              <a:latin typeface="宋体" panose="02010600030101010101" pitchFamily="2" charset="-122"/>
              <a:ea typeface="宋体" panose="02010600030101010101" pitchFamily="2" charset="-122"/>
            </a:endParaRPr>
          </a:p>
          <a:p>
            <a:pPr lvl="0"/>
            <a:r>
              <a:rPr lang="en-US" altLang="zh-CN" sz="1800">
                <a:latin typeface="宋体" panose="02010600030101010101" pitchFamily="2" charset="-122"/>
                <a:ea typeface="宋体" panose="02010600030101010101" pitchFamily="2" charset="-122"/>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 (1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en-US" altLang="zh-CN" sz="1400">
                <a:latin typeface="Calibri" panose="020F0502020204030204" charset="0"/>
                <a:ea typeface="Calibri" panose="020F0502020204030204" charset="0"/>
              </a:rPr>
              <a:t> </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占位符 33794"/>
          <p:cNvSpPr>
            <a:spLocks noGrp="1"/>
          </p:cNvSpPr>
          <p:nvPr>
            <p:ph idx="1"/>
          </p:nvPr>
        </p:nvSpPr>
        <p:spPr/>
        <p:txBody>
          <a:bodyPr anchor="t">
            <a:normAutofit lnSpcReduction="10000"/>
          </a:bodyPr>
          <a:p>
            <a:pPr>
              <a:lnSpc>
                <a:spcPct val="80000"/>
              </a:lnSpc>
            </a:pPr>
            <a:r>
              <a:rPr lang="zh-CN" altLang="en-US" sz="2800" dirty="0"/>
              <a:t>记</a:t>
            </a:r>
            <a:r>
              <a:rPr lang="en-US" altLang="zh-CN" sz="2800" dirty="0"/>
              <a:t>10</a:t>
            </a:r>
            <a:r>
              <a:rPr lang="zh-CN" altLang="en-US" sz="2800" dirty="0"/>
              <a:t>名导师的四项学术指标的平均值为</a:t>
            </a:r>
            <a:r>
              <a:rPr lang="en-US" altLang="zh-CN" sz="2800"/>
              <a:t>t-</a:t>
            </a:r>
            <a:endParaRPr lang="en-US" altLang="zh-CN" sz="2800"/>
          </a:p>
          <a:p>
            <a:pPr>
              <a:lnSpc>
                <a:spcPct val="80000"/>
              </a:lnSpc>
            </a:pPr>
            <a:r>
              <a:rPr lang="en-US" altLang="zh-CN" sz="2800" dirty="0"/>
              <a:t>=(21,4.2,1.5,2.4);</a:t>
            </a:r>
            <a:r>
              <a:rPr lang="zh-CN" altLang="en-US" sz="2800" dirty="0"/>
              <a:t>最大值为</a:t>
            </a:r>
            <a:r>
              <a:rPr lang="en-US" altLang="zh-CN" sz="2800" err="1"/>
              <a:t>tmax</a:t>
            </a:r>
            <a:r>
              <a:rPr lang="en-US" altLang="zh-CN" sz="2800" dirty="0"/>
              <a:t>=(36,9,3,6);</a:t>
            </a:r>
            <a:r>
              <a:rPr lang="zh-CN" altLang="en-US" sz="2800" dirty="0"/>
              <a:t>最小值为</a:t>
            </a:r>
            <a:r>
              <a:rPr lang="en-US" altLang="zh-CN" sz="2800" err="1"/>
              <a:t>tmin</a:t>
            </a:r>
            <a:r>
              <a:rPr lang="en-US" altLang="zh-CN" sz="2800" dirty="0"/>
              <a:t>=(10,1,0,1),</a:t>
            </a:r>
            <a:r>
              <a:rPr lang="zh-CN" altLang="en-US" sz="2800" dirty="0"/>
              <a:t>等级差</a:t>
            </a:r>
            <a:endParaRPr lang="zh-CN" altLang="en-US" sz="2800" dirty="0"/>
          </a:p>
          <a:p>
            <a:pPr>
              <a:lnSpc>
                <a:spcPct val="80000"/>
              </a:lnSpc>
            </a:pPr>
            <a:r>
              <a:rPr lang="zh-CN" altLang="en-US" sz="2800" dirty="0"/>
              <a:t>为类似地</a:t>
            </a:r>
            <a:r>
              <a:rPr lang="en-US" altLang="zh-CN" sz="2800" dirty="0"/>
              <a:t>,</a:t>
            </a:r>
            <a:r>
              <a:rPr lang="zh-CN" altLang="en-US" sz="2800" dirty="0"/>
              <a:t>可以取近似的偏大型柯西分布隶属函数</a:t>
            </a:r>
            <a:endParaRPr lang="zh-CN" altLang="en-US" sz="2800" dirty="0"/>
          </a:p>
          <a:p>
            <a:pPr>
              <a:lnSpc>
                <a:spcPct val="80000"/>
              </a:lnSpc>
            </a:pPr>
            <a:r>
              <a:rPr lang="zh-CN" altLang="en-US" sz="2800" dirty="0"/>
              <a:t>  实际上</a:t>
            </a:r>
            <a:r>
              <a:rPr lang="en-US" altLang="zh-CN" sz="2800" dirty="0"/>
              <a:t>,</a:t>
            </a:r>
            <a:r>
              <a:rPr lang="zh-CN" altLang="en-US" sz="2800" dirty="0"/>
              <a:t>当</a:t>
            </a:r>
            <a:r>
              <a:rPr lang="en-US" altLang="zh-CN" sz="2800" dirty="0"/>
              <a:t>x=t-</a:t>
            </a:r>
            <a:r>
              <a:rPr lang="zh-CN" altLang="en-US" sz="2800" dirty="0"/>
              <a:t>时</a:t>
            </a:r>
            <a:r>
              <a:rPr lang="en-US" altLang="zh-CN" sz="2800" dirty="0"/>
              <a:t>,</a:t>
            </a:r>
            <a:r>
              <a:rPr lang="zh-CN" altLang="en-US" sz="2800" dirty="0"/>
              <a:t>学生为对导师“基本满意”</a:t>
            </a:r>
            <a:r>
              <a:rPr lang="en-US" altLang="zh-CN" sz="2800" dirty="0"/>
              <a:t>,</a:t>
            </a:r>
            <a:r>
              <a:rPr lang="zh-CN" altLang="en-US" sz="2800" dirty="0"/>
              <a:t>则满意度量化值为</a:t>
            </a:r>
            <a:r>
              <a:rPr lang="en-US" altLang="zh-CN" sz="2800" dirty="0"/>
              <a:t>0.9,</a:t>
            </a:r>
            <a:r>
              <a:rPr lang="zh-CN" altLang="en-US" sz="2800" dirty="0"/>
              <a:t>即</a:t>
            </a:r>
            <a:r>
              <a:rPr lang="en-US" altLang="zh-CN" sz="2800" err="1"/>
              <a:t>fk(t</a:t>
            </a:r>
            <a:r>
              <a:rPr lang="en-US" altLang="zh-CN" sz="2800"/>
              <a:t>-)=0.9;</a:t>
            </a:r>
            <a:endParaRPr lang="en-US" altLang="zh-CN" sz="2800"/>
          </a:p>
          <a:p>
            <a:pPr>
              <a:lnSpc>
                <a:spcPct val="80000"/>
              </a:lnSpc>
            </a:pPr>
            <a:r>
              <a:rPr lang="zh-CN" altLang="en-US" sz="2800" dirty="0"/>
              <a:t>当某项指标处于最高值时</a:t>
            </a:r>
            <a:r>
              <a:rPr lang="en-US" altLang="zh-CN" sz="2800" dirty="0"/>
              <a:t>,</a:t>
            </a:r>
            <a:r>
              <a:rPr lang="zh-CN" altLang="en-US" sz="2800" dirty="0"/>
              <a:t>学生对导师“很满意”</a:t>
            </a:r>
            <a:r>
              <a:rPr lang="en-US" altLang="zh-CN" sz="2800" dirty="0"/>
              <a:t>,</a:t>
            </a:r>
            <a:r>
              <a:rPr lang="zh-CN" altLang="en-US" sz="2800" dirty="0"/>
              <a:t>则满意度的量化值为</a:t>
            </a:r>
            <a:r>
              <a:rPr lang="en-US" altLang="zh-CN" sz="2800" dirty="0"/>
              <a:t>1,</a:t>
            </a:r>
            <a:r>
              <a:rPr lang="zh-CN" altLang="en-US" sz="2800" dirty="0"/>
              <a:t>即</a:t>
            </a:r>
            <a:r>
              <a:rPr lang="en-US" altLang="zh-CN" sz="2800" err="1"/>
              <a:t>fk(tmax</a:t>
            </a:r>
            <a:r>
              <a:rPr lang="en-US" altLang="zh-CN" sz="2800" dirty="0"/>
              <a:t>)=1;</a:t>
            </a:r>
            <a:r>
              <a:rPr lang="zh-CN" altLang="en-US" sz="2800" dirty="0"/>
              <a:t>当</a:t>
            </a:r>
            <a:endParaRPr lang="zh-CN" altLang="en-US" sz="2800" dirty="0"/>
          </a:p>
          <a:p>
            <a:pPr>
              <a:lnSpc>
                <a:spcPct val="80000"/>
              </a:lnSpc>
            </a:pPr>
            <a:r>
              <a:rPr lang="zh-CN" altLang="en-US" sz="2800" dirty="0"/>
              <a:t>某项指标处于最低值时</a:t>
            </a:r>
            <a:r>
              <a:rPr lang="en-US" altLang="zh-CN" sz="2800" dirty="0"/>
              <a:t>,</a:t>
            </a:r>
            <a:r>
              <a:rPr lang="zh-CN" altLang="en-US" sz="2800" dirty="0"/>
              <a:t>学生对导师“很不满意”</a:t>
            </a:r>
            <a:r>
              <a:rPr lang="en-US" altLang="zh-CN" sz="2800" dirty="0"/>
              <a:t>,</a:t>
            </a:r>
            <a:r>
              <a:rPr lang="zh-CN" altLang="en-US" sz="2800" dirty="0"/>
              <a:t>则满意度量化值为</a:t>
            </a:r>
            <a:r>
              <a:rPr lang="en-US" altLang="zh-CN" sz="2800" dirty="0"/>
              <a:t>0.01,</a:t>
            </a:r>
            <a:r>
              <a:rPr lang="zh-CN" altLang="en-US" sz="2800" dirty="0"/>
              <a:t>即</a:t>
            </a:r>
            <a:r>
              <a:rPr lang="en-US" altLang="zh-CN" sz="2800" err="1"/>
              <a:t>fk(tmin</a:t>
            </a:r>
            <a:r>
              <a:rPr lang="en-US" altLang="zh-CN" sz="2800"/>
              <a:t>)=</a:t>
            </a:r>
            <a:endParaRPr lang="en-US" altLang="zh-CN" sz="2800"/>
          </a:p>
          <a:p>
            <a:pPr lvl="1">
              <a:lnSpc>
                <a:spcPct val="80000"/>
              </a:lnSpc>
            </a:pPr>
            <a:r>
              <a:rPr lang="zh-CN" altLang="en-US" sz="2400" dirty="0"/>
              <a:t>简单推导得</a:t>
            </a:r>
            <a:endParaRPr lang="zh-CN" altLang="en-US" sz="2400" dirty="0"/>
          </a:p>
        </p:txBody>
      </p:sp>
      <p:sp>
        <p:nvSpPr>
          <p:cNvPr id="34818" name="标题 33796"/>
          <p:cNvSpPr>
            <a:spLocks noGrp="1"/>
          </p:cNvSpPr>
          <p:nvPr>
            <p:ph type="title"/>
          </p:nvPr>
        </p:nvSpPr>
        <p:spPr/>
        <p:txBody>
          <a:bodyPr anchor="ctr"/>
          <a:p>
            <a:r>
              <a:rPr lang="zh-CN" altLang="en-US" dirty="0"/>
              <a:t>满意度的量化结果</a:t>
            </a:r>
            <a:endParaRPr lang="zh-CN" altLang="en-US" dirty="0"/>
          </a:p>
        </p:txBody>
      </p:sp>
      <p:sp>
        <p:nvSpPr>
          <p:cNvPr id="34819"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34817"/>
          <p:cNvSpPr>
            <a:spLocks noGrp="1"/>
          </p:cNvSpPr>
          <p:nvPr>
            <p:ph type="title"/>
          </p:nvPr>
        </p:nvSpPr>
        <p:spPr/>
        <p:txBody>
          <a:bodyPr anchor="ctr"/>
          <a:p>
            <a:r>
              <a:rPr lang="zh-CN" altLang="en-US" dirty="0"/>
              <a:t>满意度的量化结果</a:t>
            </a:r>
            <a:endParaRPr lang="zh-CN" altLang="en-US" dirty="0"/>
          </a:p>
        </p:txBody>
      </p:sp>
      <p:sp>
        <p:nvSpPr>
          <p:cNvPr id="35842" name="文本占位符 34818"/>
          <p:cNvSpPr>
            <a:spLocks noGrp="1"/>
          </p:cNvSpPr>
          <p:nvPr>
            <p:ph idx="1"/>
          </p:nvPr>
        </p:nvSpPr>
        <p:spPr/>
        <p:txBody>
          <a:bodyPr anchor="t"/>
          <a:p>
            <a:pPr>
              <a:lnSpc>
                <a:spcPct val="80000"/>
              </a:lnSpc>
            </a:pPr>
            <a:r>
              <a:rPr lang="zh-CN" altLang="en-US" sz="2800" dirty="0"/>
              <a:t>于是</a:t>
            </a:r>
            <a:r>
              <a:rPr lang="en-US" altLang="zh-CN" sz="2800" dirty="0"/>
              <a:t>,</a:t>
            </a:r>
            <a:r>
              <a:rPr lang="zh-CN" altLang="en-US" sz="2800" dirty="0"/>
              <a:t>每一个学生对每一个导师的四个单项指标的满意度应为导师的客观水平评价值与学生对导师的满意度权值</a:t>
            </a:r>
            <a:r>
              <a:rPr lang="en-US" altLang="zh-CN" sz="2800" err="1"/>
              <a:t>wji(i,j</a:t>
            </a:r>
            <a:r>
              <a:rPr lang="en-US" altLang="zh-CN" sz="2800" dirty="0"/>
              <a:t>=1,2,…,10)</a:t>
            </a:r>
            <a:r>
              <a:rPr lang="zh-CN" altLang="en-US" sz="2800" dirty="0"/>
              <a:t>的乘积</a:t>
            </a:r>
            <a:r>
              <a:rPr lang="en-US" altLang="zh-CN" sz="2800" dirty="0"/>
              <a:t>,</a:t>
            </a:r>
            <a:r>
              <a:rPr lang="zh-CN" altLang="en-US" sz="2800" dirty="0"/>
              <a:t>即</a:t>
            </a:r>
            <a:endParaRPr lang="zh-CN" altLang="en-US" sz="2800" dirty="0"/>
          </a:p>
          <a:p>
            <a:pPr>
              <a:lnSpc>
                <a:spcPct val="80000"/>
              </a:lnSpc>
            </a:pPr>
            <a:endParaRPr lang="zh-CN" altLang="en-US" sz="2800" dirty="0"/>
          </a:p>
          <a:p>
            <a:pPr>
              <a:lnSpc>
                <a:spcPct val="80000"/>
              </a:lnSpc>
            </a:pPr>
            <a:endParaRPr lang="zh-CN" altLang="en-US" sz="2800" dirty="0"/>
          </a:p>
          <a:p>
            <a:pPr>
              <a:lnSpc>
                <a:spcPct val="80000"/>
              </a:lnSpc>
            </a:pPr>
            <a:r>
              <a:rPr lang="zh-CN" altLang="en-US" sz="2800" dirty="0"/>
              <a:t> 注意到</a:t>
            </a:r>
            <a:r>
              <a:rPr lang="en-US" altLang="zh-CN" sz="2800" dirty="0"/>
              <a:t>,</a:t>
            </a:r>
            <a:r>
              <a:rPr lang="zh-CN" altLang="en-US" sz="2800" dirty="0"/>
              <a:t>假设导师的四项水平指标在学生对导师的综合评价中有同等的地位</a:t>
            </a:r>
            <a:r>
              <a:rPr lang="en-US" altLang="zh-CN" sz="2800" dirty="0"/>
              <a:t>,</a:t>
            </a:r>
            <a:r>
              <a:rPr lang="zh-CN" altLang="en-US" sz="2800" dirty="0"/>
              <a:t>为此可取第</a:t>
            </a:r>
            <a:r>
              <a:rPr lang="en-US" altLang="zh-CN" sz="2800" dirty="0"/>
              <a:t>j</a:t>
            </a:r>
            <a:r>
              <a:rPr lang="zh-CN" altLang="en-US" sz="2800" dirty="0"/>
              <a:t>个学生对第</a:t>
            </a:r>
            <a:r>
              <a:rPr lang="en-US" altLang="zh-CN" sz="2800" dirty="0"/>
              <a:t>i</a:t>
            </a:r>
            <a:r>
              <a:rPr lang="zh-CN" altLang="en-US" sz="2800" dirty="0"/>
              <a:t>个导师的综合评价满意度为</a:t>
            </a:r>
            <a:endParaRPr lang="zh-CN" altLang="en-US" sz="2800" dirty="0"/>
          </a:p>
          <a:p>
            <a:pPr>
              <a:lnSpc>
                <a:spcPct val="80000"/>
              </a:lnSpc>
            </a:pPr>
            <a:endParaRPr lang="zh-CN" altLang="en-US" sz="2800" dirty="0"/>
          </a:p>
          <a:p>
            <a:pPr>
              <a:lnSpc>
                <a:spcPct val="80000"/>
              </a:lnSpc>
            </a:pPr>
            <a:r>
              <a:rPr lang="zh-CN" altLang="en-US" sz="2800" dirty="0"/>
              <a:t>  于是可得学生对导师的满意度矩阵</a:t>
            </a:r>
            <a:r>
              <a:rPr lang="en-US" altLang="zh-CN" sz="2800"/>
              <a:t>T=(Tji)10×10.</a:t>
            </a:r>
            <a:endParaRPr lang="en-US" altLang="zh-CN" sz="2800"/>
          </a:p>
        </p:txBody>
      </p:sp>
      <p:pic>
        <p:nvPicPr>
          <p:cNvPr id="35843" name="图片 34819"/>
          <p:cNvPicPr>
            <a:picLocks noChangeAspect="1"/>
          </p:cNvPicPr>
          <p:nvPr/>
        </p:nvPicPr>
        <p:blipFill>
          <a:blip r:embed="rId1"/>
          <a:stretch>
            <a:fillRect/>
          </a:stretch>
        </p:blipFill>
        <p:spPr>
          <a:xfrm>
            <a:off x="3863975" y="3068638"/>
            <a:ext cx="4810125" cy="333375"/>
          </a:xfrm>
          <a:prstGeom prst="rect">
            <a:avLst/>
          </a:prstGeom>
          <a:noFill/>
          <a:ln w="9525">
            <a:noFill/>
            <a:miter/>
          </a:ln>
        </p:spPr>
      </p:pic>
      <p:pic>
        <p:nvPicPr>
          <p:cNvPr id="35844" name="图片 34820"/>
          <p:cNvPicPr>
            <a:picLocks noChangeAspect="1"/>
          </p:cNvPicPr>
          <p:nvPr/>
        </p:nvPicPr>
        <p:blipFill>
          <a:blip r:embed="rId2"/>
          <a:stretch>
            <a:fillRect/>
          </a:stretch>
        </p:blipFill>
        <p:spPr>
          <a:xfrm>
            <a:off x="3432175" y="4652963"/>
            <a:ext cx="5934075" cy="476250"/>
          </a:xfrm>
          <a:prstGeom prst="rect">
            <a:avLst/>
          </a:prstGeom>
          <a:noFill/>
          <a:ln w="9525">
            <a:noFill/>
            <a:miter/>
          </a:ln>
        </p:spPr>
      </p:pic>
      <p:sp>
        <p:nvSpPr>
          <p:cNvPr id="35845"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35841"/>
          <p:cNvSpPr>
            <a:spLocks noGrp="1"/>
          </p:cNvSpPr>
          <p:nvPr>
            <p:ph type="title"/>
          </p:nvPr>
        </p:nvSpPr>
        <p:spPr/>
        <p:txBody>
          <a:bodyPr anchor="ctr"/>
          <a:p>
            <a:r>
              <a:rPr lang="zh-CN" altLang="en-US" dirty="0"/>
              <a:t>双向满意度</a:t>
            </a:r>
            <a:endParaRPr lang="zh-CN" altLang="en-US"/>
          </a:p>
        </p:txBody>
      </p:sp>
      <p:sp>
        <p:nvSpPr>
          <p:cNvPr id="36866" name="文本占位符 35842"/>
          <p:cNvSpPr>
            <a:spLocks noGrp="1"/>
          </p:cNvSpPr>
          <p:nvPr>
            <p:ph idx="1"/>
          </p:nvPr>
        </p:nvSpPr>
        <p:spPr/>
        <p:txBody>
          <a:bodyPr anchor="t"/>
          <a:p>
            <a:r>
              <a:rPr lang="zh-CN" altLang="en-US" dirty="0"/>
              <a:t>根据上面的讨论</a:t>
            </a:r>
            <a:r>
              <a:rPr lang="en-US" altLang="zh-CN" dirty="0"/>
              <a:t>,</a:t>
            </a:r>
            <a:r>
              <a:rPr lang="zh-CN" altLang="en-US" dirty="0"/>
              <a:t>每一个导师与任一个学生之间都有相应的单方面的满意度</a:t>
            </a:r>
            <a:r>
              <a:rPr lang="en-US" altLang="zh-CN" dirty="0"/>
              <a:t>,</a:t>
            </a:r>
            <a:r>
              <a:rPr lang="zh-CN" altLang="en-US" dirty="0"/>
              <a:t>双方的相</a:t>
            </a:r>
            <a:endParaRPr lang="zh-CN" altLang="en-US" dirty="0"/>
          </a:p>
          <a:p>
            <a:r>
              <a:rPr lang="zh-CN" altLang="en-US" dirty="0"/>
              <a:t>互满意度应有各自的满意度来确定</a:t>
            </a:r>
            <a:r>
              <a:rPr lang="en-US" altLang="zh-CN" dirty="0"/>
              <a:t>,</a:t>
            </a:r>
            <a:r>
              <a:rPr lang="zh-CN" altLang="en-US" dirty="0"/>
              <a:t>在此</a:t>
            </a:r>
            <a:r>
              <a:rPr lang="en-US" altLang="zh-CN" dirty="0"/>
              <a:t>,</a:t>
            </a:r>
            <a:r>
              <a:rPr lang="zh-CN" altLang="en-US" dirty="0"/>
              <a:t>取双方各自满意度的几何平均值为双方相互综合满意度</a:t>
            </a:r>
            <a:r>
              <a:rPr lang="en-US" altLang="zh-CN" dirty="0"/>
              <a:t>,</a:t>
            </a:r>
            <a:r>
              <a:rPr lang="zh-CN" altLang="en-US" dirty="0"/>
              <a:t>即</a:t>
            </a:r>
            <a:endParaRPr lang="zh-CN" altLang="en-US" dirty="0"/>
          </a:p>
          <a:p>
            <a:pPr algn="just"/>
            <a:r>
              <a:rPr lang="zh-CN" altLang="en-US" dirty="0"/>
              <a:t> </a:t>
            </a:r>
            <a:endParaRPr lang="zh-CN" altLang="en-US" dirty="0"/>
          </a:p>
        </p:txBody>
      </p:sp>
      <p:pic>
        <p:nvPicPr>
          <p:cNvPr id="36867" name="图片 35843"/>
          <p:cNvPicPr>
            <a:picLocks noChangeAspect="1"/>
          </p:cNvPicPr>
          <p:nvPr/>
        </p:nvPicPr>
        <p:blipFill>
          <a:blip r:embed="rId1"/>
          <a:stretch>
            <a:fillRect/>
          </a:stretch>
        </p:blipFill>
        <p:spPr>
          <a:xfrm>
            <a:off x="3216275" y="4724400"/>
            <a:ext cx="3171825" cy="514350"/>
          </a:xfrm>
          <a:prstGeom prst="rect">
            <a:avLst/>
          </a:prstGeom>
          <a:noFill/>
          <a:ln w="9525">
            <a:noFill/>
            <a:miter/>
          </a:ln>
        </p:spPr>
      </p:pic>
      <p:sp>
        <p:nvSpPr>
          <p:cNvPr id="36868"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36865"/>
          <p:cNvSpPr>
            <a:spLocks noGrp="1"/>
          </p:cNvSpPr>
          <p:nvPr>
            <p:ph type="title"/>
          </p:nvPr>
        </p:nvSpPr>
        <p:spPr/>
        <p:txBody>
          <a:bodyPr anchor="ctr"/>
          <a:p>
            <a:r>
              <a:rPr lang="zh-CN" altLang="en-US" dirty="0"/>
              <a:t>双向选择模型</a:t>
            </a:r>
            <a:endParaRPr lang="zh-CN" altLang="en-US" dirty="0"/>
          </a:p>
        </p:txBody>
      </p:sp>
      <p:sp>
        <p:nvSpPr>
          <p:cNvPr id="37890" name="文本占位符 36866"/>
          <p:cNvSpPr>
            <a:spLocks noGrp="1"/>
          </p:cNvSpPr>
          <p:nvPr>
            <p:ph idx="1"/>
          </p:nvPr>
        </p:nvSpPr>
        <p:spPr/>
        <p:txBody>
          <a:bodyPr anchor="t"/>
          <a:p>
            <a:r>
              <a:rPr lang="zh-CN" altLang="en-US" sz="2400" dirty="0"/>
              <a:t>最优的双向选择方案应该是使得所有导师和学生的相互综合满意度之和最大</a:t>
            </a:r>
            <a:r>
              <a:rPr lang="en-US" altLang="zh-CN" sz="2400" dirty="0"/>
              <a:t>,</a:t>
            </a:r>
            <a:r>
              <a:rPr lang="zh-CN" altLang="en-US" sz="2400" dirty="0"/>
              <a:t>首先考虑学生的选择方案</a:t>
            </a:r>
            <a:r>
              <a:rPr lang="en-US" altLang="zh-CN" sz="2400" dirty="0"/>
              <a:t>.</a:t>
            </a:r>
            <a:r>
              <a:rPr lang="zh-CN" altLang="en-US" sz="2400" dirty="0"/>
              <a:t>设决策变量</a:t>
            </a:r>
            <a:endParaRPr lang="zh-CN" altLang="en-US" sz="2400" dirty="0"/>
          </a:p>
          <a:p>
            <a:r>
              <a:rPr lang="zh-CN" altLang="en-US" sz="2400" dirty="0"/>
              <a:t>  </a:t>
            </a:r>
            <a:r>
              <a:rPr lang="en-US" altLang="zh-CN" sz="2400" err="1"/>
              <a:t>xij</a:t>
            </a:r>
            <a:r>
              <a:rPr lang="en-US" altLang="zh-CN" sz="2400" dirty="0"/>
              <a:t>=1, </a:t>
            </a:r>
            <a:r>
              <a:rPr lang="zh-CN" altLang="en-US" sz="2400" dirty="0"/>
              <a:t>当考生</a:t>
            </a:r>
            <a:r>
              <a:rPr lang="en-US" altLang="zh-CN" sz="2400" dirty="0"/>
              <a:t>j</a:t>
            </a:r>
            <a:r>
              <a:rPr lang="zh-CN" altLang="en-US" sz="2400" dirty="0"/>
              <a:t>选择导师</a:t>
            </a:r>
            <a:r>
              <a:rPr lang="en-US" altLang="zh-CN" sz="2400" dirty="0"/>
              <a:t>i</a:t>
            </a:r>
            <a:r>
              <a:rPr lang="zh-CN" altLang="en-US" sz="2400" dirty="0"/>
              <a:t>时</a:t>
            </a:r>
            <a:r>
              <a:rPr lang="en-US" altLang="zh-CN" sz="2400" dirty="0"/>
              <a:t>0, </a:t>
            </a:r>
            <a:r>
              <a:rPr lang="zh-CN" altLang="en-US" sz="2400" dirty="0"/>
              <a:t>当考生</a:t>
            </a:r>
            <a:r>
              <a:rPr lang="en-US" altLang="zh-CN" sz="2400" dirty="0"/>
              <a:t>j</a:t>
            </a:r>
            <a:r>
              <a:rPr lang="zh-CN" altLang="en-US" sz="2400" dirty="0"/>
              <a:t>不选择导师</a:t>
            </a:r>
            <a:r>
              <a:rPr lang="en-US" altLang="zh-CN" sz="2400" dirty="0"/>
              <a:t>i</a:t>
            </a:r>
            <a:r>
              <a:rPr lang="zh-CN" altLang="en-US" sz="2400" dirty="0"/>
              <a:t>时 </a:t>
            </a:r>
            <a:r>
              <a:rPr lang="en-US" altLang="zh-CN" sz="2400" err="1"/>
              <a:t>Xij</a:t>
            </a:r>
            <a:r>
              <a:rPr lang="en-US" altLang="zh-CN" sz="2400"/>
              <a:t>=0(i,j=1,2,…,10)</a:t>
            </a:r>
            <a:endParaRPr lang="en-US" altLang="zh-CN" sz="2400"/>
          </a:p>
          <a:p>
            <a:r>
              <a:rPr lang="zh-CN" altLang="en-US" sz="2400" dirty="0"/>
              <a:t>于是问题可以归结为下面的规划问题</a:t>
            </a:r>
            <a:endParaRPr lang="zh-CN" altLang="en-US" sz="2400" dirty="0"/>
          </a:p>
        </p:txBody>
      </p:sp>
      <p:pic>
        <p:nvPicPr>
          <p:cNvPr id="37891" name="图片 36867"/>
          <p:cNvPicPr>
            <a:picLocks noChangeAspect="1"/>
          </p:cNvPicPr>
          <p:nvPr/>
        </p:nvPicPr>
        <p:blipFill>
          <a:blip r:embed="rId1"/>
          <a:stretch>
            <a:fillRect/>
          </a:stretch>
        </p:blipFill>
        <p:spPr>
          <a:xfrm>
            <a:off x="3648075" y="3860800"/>
            <a:ext cx="3943350" cy="2190750"/>
          </a:xfrm>
          <a:prstGeom prst="rect">
            <a:avLst/>
          </a:prstGeom>
          <a:noFill/>
          <a:ln w="9525">
            <a:noFill/>
            <a:miter/>
          </a:ln>
        </p:spPr>
      </p:pic>
      <p:sp>
        <p:nvSpPr>
          <p:cNvPr id="37892"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37889"/>
          <p:cNvSpPr>
            <a:spLocks noGrp="1"/>
          </p:cNvSpPr>
          <p:nvPr>
            <p:ph type="title"/>
          </p:nvPr>
        </p:nvSpPr>
        <p:spPr/>
        <p:txBody>
          <a:bodyPr anchor="ctr"/>
          <a:p>
            <a:r>
              <a:rPr lang="zh-CN" altLang="en-US" dirty="0"/>
              <a:t>存在的问题 </a:t>
            </a:r>
            <a:endParaRPr lang="zh-CN" altLang="en-US" dirty="0"/>
          </a:p>
        </p:txBody>
      </p:sp>
      <p:sp>
        <p:nvSpPr>
          <p:cNvPr id="38914" name="文本占位符 37890"/>
          <p:cNvSpPr>
            <a:spLocks noGrp="1"/>
          </p:cNvSpPr>
          <p:nvPr>
            <p:ph idx="1"/>
          </p:nvPr>
        </p:nvSpPr>
        <p:spPr/>
        <p:txBody>
          <a:bodyPr anchor="t"/>
          <a:p>
            <a:pPr>
              <a:lnSpc>
                <a:spcPct val="80000"/>
              </a:lnSpc>
            </a:pPr>
            <a:r>
              <a:rPr lang="en-US" altLang="zh-CN" sz="1600" dirty="0"/>
              <a:t>(1)</a:t>
            </a:r>
            <a:r>
              <a:rPr lang="zh-CN" altLang="en-US" sz="1600" dirty="0"/>
              <a:t>在数据的量化与处理上</a:t>
            </a:r>
            <a:r>
              <a:rPr lang="en-US" altLang="zh-CN" sz="1600" dirty="0"/>
              <a:t>,</a:t>
            </a:r>
            <a:r>
              <a:rPr lang="zh-CN" altLang="en-US" sz="1600" dirty="0"/>
              <a:t>有不少的参赛队都犯了较初等的错误</a:t>
            </a:r>
            <a:r>
              <a:rPr lang="en-US" altLang="zh-CN" sz="1600" dirty="0"/>
              <a:t>,</a:t>
            </a:r>
            <a:r>
              <a:rPr lang="zh-CN" altLang="en-US" sz="1600" dirty="0"/>
              <a:t>对初试分和复试分</a:t>
            </a:r>
            <a:endParaRPr lang="zh-CN" altLang="en-US" sz="1600" dirty="0"/>
          </a:p>
          <a:p>
            <a:pPr>
              <a:lnSpc>
                <a:spcPct val="80000"/>
              </a:lnSpc>
            </a:pPr>
            <a:r>
              <a:rPr lang="zh-CN" altLang="en-US" sz="1600" dirty="0"/>
              <a:t>没有作正规化处理</a:t>
            </a:r>
            <a:r>
              <a:rPr lang="en-US" altLang="zh-CN" sz="1600" dirty="0"/>
              <a:t>,</a:t>
            </a:r>
            <a:r>
              <a:rPr lang="zh-CN" altLang="en-US" sz="1600" dirty="0"/>
              <a:t>即将两个量纲不相同的量作了求和运算</a:t>
            </a:r>
            <a:r>
              <a:rPr lang="en-US" altLang="zh-CN" sz="1600" dirty="0"/>
              <a:t>,</a:t>
            </a:r>
            <a:r>
              <a:rPr lang="zh-CN" altLang="en-US" sz="1600" dirty="0"/>
              <a:t>初试分为</a:t>
            </a:r>
            <a:r>
              <a:rPr lang="en-US" altLang="zh-CN" sz="1600" dirty="0"/>
              <a:t>500</a:t>
            </a:r>
            <a:r>
              <a:rPr lang="zh-CN" altLang="en-US" sz="1600" dirty="0"/>
              <a:t>分制</a:t>
            </a:r>
            <a:r>
              <a:rPr lang="en-US" altLang="zh-CN" sz="1600" dirty="0"/>
              <a:t>,</a:t>
            </a:r>
            <a:r>
              <a:rPr lang="zh-CN" altLang="en-US" sz="1600" dirty="0"/>
              <a:t>复试分为</a:t>
            </a:r>
            <a:endParaRPr lang="zh-CN" altLang="en-US" sz="1600" dirty="0"/>
          </a:p>
          <a:p>
            <a:pPr>
              <a:lnSpc>
                <a:spcPct val="80000"/>
              </a:lnSpc>
            </a:pPr>
            <a:r>
              <a:rPr lang="en-US" altLang="zh-CN" sz="1600" dirty="0"/>
              <a:t>100</a:t>
            </a:r>
            <a:r>
              <a:rPr lang="zh-CN" altLang="en-US" sz="1600" dirty="0"/>
              <a:t>分制</a:t>
            </a:r>
            <a:r>
              <a:rPr lang="en-US" altLang="zh-CN" sz="1600" dirty="0"/>
              <a:t>,</a:t>
            </a:r>
            <a:r>
              <a:rPr lang="zh-CN" altLang="en-US" sz="1600" dirty="0"/>
              <a:t>甚至是</a:t>
            </a:r>
            <a:r>
              <a:rPr lang="en-US" altLang="zh-CN" sz="1600" dirty="0"/>
              <a:t>10</a:t>
            </a:r>
            <a:r>
              <a:rPr lang="zh-CN" altLang="en-US" sz="1600" dirty="0"/>
              <a:t>分制也都作了加权和</a:t>
            </a:r>
            <a:r>
              <a:rPr lang="en-US" altLang="zh-CN" sz="1600" dirty="0"/>
              <a:t>.</a:t>
            </a:r>
            <a:r>
              <a:rPr lang="zh-CN" altLang="en-US" sz="1600" dirty="0"/>
              <a:t>值得一提的是</a:t>
            </a:r>
            <a:r>
              <a:rPr lang="en-US" altLang="zh-CN" sz="1600" dirty="0"/>
              <a:t>:</a:t>
            </a:r>
            <a:r>
              <a:rPr lang="zh-CN" altLang="en-US" sz="1600" dirty="0"/>
              <a:t>在数据的比较或运算时</a:t>
            </a:r>
            <a:r>
              <a:rPr lang="en-US" altLang="zh-CN" sz="1600" dirty="0"/>
              <a:t>,</a:t>
            </a:r>
            <a:r>
              <a:rPr lang="zh-CN" altLang="en-US" sz="1600" dirty="0"/>
              <a:t>一定要</a:t>
            </a:r>
            <a:endParaRPr lang="zh-CN" altLang="en-US" sz="1600" dirty="0"/>
          </a:p>
          <a:p>
            <a:pPr>
              <a:lnSpc>
                <a:spcPct val="80000"/>
              </a:lnSpc>
            </a:pPr>
            <a:r>
              <a:rPr lang="zh-CN" altLang="en-US" sz="1600" dirty="0"/>
              <a:t>注意量纲的一致性</a:t>
            </a:r>
            <a:r>
              <a:rPr lang="en-US" altLang="zh-CN" sz="1600" dirty="0"/>
              <a:t>,</a:t>
            </a:r>
            <a:r>
              <a:rPr lang="zh-CN" altLang="en-US" sz="1600" dirty="0"/>
              <a:t>任何指标数据的加权和都应该是在正规化处理或归一化处理后</a:t>
            </a:r>
            <a:r>
              <a:rPr lang="en-US" altLang="zh-CN" sz="1600" dirty="0"/>
              <a:t>,</a:t>
            </a:r>
            <a:r>
              <a:rPr lang="zh-CN" altLang="en-US" sz="1600" dirty="0"/>
              <a:t>对同级别的数据进行</a:t>
            </a:r>
            <a:r>
              <a:rPr lang="en-US" altLang="zh-CN" sz="1600"/>
              <a:t>.</a:t>
            </a:r>
            <a:endParaRPr lang="en-US" altLang="zh-CN" sz="1600"/>
          </a:p>
          <a:p>
            <a:pPr>
              <a:lnSpc>
                <a:spcPct val="80000"/>
              </a:lnSpc>
            </a:pPr>
            <a:r>
              <a:rPr lang="en-US" altLang="zh-CN" sz="1600" dirty="0"/>
              <a:t>(2)</a:t>
            </a:r>
            <a:r>
              <a:rPr lang="zh-CN" altLang="en-US" sz="1600" dirty="0"/>
              <a:t>在部分答卷中</a:t>
            </a:r>
            <a:r>
              <a:rPr lang="en-US" altLang="zh-CN" sz="1600" dirty="0"/>
              <a:t>,</a:t>
            </a:r>
            <a:r>
              <a:rPr lang="zh-CN" altLang="en-US" sz="1600" dirty="0"/>
              <a:t>在确定双向选择方案的过程中</a:t>
            </a:r>
            <a:r>
              <a:rPr lang="en-US" altLang="zh-CN" sz="1600" dirty="0"/>
              <a:t>,</a:t>
            </a:r>
            <a:r>
              <a:rPr lang="zh-CN" altLang="en-US" sz="1600" dirty="0"/>
              <a:t>没有充分体现出“双向选择”的实</a:t>
            </a:r>
            <a:endParaRPr lang="zh-CN" altLang="en-US" sz="1600" dirty="0"/>
          </a:p>
          <a:p>
            <a:pPr>
              <a:lnSpc>
                <a:spcPct val="80000"/>
              </a:lnSpc>
            </a:pPr>
            <a:r>
              <a:rPr lang="zh-CN" altLang="en-US" sz="1600" dirty="0"/>
              <a:t>质</a:t>
            </a:r>
            <a:r>
              <a:rPr lang="en-US" altLang="zh-CN" sz="1600" dirty="0"/>
              <a:t>,</a:t>
            </a:r>
            <a:r>
              <a:rPr lang="zh-CN" altLang="en-US" sz="1600" dirty="0"/>
              <a:t>没有建立起实质的数学模型</a:t>
            </a:r>
            <a:r>
              <a:rPr lang="en-US" altLang="zh-CN" sz="1600" dirty="0"/>
              <a:t>,</a:t>
            </a:r>
            <a:r>
              <a:rPr lang="zh-CN" altLang="en-US" sz="1600" dirty="0"/>
              <a:t>主观地给出一种原则</a:t>
            </a:r>
            <a:r>
              <a:rPr lang="en-US" altLang="zh-CN" sz="1600" dirty="0"/>
              <a:t>,</a:t>
            </a:r>
            <a:r>
              <a:rPr lang="zh-CN" altLang="en-US" sz="1600" dirty="0"/>
              <a:t>比如给导师规定先后选择的原则</a:t>
            </a:r>
            <a:r>
              <a:rPr lang="en-US" altLang="zh-CN" sz="1600" dirty="0"/>
              <a:t>,</a:t>
            </a:r>
            <a:r>
              <a:rPr lang="zh-CN" altLang="en-US" sz="1600" dirty="0"/>
              <a:t>或给学生规定优先权等</a:t>
            </a:r>
            <a:r>
              <a:rPr lang="en-US" altLang="zh-CN" sz="1600" dirty="0"/>
              <a:t>.</a:t>
            </a:r>
            <a:r>
              <a:rPr lang="zh-CN" altLang="en-US" sz="1600" dirty="0"/>
              <a:t>这是不符合“择优录取</a:t>
            </a:r>
            <a:r>
              <a:rPr lang="en-US" altLang="zh-CN" sz="1600" dirty="0"/>
              <a:t>,</a:t>
            </a:r>
            <a:r>
              <a:rPr lang="zh-CN" altLang="en-US" sz="1600" dirty="0"/>
              <a:t>双向选择”的要求的</a:t>
            </a:r>
            <a:r>
              <a:rPr lang="en-US" altLang="zh-CN" sz="1600" dirty="0"/>
              <a:t>,</a:t>
            </a:r>
            <a:r>
              <a:rPr lang="zh-CN" altLang="en-US" sz="1600" dirty="0"/>
              <a:t>这也反映了这些同学对题意的理解和把握不够准确</a:t>
            </a:r>
            <a:r>
              <a:rPr lang="en-US" altLang="zh-CN" sz="1600"/>
              <a:t>.</a:t>
            </a:r>
            <a:endParaRPr lang="en-US" altLang="zh-CN" sz="1600"/>
          </a:p>
          <a:p>
            <a:pPr>
              <a:lnSpc>
                <a:spcPct val="80000"/>
              </a:lnSpc>
            </a:pPr>
            <a:r>
              <a:rPr lang="en-US" altLang="zh-CN" sz="1600" dirty="0"/>
              <a:t>(3)</a:t>
            </a:r>
            <a:r>
              <a:rPr lang="zh-CN" altLang="en-US" sz="1600" dirty="0"/>
              <a:t>部分答卷在解决问题</a:t>
            </a:r>
            <a:r>
              <a:rPr lang="en-US" altLang="zh-CN" sz="1600" dirty="0"/>
              <a:t>(2)</a:t>
            </a:r>
            <a:r>
              <a:rPr lang="zh-CN" altLang="en-US" sz="1600" dirty="0"/>
              <a:t>的选择方案中</a:t>
            </a:r>
            <a:r>
              <a:rPr lang="en-US" altLang="zh-CN" sz="1600" dirty="0"/>
              <a:t>,</a:t>
            </a:r>
            <a:r>
              <a:rPr lang="zh-CN" altLang="en-US" sz="1600" dirty="0"/>
              <a:t>一个较多的问题是将导师和学生按某种评</a:t>
            </a:r>
            <a:endParaRPr lang="zh-CN" altLang="en-US" sz="1600" dirty="0"/>
          </a:p>
          <a:p>
            <a:pPr>
              <a:lnSpc>
                <a:spcPct val="80000"/>
              </a:lnSpc>
            </a:pPr>
            <a:r>
              <a:rPr lang="zh-CN" altLang="en-US" sz="1600" dirty="0"/>
              <a:t>价指标分别排序</a:t>
            </a:r>
            <a:r>
              <a:rPr lang="en-US" altLang="zh-CN" sz="1600" dirty="0"/>
              <a:t>,</a:t>
            </a:r>
            <a:r>
              <a:rPr lang="zh-CN" altLang="en-US" sz="1600" dirty="0"/>
              <a:t>然后按顺序作一对一的分配</a:t>
            </a:r>
            <a:r>
              <a:rPr lang="en-US" altLang="zh-CN" sz="1600" dirty="0"/>
              <a:t>,</a:t>
            </a:r>
            <a:r>
              <a:rPr lang="zh-CN" altLang="en-US" sz="1600" dirty="0"/>
              <a:t>即</a:t>
            </a:r>
            <a:r>
              <a:rPr lang="en-US" altLang="zh-CN" sz="1600" dirty="0"/>
              <a:t>1</a:t>
            </a:r>
            <a:r>
              <a:rPr lang="zh-CN" altLang="en-US" sz="1600" dirty="0"/>
              <a:t>对</a:t>
            </a:r>
            <a:r>
              <a:rPr lang="en-US" altLang="zh-CN" sz="1600" dirty="0"/>
              <a:t>1,2</a:t>
            </a:r>
            <a:r>
              <a:rPr lang="zh-CN" altLang="en-US" sz="1600" dirty="0"/>
              <a:t>对</a:t>
            </a:r>
            <a:r>
              <a:rPr lang="en-US" altLang="zh-CN" sz="1600" dirty="0"/>
              <a:t>2,</a:t>
            </a:r>
            <a:r>
              <a:rPr lang="zh-CN" altLang="en-US" sz="1600" dirty="0"/>
              <a:t>依次类推</a:t>
            </a:r>
            <a:r>
              <a:rPr lang="en-US" altLang="zh-CN" sz="1600" dirty="0"/>
              <a:t>.</a:t>
            </a:r>
            <a:r>
              <a:rPr lang="zh-CN" altLang="en-US" sz="1600" dirty="0"/>
              <a:t>这显然是不合适</a:t>
            </a:r>
            <a:endParaRPr lang="zh-CN" altLang="en-US" sz="1600" dirty="0"/>
          </a:p>
          <a:p>
            <a:pPr>
              <a:lnSpc>
                <a:spcPct val="80000"/>
              </a:lnSpc>
            </a:pPr>
            <a:r>
              <a:rPr lang="zh-CN" altLang="en-US" sz="1600" dirty="0"/>
              <a:t>的</a:t>
            </a:r>
            <a:r>
              <a:rPr lang="en-US" altLang="zh-CN" sz="1600" dirty="0"/>
              <a:t>,</a:t>
            </a:r>
            <a:r>
              <a:rPr lang="zh-CN" altLang="en-US" sz="1600" dirty="0"/>
              <a:t>也不符合实际</a:t>
            </a:r>
            <a:r>
              <a:rPr lang="en-US" altLang="zh-CN" sz="1600" dirty="0"/>
              <a:t>.</a:t>
            </a:r>
            <a:r>
              <a:rPr lang="zh-CN" altLang="en-US" sz="1600" dirty="0"/>
              <a:t>还有一类问题是让排在第一的导师优先选择最满意的学生</a:t>
            </a:r>
            <a:r>
              <a:rPr lang="en-US" altLang="zh-CN" sz="1600" dirty="0"/>
              <a:t>,</a:t>
            </a:r>
            <a:r>
              <a:rPr lang="zh-CN" altLang="en-US" sz="1600" dirty="0"/>
              <a:t>排在第二的</a:t>
            </a:r>
            <a:endParaRPr lang="zh-CN" altLang="en-US" sz="1600" dirty="0"/>
          </a:p>
          <a:p>
            <a:pPr>
              <a:lnSpc>
                <a:spcPct val="80000"/>
              </a:lnSpc>
            </a:pPr>
            <a:r>
              <a:rPr lang="zh-CN" altLang="en-US" sz="1600" dirty="0"/>
              <a:t>导师次选</a:t>
            </a:r>
            <a:r>
              <a:rPr lang="en-US" altLang="zh-CN" sz="1600" dirty="0"/>
              <a:t>,</a:t>
            </a:r>
            <a:r>
              <a:rPr lang="zh-CN" altLang="en-US" sz="1600" dirty="0"/>
              <a:t>依次类推</a:t>
            </a:r>
            <a:r>
              <a:rPr lang="en-US" altLang="zh-CN" sz="1600" dirty="0"/>
              <a:t>,</a:t>
            </a:r>
            <a:r>
              <a:rPr lang="zh-CN" altLang="en-US" sz="1600" dirty="0"/>
              <a:t>排在最后的导师最后选</a:t>
            </a:r>
            <a:r>
              <a:rPr lang="en-US" altLang="zh-CN" sz="1600" dirty="0"/>
              <a:t>,</a:t>
            </a:r>
            <a:r>
              <a:rPr lang="zh-CN" altLang="en-US" sz="1600" dirty="0"/>
              <a:t>即所谓的“优选优</a:t>
            </a:r>
            <a:r>
              <a:rPr lang="en-US" altLang="zh-CN" sz="1600" dirty="0"/>
              <a:t>,</a:t>
            </a:r>
            <a:r>
              <a:rPr lang="zh-CN" altLang="en-US" sz="1600" dirty="0"/>
              <a:t>次选次</a:t>
            </a:r>
            <a:r>
              <a:rPr lang="en-US" altLang="zh-CN" sz="1600" dirty="0"/>
              <a:t>,</a:t>
            </a:r>
            <a:r>
              <a:rPr lang="zh-CN" altLang="en-US" sz="1600" dirty="0"/>
              <a:t>差选差”</a:t>
            </a:r>
            <a:r>
              <a:rPr lang="en-US" altLang="zh-CN" sz="1600" dirty="0"/>
              <a:t>,</a:t>
            </a:r>
            <a:r>
              <a:rPr lang="zh-CN" altLang="en-US" sz="1600" dirty="0"/>
              <a:t>这也是不</a:t>
            </a:r>
            <a:endParaRPr lang="zh-CN" altLang="en-US" sz="1600" dirty="0"/>
          </a:p>
          <a:p>
            <a:pPr>
              <a:lnSpc>
                <a:spcPct val="80000"/>
              </a:lnSpc>
            </a:pPr>
            <a:r>
              <a:rPr lang="zh-CN" altLang="en-US" sz="1600" dirty="0"/>
              <a:t>合实际的</a:t>
            </a:r>
            <a:r>
              <a:rPr lang="en-US" altLang="zh-CN" sz="1600"/>
              <a:t>.</a:t>
            </a:r>
            <a:endParaRPr lang="en-US" altLang="zh-CN" sz="1600"/>
          </a:p>
        </p:txBody>
      </p:sp>
      <p:sp>
        <p:nvSpPr>
          <p:cNvPr id="38915"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2049"/>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乘公汽，看奥运</a:t>
            </a:r>
            <a:endParaRPr lang="zh-CN" altLang="en-US" sz="4400" kern="1200" baseline="0" dirty="0">
              <a:latin typeface="Arial" panose="020B0604020202020204" pitchFamily="34" charset="0"/>
              <a:ea typeface="宋体" panose="02010600030101010101" pitchFamily="2" charset="-122"/>
              <a:cs typeface="+mj-cs"/>
            </a:endParaRPr>
          </a:p>
        </p:txBody>
      </p:sp>
      <p:sp>
        <p:nvSpPr>
          <p:cNvPr id="25602" name="副标题 2050"/>
          <p:cNvSpPr>
            <a:spLocks noGrp="1"/>
          </p:cNvSpPr>
          <p:nvPr>
            <p:ph type="subTitle" idx="1"/>
          </p:nvPr>
        </p:nvSpPr>
        <p:spPr>
          <a:xfrm>
            <a:off x="2895600" y="3886200"/>
            <a:ext cx="6400800" cy="1752600"/>
          </a:xfrm>
        </p:spPr>
        <p:txBody>
          <a:bodyPr anchor="t"/>
          <a:p>
            <a:pPr defTabSz="914400">
              <a:buNone/>
            </a:pPr>
            <a:r>
              <a:rPr lang="en-US" altLang="zh-CN" sz="3200" kern="1200" baseline="0" dirty="0">
                <a:latin typeface="Arial" panose="020B0604020202020204" pitchFamily="34" charset="0"/>
                <a:ea typeface="宋体" panose="02010600030101010101" pitchFamily="2" charset="-122"/>
                <a:cs typeface="+mn-cs"/>
              </a:rPr>
              <a:t>2007</a:t>
            </a:r>
            <a:r>
              <a:rPr lang="zh-CN" altLang="en-US" sz="3200" kern="1200" baseline="0" dirty="0">
                <a:latin typeface="Arial" panose="020B0604020202020204" pitchFamily="34" charset="0"/>
                <a:ea typeface="宋体" panose="02010600030101010101" pitchFamily="2" charset="-122"/>
                <a:cs typeface="+mn-cs"/>
              </a:rPr>
              <a:t>年</a:t>
            </a:r>
            <a:r>
              <a:rPr lang="en-US" altLang="zh-CN" sz="3200" kern="1200" baseline="0" dirty="0">
                <a:latin typeface="Arial" panose="020B0604020202020204" pitchFamily="34" charset="0"/>
                <a:ea typeface="宋体" panose="02010600030101010101" pitchFamily="2" charset="-122"/>
                <a:cs typeface="+mn-cs"/>
              </a:rPr>
              <a:t>B</a:t>
            </a:r>
            <a:r>
              <a:rPr lang="zh-CN" altLang="en-US" sz="3200" kern="1200" baseline="0" dirty="0">
                <a:latin typeface="Arial" panose="020B0604020202020204" pitchFamily="34" charset="0"/>
                <a:ea typeface="宋体" panose="02010600030101010101" pitchFamily="2" charset="-122"/>
                <a:cs typeface="+mn-cs"/>
              </a:rPr>
              <a:t>题</a:t>
            </a:r>
            <a:endParaRPr lang="zh-CN" altLang="en-US" sz="3200" kern="1200" baseline="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868045" y="559435"/>
            <a:ext cx="10198100" cy="2286000"/>
          </a:xfrm>
          <a:prstGeom prst="rect">
            <a:avLst/>
          </a:prstGeom>
          <a:noFill/>
          <a:ln w="9525">
            <a:noFill/>
            <a:miter/>
          </a:ln>
        </p:spPr>
        <p:txBody>
          <a:bodyPr wrap="square">
            <a:spAutoFit/>
          </a:bodyPr>
          <a:p>
            <a:pPr marL="0" indent="0" algn="l"/>
            <a:r>
              <a:rPr lang="en-US" altLang="zh-CN" sz="2400" b="0" u="none">
                <a:latin typeface="宋体" panose="02010600030101010101" pitchFamily="2" charset="-122"/>
                <a:ea typeface="宋体" panose="02010600030101010101" pitchFamily="2" charset="-122"/>
                <a:cs typeface="宋体" panose="02010600030101010101" pitchFamily="2" charset="-122"/>
              </a:rPr>
              <a:t>     </a:t>
            </a:r>
            <a:r>
              <a:rPr lang="zh-CN" altLang="en-US" sz="2400" b="0" u="none">
                <a:latin typeface="宋体" panose="02010600030101010101" pitchFamily="2" charset="-122"/>
                <a:ea typeface="宋体" panose="02010600030101010101" pitchFamily="2" charset="-122"/>
                <a:cs typeface="宋体" panose="02010600030101010101" pitchFamily="2" charset="-122"/>
              </a:rPr>
              <a:t>我国人民翘首企盼的第</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29</a:t>
            </a:r>
            <a:r>
              <a:rPr lang="zh-CN" altLang="en-US" sz="2400" b="0" u="none">
                <a:latin typeface="宋体" panose="02010600030101010101" pitchFamily="2" charset="-122"/>
                <a:ea typeface="宋体" panose="02010600030101010101" pitchFamily="2" charset="-122"/>
                <a:cs typeface="宋体" panose="02010600030101010101" pitchFamily="2" charset="-122"/>
              </a:rPr>
              <a:t>届奥运会明年</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8</a:t>
            </a:r>
            <a:r>
              <a:rPr lang="zh-CN" altLang="en-US" sz="2400" b="0" u="none">
                <a:latin typeface="宋体" panose="02010600030101010101" pitchFamily="2" charset="-122"/>
                <a:ea typeface="宋体" panose="02010600030101010101" pitchFamily="2" charset="-122"/>
                <a:cs typeface="宋体" panose="02010600030101010101" pitchFamily="2" charset="-122"/>
              </a:rPr>
              <a:t>月将在北京举行，届时有大量观众到现场观看奥运比赛，其中大部分人将会乘坐公共交通工具（简称公交，包括公汽、地铁等）出行。这些年来，城市的公交系统有了很大发展，北京市的公交线路已达</a:t>
            </a:r>
            <a:r>
              <a:rPr lang="en-US" altLang="zh-CN" sz="2400" b="1" u="none">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800</a:t>
            </a:r>
            <a:r>
              <a:rPr lang="zh-CN" altLang="en-US" sz="2400" b="1" u="none">
                <a:solidFill>
                  <a:srgbClr val="FF0000"/>
                </a:solidFill>
                <a:latin typeface="宋体" panose="02010600030101010101" pitchFamily="2" charset="-122"/>
                <a:ea typeface="宋体" panose="02010600030101010101" pitchFamily="2" charset="-122"/>
                <a:cs typeface="宋体" panose="02010600030101010101" pitchFamily="2" charset="-122"/>
              </a:rPr>
              <a:t>条</a:t>
            </a:r>
            <a:r>
              <a:rPr lang="zh-CN" altLang="en-US" sz="2400" b="0" u="none">
                <a:latin typeface="宋体" panose="02010600030101010101" pitchFamily="2" charset="-122"/>
                <a:ea typeface="宋体" panose="02010600030101010101" pitchFamily="2" charset="-122"/>
                <a:cs typeface="宋体" panose="02010600030101010101" pitchFamily="2" charset="-122"/>
              </a:rPr>
              <a:t>以上，使得公众的出行更加通畅、便利，但同时也面临多条线路的选择问题。针对市场需求，某公司准备研制开发一个解决公交线路选择问题的自主查询计算机系统。</a:t>
            </a:r>
            <a:endParaRPr lang="zh-CN" altLang="en-US" sz="2400"/>
          </a:p>
        </p:txBody>
      </p:sp>
      <p:sp>
        <p:nvSpPr>
          <p:cNvPr id="2" name="文本框 1"/>
          <p:cNvSpPr txBox="1"/>
          <p:nvPr/>
        </p:nvSpPr>
        <p:spPr>
          <a:xfrm>
            <a:off x="770890" y="2820035"/>
            <a:ext cx="10394950" cy="3749040"/>
          </a:xfrm>
          <a:prstGeom prst="rect">
            <a:avLst/>
          </a:prstGeom>
          <a:noFill/>
          <a:ln w="9525">
            <a:noFill/>
            <a:miter/>
          </a:ln>
        </p:spPr>
        <p:txBody>
          <a:bodyPr wrap="square">
            <a:spAutoFit/>
          </a:bodyPr>
          <a:p>
            <a:pPr marL="0" indent="0" algn="l"/>
            <a:r>
              <a:rPr lang="en-US" altLang="zh-CN" sz="2400" b="0" u="none">
                <a:latin typeface="宋体" panose="02010600030101010101" pitchFamily="2" charset="-122"/>
                <a:ea typeface="宋体" panose="02010600030101010101" pitchFamily="2" charset="-122"/>
                <a:cs typeface="宋体" panose="02010600030101010101" pitchFamily="2" charset="-122"/>
              </a:rPr>
              <a:t>    </a:t>
            </a:r>
            <a:r>
              <a:rPr lang="zh-CN" altLang="en-US" sz="2400" b="0" u="none">
                <a:latin typeface="宋体" panose="02010600030101010101" pitchFamily="2" charset="-122"/>
                <a:ea typeface="宋体" panose="02010600030101010101" pitchFamily="2" charset="-122"/>
                <a:cs typeface="宋体" panose="02010600030101010101" pitchFamily="2" charset="-122"/>
              </a:rPr>
              <a:t>为了设计这样一个系统，其核心是线路选择的模型与算法，应该从实际情况出发考虑，满足查询者的各种不同需求。请你们解决如下问题：</a:t>
            </a:r>
            <a:r>
              <a:rPr lang="zh-CN" altLang="en-US" sz="2400" b="0" u="none">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1</a:t>
            </a:r>
            <a:r>
              <a:rPr lang="zh-CN" altLang="en-US" sz="2400" b="0" u="none">
                <a:latin typeface="宋体" panose="02010600030101010101" pitchFamily="2" charset="-122"/>
                <a:ea typeface="宋体" panose="02010600030101010101" pitchFamily="2" charset="-122"/>
                <a:cs typeface="宋体" panose="02010600030101010101" pitchFamily="2" charset="-122"/>
              </a:rPr>
              <a:t>、仅考虑公汽线路，给出任意两公汽站点之间线路选择问题的一般数学模型与算法。并根据附录数据，利用你们的模型与算法，求出以下</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6</a:t>
            </a:r>
            <a:r>
              <a:rPr lang="zh-CN" altLang="en-US" sz="2400" b="0" u="none">
                <a:latin typeface="宋体" panose="02010600030101010101" pitchFamily="2" charset="-122"/>
                <a:ea typeface="宋体" panose="02010600030101010101" pitchFamily="2" charset="-122"/>
                <a:cs typeface="宋体" panose="02010600030101010101" pitchFamily="2" charset="-122"/>
              </a:rPr>
              <a:t>对起始站</a:t>
            </a:r>
            <a:r>
              <a:rPr lang="en-US" altLang="zh-CN" sz="2400" b="0" u="none">
                <a:latin typeface="宋体" panose="02010600030101010101" pitchFamily="2" charset="-122"/>
                <a:ea typeface="宋体" panose="02010600030101010101" pitchFamily="2" charset="-122"/>
                <a:cs typeface="宋体" panose="02010600030101010101" pitchFamily="2" charset="-122"/>
              </a:rPr>
              <a:t>→</a:t>
            </a:r>
            <a:r>
              <a:rPr lang="zh-CN" altLang="en-US" sz="2400" b="0" u="none">
                <a:latin typeface="宋体" panose="02010600030101010101" pitchFamily="2" charset="-122"/>
                <a:ea typeface="宋体" panose="02010600030101010101" pitchFamily="2" charset="-122"/>
                <a:cs typeface="宋体" panose="02010600030101010101" pitchFamily="2" charset="-122"/>
              </a:rPr>
              <a:t>终到站之间的最佳路线（要有清晰的评价说明）。</a:t>
            </a:r>
            <a:r>
              <a:rPr lang="zh-CN" altLang="en-US" sz="2400" b="0" u="none">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2400" b="0" u="none">
                <a:latin typeface="宋体" panose="02010600030101010101" pitchFamily="2" charset="-122"/>
                <a:ea typeface="宋体" panose="02010600030101010101" pitchFamily="2" charset="-122"/>
                <a:cs typeface="宋体" panose="02010600030101010101" pitchFamily="2" charset="-122"/>
              </a:rPr>
              <a:t>     </a:t>
            </a:r>
            <a:r>
              <a:rPr lang="en-US" altLang="zh-CN" sz="2400" b="0" u="none">
                <a:latin typeface="宋体" panose="02010600030101010101" pitchFamily="2" charset="-122"/>
                <a:ea typeface="宋体" panose="02010600030101010101" pitchFamily="2" charset="-122"/>
                <a:cs typeface="宋体" panose="02010600030101010101" pitchFamily="2" charset="-122"/>
              </a:rPr>
              <a:t>(1)</a:t>
            </a:r>
            <a:r>
              <a:rPr lang="zh-CN" altLang="en-US"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S3359</a:t>
            </a:r>
            <a:r>
              <a:rPr lang="en-US" altLang="zh-CN"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S1828    (2)</a:t>
            </a:r>
            <a:r>
              <a:rPr lang="zh-CN" altLang="en-US"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S1557</a:t>
            </a:r>
            <a:r>
              <a:rPr lang="en-US" altLang="zh-CN"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S0481  (3)</a:t>
            </a:r>
            <a:r>
              <a:rPr lang="zh-CN" altLang="en-US"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S0971</a:t>
            </a:r>
            <a:r>
              <a:rPr lang="en-US" altLang="zh-CN"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S0485 (4)</a:t>
            </a:r>
            <a:r>
              <a:rPr lang="zh-CN" altLang="en-US"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S0008</a:t>
            </a:r>
            <a:r>
              <a:rPr lang="en-US" altLang="zh-CN"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S0073    (5)</a:t>
            </a:r>
            <a:r>
              <a:rPr lang="zh-CN" altLang="en-US"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S0148</a:t>
            </a:r>
            <a:r>
              <a:rPr lang="en-US" altLang="zh-CN"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S0485  (6)</a:t>
            </a:r>
            <a:r>
              <a:rPr lang="zh-CN" altLang="en-US"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S0087</a:t>
            </a:r>
            <a:r>
              <a:rPr lang="en-US" altLang="zh-CN" sz="2400" b="0" u="none">
                <a:latin typeface="宋体" panose="02010600030101010101" pitchFamily="2" charset="-122"/>
                <a:ea typeface="宋体" panose="02010600030101010101" pitchFamily="2" charset="-122"/>
                <a:cs typeface="宋体" panose="02010600030101010101" pitchFamily="2" charset="-122"/>
              </a:rPr>
              <a:t>→</a:t>
            </a:r>
            <a:r>
              <a:rPr lang="en-US" altLang="zh-CN" sz="2400" b="0" u="none">
                <a:latin typeface="Times New Roman" panose="02020603050405020304" pitchFamily="18" charset="0"/>
                <a:ea typeface="Times New Roman" panose="02020603050405020304" pitchFamily="18" charset="0"/>
                <a:cs typeface="Times New Roman" panose="02020603050405020304" pitchFamily="18" charset="0"/>
              </a:rPr>
              <a:t>S3676 2</a:t>
            </a:r>
            <a:r>
              <a:rPr lang="zh-CN" altLang="en-US" sz="2400" b="0" u="none">
                <a:latin typeface="宋体" panose="02010600030101010101" pitchFamily="2" charset="-122"/>
                <a:ea typeface="宋体" panose="02010600030101010101" pitchFamily="2" charset="-122"/>
                <a:cs typeface="宋体" panose="02010600030101010101" pitchFamily="2" charset="-122"/>
              </a:rPr>
              <a:t>、同时考虑公汽与</a:t>
            </a:r>
            <a:r>
              <a:rPr lang="zh-CN" altLang="en-US" sz="2400" b="1" u="none">
                <a:solidFill>
                  <a:srgbClr val="FF0000"/>
                </a:solidFill>
                <a:latin typeface="宋体" panose="02010600030101010101" pitchFamily="2" charset="-122"/>
                <a:ea typeface="宋体" panose="02010600030101010101" pitchFamily="2" charset="-122"/>
                <a:cs typeface="宋体" panose="02010600030101010101" pitchFamily="2" charset="-122"/>
              </a:rPr>
              <a:t>地铁</a:t>
            </a:r>
            <a:r>
              <a:rPr lang="zh-CN" altLang="en-US" sz="2400" b="0" u="none">
                <a:latin typeface="宋体" panose="02010600030101010101" pitchFamily="2" charset="-122"/>
                <a:ea typeface="宋体" panose="02010600030101010101" pitchFamily="2" charset="-122"/>
                <a:cs typeface="宋体" panose="02010600030101010101" pitchFamily="2" charset="-122"/>
              </a:rPr>
              <a:t>线路，解决以上问题。</a:t>
            </a:r>
            <a:r>
              <a:rPr lang="zh-CN" altLang="en-US" sz="2400" b="0" u="none">
                <a:latin typeface="Times New Roman" panose="02020603050405020304" pitchFamily="18" charset="0"/>
                <a:ea typeface="Times New Roman" panose="02020603050405020304" pitchFamily="18" charset="0"/>
                <a:cs typeface="Times New Roman" panose="02020603050405020304" pitchFamily="18" charset="0"/>
              </a:rPr>
              <a:t> </a:t>
            </a:r>
            <a:endParaRPr lang="zh-CN" altLang="en-US" sz="2400" b="0" u="none">
              <a:latin typeface="宋体" panose="02010600030101010101" pitchFamily="2" charset="-122"/>
              <a:ea typeface="宋体" panose="02010600030101010101" pitchFamily="2" charset="-122"/>
              <a:cs typeface="宋体" panose="02010600030101010101" pitchFamily="2" charset="-122"/>
            </a:endParaRPr>
          </a:p>
          <a:p>
            <a:pPr marL="0" indent="0" algn="l"/>
            <a:r>
              <a:rPr lang="en-US" altLang="zh-CN" sz="2400" b="0" u="none">
                <a:latin typeface="宋体" panose="02010600030101010101" pitchFamily="2" charset="-122"/>
                <a:ea typeface="宋体" panose="02010600030101010101" pitchFamily="2" charset="-122"/>
                <a:cs typeface="宋体" panose="02010600030101010101" pitchFamily="2" charset="-122"/>
              </a:rPr>
              <a:t>3</a:t>
            </a:r>
            <a:r>
              <a:rPr lang="zh-CN" altLang="en-US" sz="2400" b="0" u="none">
                <a:latin typeface="宋体" panose="02010600030101010101" pitchFamily="2" charset="-122"/>
                <a:ea typeface="宋体" panose="02010600030101010101" pitchFamily="2" charset="-122"/>
                <a:cs typeface="宋体" panose="02010600030101010101" pitchFamily="2" charset="-122"/>
              </a:rPr>
              <a:t>、假设又知道所有站点之间的</a:t>
            </a:r>
            <a:r>
              <a:rPr lang="zh-CN" altLang="en-US" sz="2400" b="1" u="none">
                <a:solidFill>
                  <a:srgbClr val="FF0000"/>
                </a:solidFill>
                <a:latin typeface="宋体" panose="02010600030101010101" pitchFamily="2" charset="-122"/>
                <a:ea typeface="宋体" panose="02010600030101010101" pitchFamily="2" charset="-122"/>
                <a:cs typeface="宋体" panose="02010600030101010101" pitchFamily="2" charset="-122"/>
              </a:rPr>
              <a:t>步行</a:t>
            </a:r>
            <a:r>
              <a:rPr lang="zh-CN" altLang="en-US" sz="2400" b="0" u="none">
                <a:latin typeface="宋体" panose="02010600030101010101" pitchFamily="2" charset="-122"/>
                <a:ea typeface="宋体" panose="02010600030101010101" pitchFamily="2" charset="-122"/>
                <a:cs typeface="宋体" panose="02010600030101010101" pitchFamily="2" charset="-122"/>
              </a:rPr>
              <a:t>时间，请你给出任意两站点之间线路选择问题的数学模型。</a:t>
            </a:r>
            <a:r>
              <a:rPr lang="zh-CN" altLang="en-US" sz="1400" b="0" u="none">
                <a:latin typeface="Times New Roman" panose="02020603050405020304" pitchFamily="18" charset="0"/>
                <a:ea typeface="Times New Roman" panose="02020603050405020304" pitchFamily="18" charset="0"/>
                <a:cs typeface="Times New Roman" panose="02020603050405020304" pitchFamily="18" charset="0"/>
              </a:rPr>
              <a:t> </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590" y="58420"/>
            <a:ext cx="12058650" cy="5946140"/>
          </a:xfrm>
          <a:prstGeom prst="rect">
            <a:avLst/>
          </a:prstGeom>
          <a:noFill/>
        </p:spPr>
        <p:txBody>
          <a:bodyPr wrap="square" rtlCol="0" anchor="t">
            <a:spAutoFit/>
          </a:bodyPr>
          <a:p>
            <a:r>
              <a:rPr lang="zh-CN" altLang="en-US" sz="1600"/>
              <a:t>L001</a:t>
            </a:r>
            <a:endParaRPr lang="zh-CN" altLang="en-US" sz="1600"/>
          </a:p>
          <a:p>
            <a:r>
              <a:rPr lang="zh-CN" altLang="en-US" sz="1600"/>
              <a:t>分段计价。</a:t>
            </a:r>
            <a:endParaRPr lang="zh-CN" altLang="en-US" sz="1600"/>
          </a:p>
          <a:p>
            <a:r>
              <a:rPr lang="zh-CN" altLang="en-US" sz="1600"/>
              <a:t>S0619-S1914-S0388-S0348-S0392-S0429-S0436-S3885-S3612-S0819-S3524-S0820-S3914-S0128-S0710</a:t>
            </a:r>
            <a:endParaRPr lang="zh-CN" altLang="en-US" sz="1600"/>
          </a:p>
          <a:p>
            <a:endParaRPr lang="zh-CN" altLang="en-US" sz="1600"/>
          </a:p>
          <a:p>
            <a:r>
              <a:rPr lang="zh-CN" altLang="en-US" sz="1600"/>
              <a:t>L002</a:t>
            </a:r>
            <a:endParaRPr lang="zh-CN" altLang="en-US" sz="1600"/>
          </a:p>
          <a:p>
            <a:r>
              <a:rPr lang="zh-CN" altLang="en-US" sz="1600"/>
              <a:t>分段计价。</a:t>
            </a:r>
            <a:endParaRPr lang="zh-CN" altLang="en-US" sz="1600"/>
          </a:p>
          <a:p>
            <a:r>
              <a:rPr lang="zh-CN" altLang="en-US" sz="1600"/>
              <a:t>上行：S3748-S2160-S1223-S1404-S2377-S1477-S2017-S2019-S1321-S1381-S1383-S1691-S3766-S1729-S2654-S3231-S3917-S2303-S1327-S3068-S2833-S1733-S2113-S2636-S0012-S1968-S0004</a:t>
            </a:r>
            <a:endParaRPr lang="zh-CN" altLang="en-US" sz="1600"/>
          </a:p>
          <a:p>
            <a:r>
              <a:rPr lang="zh-CN" altLang="en-US" sz="1600"/>
              <a:t>下行：S0004-S1968-S0012-S2636-S2113-S2112-S2833-S0618-S1327-S2303-S3917-S3231-S2654-S1729-S3766-S1691-S1383-S1381-S1321-S2019-S2017-S1477-S1404-S1223-S2160-S3748</a:t>
            </a:r>
            <a:endParaRPr lang="zh-CN" altLang="en-US" sz="1600"/>
          </a:p>
          <a:p>
            <a:r>
              <a:rPr lang="zh-CN" altLang="en-US" sz="1600"/>
              <a:t>L003</a:t>
            </a:r>
            <a:endParaRPr lang="zh-CN" altLang="en-US" sz="1600"/>
          </a:p>
          <a:p>
            <a:r>
              <a:rPr lang="zh-CN" altLang="en-US" sz="1600"/>
              <a:t>单一票制1元。</a:t>
            </a:r>
            <a:endParaRPr lang="zh-CN" altLang="en-US" sz="1600"/>
          </a:p>
          <a:p>
            <a:r>
              <a:rPr lang="zh-CN" altLang="en-US" sz="1600"/>
              <a:t>S0417-S0272-S1973-S3425-S1433-S3476-S2337-S1027-S1065-S2974-S0234-S0521-S3737-S3806-S1682-S1684-S3925-S3897-S2489-S2488</a:t>
            </a:r>
            <a:endParaRPr lang="zh-CN" altLang="en-US" sz="1600"/>
          </a:p>
          <a:p>
            <a:endParaRPr lang="zh-CN" altLang="en-US" sz="1600"/>
          </a:p>
          <a:p>
            <a:r>
              <a:rPr lang="zh-CN" altLang="en-US" sz="1600"/>
              <a:t>L004</a:t>
            </a:r>
            <a:endParaRPr lang="zh-CN" altLang="en-US" sz="1600"/>
          </a:p>
          <a:p>
            <a:r>
              <a:rPr lang="zh-CN" altLang="en-US" sz="1600"/>
              <a:t>单一票制1元。</a:t>
            </a:r>
            <a:endParaRPr lang="zh-CN" altLang="en-US" sz="1600"/>
          </a:p>
          <a:p>
            <a:r>
              <a:rPr lang="zh-CN" altLang="en-US" sz="1600"/>
              <a:t>上行：S3010-S0582-S0579-S1994-S1041-S0105-S1429-S2118-S1430-S3600-S2582-S1782-S0657-S3820-S3042-S0658-S2323-S2324-S0992-S2182-S2184-S0531-S0679</a:t>
            </a:r>
            <a:endParaRPr lang="zh-CN" altLang="en-US" sz="1600"/>
          </a:p>
          <a:p>
            <a:r>
              <a:rPr lang="zh-CN" altLang="en-US" sz="1600"/>
              <a:t>下行：S0679-S2184-S2182-S0992-S2324-S2323-S1957-S0658-S3042-S3820-S0657-S1782-S2582-S3600-S1430-S2118-S1429-S0106-S1041-S1994-S0579-S0582-S3010</a:t>
            </a:r>
            <a:endParaRPr lang="zh-CN" altLang="en-US" sz="1600"/>
          </a:p>
          <a:p>
            <a:r>
              <a:rPr lang="zh-CN" altLang="en-US" sz="1600"/>
              <a:t>L005</a:t>
            </a:r>
            <a:endParaRPr lang="zh-CN" altLang="en-US" sz="1600"/>
          </a:p>
          <a:p>
            <a:r>
              <a:rPr lang="zh-CN" altLang="en-US" sz="1600"/>
              <a:t>分段计价。</a:t>
            </a:r>
            <a:endParaRPr lang="zh-CN" altLang="en-US" sz="1600"/>
          </a:p>
          <a:p>
            <a:r>
              <a:rPr lang="zh-CN" altLang="en-US" sz="1600"/>
              <a:t>上行：S2817-S1961-S3171-S0925-S2119-S1789-S1791-S0457-S1771-S1793-S1829-S2191-S2190-S3335-S0983-S3443-S3139-S2416-S3878-S0750-S3453-S0403-S0684-S0130-S0477-S3264-S2038-S2086-S1236</a:t>
            </a:r>
            <a:endParaRPr lang="zh-CN" altLang="en-US" sz="1600"/>
          </a:p>
        </p:txBody>
      </p:sp>
      <p:sp>
        <p:nvSpPr>
          <p:cNvPr id="3" name="文本框 2"/>
          <p:cNvSpPr txBox="1"/>
          <p:nvPr/>
        </p:nvSpPr>
        <p:spPr>
          <a:xfrm>
            <a:off x="2011045" y="6264275"/>
            <a:ext cx="2200910" cy="368300"/>
          </a:xfrm>
          <a:prstGeom prst="rect">
            <a:avLst/>
          </a:prstGeom>
          <a:noFill/>
        </p:spPr>
        <p:txBody>
          <a:bodyPr wrap="square" rtlCol="0">
            <a:spAutoFit/>
          </a:bodyPr>
          <a:p>
            <a:r>
              <a:rPr lang="zh-CN" altLang="zh-CN"/>
              <a:t>共</a:t>
            </a:r>
            <a:r>
              <a:rPr lang="en-US" altLang="zh-CN"/>
              <a:t>800</a:t>
            </a:r>
            <a:r>
              <a:rPr lang="zh-CN" altLang="en-US"/>
              <a:t>条公汽线路</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7169"/>
          <p:cNvSpPr>
            <a:spLocks noGrp="1"/>
          </p:cNvSpPr>
          <p:nvPr>
            <p:ph type="title"/>
          </p:nvPr>
        </p:nvSpPr>
        <p:spPr/>
        <p:txBody>
          <a:bodyPr anchor="ctr"/>
          <a:p>
            <a:endParaRPr dirty="0"/>
          </a:p>
        </p:txBody>
      </p:sp>
      <p:sp>
        <p:nvSpPr>
          <p:cNvPr id="26626" name="文本占位符 7170"/>
          <p:cNvSpPr>
            <a:spLocks noGrp="1"/>
          </p:cNvSpPr>
          <p:nvPr>
            <p:ph idx="1"/>
          </p:nvPr>
        </p:nvSpPr>
        <p:spPr/>
        <p:txBody>
          <a:bodyPr anchor="t"/>
          <a:p>
            <a:pPr>
              <a:buNone/>
            </a:pPr>
            <a:r>
              <a:rPr lang="zh-CN" altLang="en-US" dirty="0"/>
              <a:t>问题简化：</a:t>
            </a:r>
            <a:endParaRPr lang="zh-CN" altLang="en-US" dirty="0"/>
          </a:p>
          <a:p>
            <a:pPr>
              <a:buNone/>
            </a:pPr>
            <a:r>
              <a:rPr lang="zh-CN" altLang="en-US" dirty="0"/>
              <a:t>     选择“合适”路径“，从始发站</a:t>
            </a:r>
            <a:r>
              <a:rPr lang="en-US" altLang="zh-CN" dirty="0"/>
              <a:t>S→</a:t>
            </a:r>
            <a:r>
              <a:rPr lang="zh-CN" altLang="en-US" dirty="0"/>
              <a:t>终点站</a:t>
            </a:r>
            <a:r>
              <a:rPr lang="en-US" altLang="zh-CN"/>
              <a:t>T.</a:t>
            </a:r>
            <a:endParaRPr lang="en-US" altLang="zh-CN"/>
          </a:p>
          <a:p>
            <a:pPr>
              <a:buNone/>
            </a:pPr>
            <a:r>
              <a:rPr lang="en-US" altLang="zh-CN" dirty="0"/>
              <a:t>     </a:t>
            </a:r>
            <a:r>
              <a:rPr lang="zh-CN" altLang="en-US" dirty="0"/>
              <a:t>问题</a:t>
            </a:r>
            <a:r>
              <a:rPr lang="en-US" altLang="zh-CN" dirty="0"/>
              <a:t>1</a:t>
            </a:r>
            <a:r>
              <a:rPr lang="zh-CN" altLang="en-US" dirty="0"/>
              <a:t>：仅仅搭乘公共汽车。</a:t>
            </a:r>
            <a:endParaRPr lang="zh-CN" altLang="en-US" dirty="0"/>
          </a:p>
          <a:p>
            <a:pPr>
              <a:buNone/>
            </a:pPr>
            <a:r>
              <a:rPr lang="zh-CN" altLang="en-US" dirty="0"/>
              <a:t>     问题</a:t>
            </a:r>
            <a:r>
              <a:rPr lang="en-US" altLang="zh-CN" dirty="0"/>
              <a:t>2</a:t>
            </a:r>
            <a:r>
              <a:rPr lang="zh-CN" altLang="en-US" dirty="0"/>
              <a:t>：可搭乘公共汽车和地铁。</a:t>
            </a:r>
            <a:endParaRPr lang="zh-CN" altLang="en-US" dirty="0"/>
          </a:p>
          <a:p>
            <a:pPr>
              <a:buNone/>
            </a:pPr>
            <a:r>
              <a:rPr lang="zh-CN" altLang="en-US" dirty="0"/>
              <a:t>     问题</a:t>
            </a:r>
            <a:r>
              <a:rPr lang="en-US" altLang="zh-CN" dirty="0"/>
              <a:t>3</a:t>
            </a:r>
            <a:r>
              <a:rPr lang="zh-CN" altLang="en-US" dirty="0"/>
              <a:t>：可搭乘公共汽车，地铁或步行。</a:t>
            </a:r>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926465" y="1816735"/>
            <a:ext cx="3856990"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3.</a:t>
            </a:r>
            <a:r>
              <a:rPr lang="zh-CN" altLang="en-US" sz="2400">
                <a:latin typeface="黑体" panose="02010609060101010101" pitchFamily="2" charset="-122"/>
                <a:ea typeface="黑体" panose="02010609060101010101" pitchFamily="2" charset="-122"/>
              </a:rPr>
              <a:t>数据导入</a:t>
            </a:r>
            <a:r>
              <a:rPr lang="en-US" altLang="zh-CN" sz="2400">
                <a:latin typeface="黑体" panose="02010609060101010101" pitchFamily="2" charset="-122"/>
                <a:ea typeface="黑体" panose="02010609060101010101" pitchFamily="2" charset="-122"/>
              </a:rPr>
              <a:t>Excel,</a:t>
            </a:r>
            <a:r>
              <a:rPr lang="zh-CN" altLang="en-US" sz="2400">
                <a:latin typeface="黑体" panose="02010609060101010101" pitchFamily="2" charset="-122"/>
                <a:ea typeface="黑体" panose="02010609060101010101" pitchFamily="2" charset="-122"/>
              </a:rPr>
              <a:t>以便读取</a:t>
            </a:r>
            <a:endParaRPr lang="zh-CN" altLang="en-US" sz="2400">
              <a:latin typeface="黑体" panose="02010609060101010101" pitchFamily="2" charset="-122"/>
              <a:ea typeface="黑体" panose="02010609060101010101" pitchFamily="2" charset="-122"/>
            </a:endParaRPr>
          </a:p>
        </p:txBody>
      </p:sp>
      <p:sp>
        <p:nvSpPr>
          <p:cNvPr id="4" name="文本框 3"/>
          <p:cNvSpPr txBox="1"/>
          <p:nvPr/>
        </p:nvSpPr>
        <p:spPr>
          <a:xfrm>
            <a:off x="880110" y="1119505"/>
            <a:ext cx="5669915"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2. </a:t>
            </a:r>
            <a:r>
              <a:rPr lang="zh-CN" altLang="en-US" sz="2400">
                <a:latin typeface="黑体" panose="02010609060101010101" pitchFamily="2" charset="-122"/>
                <a:ea typeface="黑体" panose="02010609060101010101" pitchFamily="2" charset="-122"/>
              </a:rPr>
              <a:t>车票计价方式：分段计价，单一票价。</a:t>
            </a:r>
            <a:endParaRPr lang="zh-CN" altLang="en-US" sz="2400">
              <a:latin typeface="黑体" panose="02010609060101010101" pitchFamily="2" charset="-122"/>
              <a:ea typeface="黑体" panose="02010609060101010101" pitchFamily="2" charset="-122"/>
            </a:endParaRPr>
          </a:p>
        </p:txBody>
      </p:sp>
      <p:sp>
        <p:nvSpPr>
          <p:cNvPr id="5" name="文本框 4"/>
          <p:cNvSpPr txBox="1"/>
          <p:nvPr/>
        </p:nvSpPr>
        <p:spPr>
          <a:xfrm>
            <a:off x="3760470" y="537210"/>
            <a:ext cx="385699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循环式，上下行，来回式</a:t>
            </a:r>
            <a:endParaRPr lang="zh-CN" altLang="en-US" sz="2400">
              <a:latin typeface="黑体" panose="02010609060101010101" pitchFamily="2" charset="-122"/>
              <a:ea typeface="黑体" panose="02010609060101010101" pitchFamily="2" charset="-122"/>
            </a:endParaRPr>
          </a:p>
        </p:txBody>
      </p:sp>
      <p:sp>
        <p:nvSpPr>
          <p:cNvPr id="6" name="文本框 5"/>
          <p:cNvSpPr txBox="1"/>
          <p:nvPr/>
        </p:nvSpPr>
        <p:spPr>
          <a:xfrm>
            <a:off x="170180" y="29210"/>
            <a:ext cx="333756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数据的分析与处理：</a:t>
            </a:r>
            <a:endParaRPr lang="zh-CN" altLang="en-US" sz="2400">
              <a:latin typeface="黑体" panose="02010609060101010101" pitchFamily="2" charset="-122"/>
              <a:ea typeface="黑体" panose="02010609060101010101" pitchFamily="2" charset="-122"/>
            </a:endParaRPr>
          </a:p>
        </p:txBody>
      </p:sp>
      <p:sp>
        <p:nvSpPr>
          <p:cNvPr id="7" name="文本框 6"/>
          <p:cNvSpPr txBox="1"/>
          <p:nvPr/>
        </p:nvSpPr>
        <p:spPr>
          <a:xfrm>
            <a:off x="911860" y="515620"/>
            <a:ext cx="2892425"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公汽的运行方式：</a:t>
            </a:r>
            <a:endParaRPr lang="zh-CN" altLang="en-US" sz="2400">
              <a:latin typeface="黑体" panose="02010609060101010101" pitchFamily="2" charset="-122"/>
              <a:ea typeface="黑体" panose="02010609060101010101" pitchFamily="2" charset="-122"/>
            </a:endParaRPr>
          </a:p>
        </p:txBody>
      </p:sp>
      <p:sp>
        <p:nvSpPr>
          <p:cNvPr id="8" name="右箭头 7"/>
          <p:cNvSpPr/>
          <p:nvPr/>
        </p:nvSpPr>
        <p:spPr>
          <a:xfrm>
            <a:off x="5324475" y="1903730"/>
            <a:ext cx="88201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259830" y="1824990"/>
            <a:ext cx="208534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编程处理</a:t>
            </a:r>
            <a:endParaRPr lang="zh-CN" altLang="en-US" sz="2400">
              <a:latin typeface="黑体" panose="02010609060101010101" pitchFamily="2" charset="-122"/>
              <a:ea typeface="黑体" panose="02010609060101010101" pitchFamily="2" charset="-122"/>
            </a:endParaRPr>
          </a:p>
        </p:txBody>
      </p:sp>
      <p:sp>
        <p:nvSpPr>
          <p:cNvPr id="10" name="文本框 9"/>
          <p:cNvSpPr txBox="1"/>
          <p:nvPr/>
        </p:nvSpPr>
        <p:spPr>
          <a:xfrm>
            <a:off x="1091565" y="2467610"/>
            <a:ext cx="2085340"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a:t>
            </a:r>
            <a:endParaRPr lang="en-US" altLang="zh-CN" sz="2400">
              <a:latin typeface="黑体" panose="02010609060101010101" pitchFamily="2" charset="-122"/>
              <a:ea typeface="黑体" panose="0201060906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1"/>
          <p:cNvSpPr txBox="1"/>
          <p:nvPr/>
        </p:nvSpPr>
        <p:spPr>
          <a:xfrm>
            <a:off x="2273300" y="331788"/>
            <a:ext cx="7562850" cy="3383280"/>
          </a:xfrm>
          <a:prstGeom prst="rect">
            <a:avLst/>
          </a:prstGeom>
          <a:noFill/>
          <a:ln w="9525">
            <a:noFill/>
            <a:miter/>
          </a:ln>
        </p:spPr>
        <p:txBody>
          <a:bodyPr wrap="square" anchor="t">
            <a:spAutoFit/>
          </a:bodyPr>
          <a:p>
            <a:pPr lvl="0"/>
            <a:r>
              <a:rPr lang="en-US" altLang="zh-CN">
                <a:latin typeface="Arial" panose="020B0604020202020204" pitchFamily="34" charset="0"/>
                <a:ea typeface="宋体" panose="02010600030101010101" pitchFamily="2" charset="-122"/>
              </a:rPr>
              <a:t>    </a:t>
            </a:r>
            <a:r>
              <a:rPr lang="zh-CN" altLang="en-US" sz="2400">
                <a:latin typeface="黑体" panose="02010609060101010101" pitchFamily="2" charset="-122"/>
                <a:ea typeface="黑体" panose="02010609060101010101" pitchFamily="2" charset="-122"/>
              </a:rPr>
              <a:t>安全过河问题可以看着是一个</a:t>
            </a:r>
            <a:r>
              <a:rPr lang="zh-CN" altLang="en-US" sz="2400" b="1">
                <a:solidFill>
                  <a:srgbClr val="FF0000"/>
                </a:solidFill>
                <a:latin typeface="黑体" panose="02010609060101010101" pitchFamily="2" charset="-122"/>
                <a:ea typeface="黑体" panose="02010609060101010101" pitchFamily="2" charset="-122"/>
              </a:rPr>
              <a:t>多部决策</a:t>
            </a:r>
            <a:r>
              <a:rPr lang="zh-CN" altLang="en-US" sz="2400">
                <a:latin typeface="黑体" panose="02010609060101010101" pitchFamily="2" charset="-122"/>
                <a:ea typeface="黑体" panose="02010609060101010101" pitchFamily="2" charset="-122"/>
              </a:rPr>
              <a:t>的过程。每作出一步决策，都必须保证船、人、猫、鸡、米能满足题设条件。否则，不仅难以实现过河的最优化，而且还容易出现事物的不安全性。因此，在保证安全的前提下，即猫、鸡在一起时，人要在场，鸡、米在一起时，人也要在场，用</a:t>
            </a:r>
            <a:r>
              <a:rPr lang="zh-CN" altLang="en-US" sz="2400">
                <a:solidFill>
                  <a:srgbClr val="FF0000"/>
                </a:solidFill>
                <a:latin typeface="黑体" panose="02010609060101010101" pitchFamily="2" charset="-122"/>
                <a:ea typeface="黑体" panose="02010609060101010101" pitchFamily="2" charset="-122"/>
              </a:rPr>
              <a:t>状态变量s表示某一岸的状况，决策变量d表示是乘车方案</a:t>
            </a:r>
            <a:r>
              <a:rPr lang="zh-CN" altLang="en-US" sz="2400">
                <a:latin typeface="黑体" panose="02010609060101010101" pitchFamily="2" charset="-122"/>
                <a:ea typeface="黑体" panose="02010609060101010101" pitchFamily="2" charset="-122"/>
              </a:rPr>
              <a:t>，我们容易得到s和d的关系，其中问题的转化要在允许变化范围内，确定每一步的决策关系，从而达到渡河的最优目标。</a:t>
            </a:r>
            <a:endParaRPr lang="zh-CN" altLang="en-US" sz="2400">
              <a:latin typeface="黑体" panose="02010609060101010101" pitchFamily="2" charset="-122"/>
              <a:ea typeface="黑体" panose="02010609060101010101" pitchFamily="2"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108547"/>
          <p:cNvSpPr txBox="1"/>
          <p:nvPr/>
        </p:nvSpPr>
        <p:spPr>
          <a:xfrm>
            <a:off x="4224338" y="0"/>
            <a:ext cx="338455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题意分析与模型建立</a:t>
            </a:r>
            <a:endParaRPr lang="en-US" altLang="zh-CN" dirty="0">
              <a:latin typeface="Arial" panose="020B0604020202020204" pitchFamily="34" charset="0"/>
              <a:ea typeface="宋体" panose="02010600030101010101" pitchFamily="2" charset="-122"/>
            </a:endParaRPr>
          </a:p>
        </p:txBody>
      </p:sp>
      <p:sp>
        <p:nvSpPr>
          <p:cNvPr id="28674" name="矩形 108548"/>
          <p:cNvSpPr/>
          <p:nvPr/>
        </p:nvSpPr>
        <p:spPr>
          <a:xfrm>
            <a:off x="1847850" y="836613"/>
            <a:ext cx="5327650" cy="365760"/>
          </a:xfrm>
          <a:prstGeom prst="rect">
            <a:avLst/>
          </a:prstGeom>
          <a:noFill/>
          <a:ln w="9525">
            <a:noFill/>
            <a:miter/>
          </a:ln>
        </p:spPr>
        <p:txBody>
          <a:bodyPr anchor="t">
            <a:spAutoFit/>
          </a:bodyPr>
          <a:p>
            <a:pPr lvl="0" algn="ctr" eaLnBrk="0" hangingPunct="0"/>
            <a:r>
              <a:rPr lang="en-US" altLang="zh-CN"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背景</a:t>
            </a:r>
            <a:r>
              <a:rPr lang="zh-CN" altLang="en-US" dirty="0">
                <a:latin typeface="Arial" panose="020B0604020202020204" pitchFamily="34" charset="0"/>
                <a:ea typeface="宋体" panose="02010600030101010101" pitchFamily="2" charset="-122"/>
              </a:rPr>
              <a:t>：公共线路的查询模型与算法</a:t>
            </a:r>
            <a:endParaRPr lang="zh-CN" altLang="en-US" dirty="0">
              <a:latin typeface="Arial" panose="020B0604020202020204" pitchFamily="34" charset="0"/>
              <a:ea typeface="宋体" panose="02010600030101010101" pitchFamily="2" charset="-122"/>
            </a:endParaRPr>
          </a:p>
        </p:txBody>
      </p:sp>
      <p:sp>
        <p:nvSpPr>
          <p:cNvPr id="28675" name="文本框 108549"/>
          <p:cNvSpPr txBox="1"/>
          <p:nvPr/>
        </p:nvSpPr>
        <p:spPr>
          <a:xfrm>
            <a:off x="3080385" y="2565400"/>
            <a:ext cx="309880" cy="365760"/>
          </a:xfrm>
          <a:prstGeom prst="rect">
            <a:avLst/>
          </a:prstGeom>
          <a:noFill/>
          <a:ln w="9525">
            <a:noFill/>
            <a:miter/>
          </a:ln>
        </p:spPr>
        <p:txBody>
          <a:bodyPr wrap="none" anchor="t">
            <a:spAutoFit/>
          </a:bodyPr>
          <a:p>
            <a:pPr lvl="0" algn="ctr" eaLnBrk="0" hangingPunct="0"/>
            <a:endParaRPr dirty="0">
              <a:latin typeface="Arial" panose="020B0604020202020204" pitchFamily="34" charset="0"/>
              <a:ea typeface="宋体" panose="02010600030101010101" pitchFamily="2" charset="-122"/>
            </a:endParaRPr>
          </a:p>
        </p:txBody>
      </p:sp>
      <p:sp>
        <p:nvSpPr>
          <p:cNvPr id="28676" name="文本框 108550"/>
          <p:cNvSpPr txBox="1"/>
          <p:nvPr/>
        </p:nvSpPr>
        <p:spPr>
          <a:xfrm>
            <a:off x="2927350" y="1700213"/>
            <a:ext cx="3529013"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查询相关的参考文献。</a:t>
            </a:r>
            <a:endParaRPr lang="zh-CN" altLang="en-US" dirty="0">
              <a:latin typeface="Arial" panose="020B0604020202020204" pitchFamily="34" charset="0"/>
              <a:ea typeface="宋体" panose="02010600030101010101" pitchFamily="2" charset="-122"/>
            </a:endParaRPr>
          </a:p>
        </p:txBody>
      </p:sp>
      <p:sp>
        <p:nvSpPr>
          <p:cNvPr id="28677" name="文本框 108551"/>
          <p:cNvSpPr txBox="1"/>
          <p:nvPr/>
        </p:nvSpPr>
        <p:spPr>
          <a:xfrm>
            <a:off x="3071813" y="2636838"/>
            <a:ext cx="3024187" cy="365760"/>
          </a:xfrm>
          <a:prstGeom prst="rect">
            <a:avLst/>
          </a:prstGeom>
          <a:noFill/>
          <a:ln w="9525">
            <a:noFill/>
            <a:miter/>
          </a:ln>
        </p:spPr>
        <p:txBody>
          <a:bodyPr anchor="t">
            <a:spAutoFit/>
          </a:bodyPr>
          <a:p>
            <a:pPr lvl="0" algn="ctr" eaLnBrk="0" hangingPunct="0">
              <a:spcBef>
                <a:spcPct val="50000"/>
              </a:spcBef>
            </a:pPr>
            <a:endParaRPr dirty="0">
              <a:latin typeface="Arial" panose="020B0604020202020204" pitchFamily="34" charset="0"/>
              <a:ea typeface="宋体" panose="02010600030101010101" pitchFamily="2" charset="-122"/>
            </a:endParaRPr>
          </a:p>
        </p:txBody>
      </p:sp>
      <p:sp>
        <p:nvSpPr>
          <p:cNvPr id="28678" name="文本框 108552"/>
          <p:cNvSpPr txBox="1"/>
          <p:nvPr/>
        </p:nvSpPr>
        <p:spPr>
          <a:xfrm>
            <a:off x="2927350" y="2349500"/>
            <a:ext cx="360045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了解相应的数学知识。</a:t>
            </a:r>
            <a:endParaRPr lang="zh-CN" altLang="en-US" dirty="0">
              <a:latin typeface="Arial" panose="020B0604020202020204" pitchFamily="34" charset="0"/>
              <a:ea typeface="宋体" panose="02010600030101010101" pitchFamily="2" charset="-122"/>
            </a:endParaRPr>
          </a:p>
        </p:txBody>
      </p:sp>
      <p:sp>
        <p:nvSpPr>
          <p:cNvPr id="28679" name="文本框 108553"/>
          <p:cNvSpPr txBox="1"/>
          <p:nvPr/>
        </p:nvSpPr>
        <p:spPr>
          <a:xfrm>
            <a:off x="6600825" y="1700213"/>
            <a:ext cx="2808288"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地图型，简化型</a:t>
            </a:r>
            <a:endParaRPr lang="zh-CN" altLang="en-US" dirty="0">
              <a:latin typeface="Arial" panose="020B0604020202020204" pitchFamily="34" charset="0"/>
              <a:ea typeface="宋体" panose="02010600030101010101" pitchFamily="2" charset="-122"/>
            </a:endParaRPr>
          </a:p>
        </p:txBody>
      </p:sp>
      <p:sp>
        <p:nvSpPr>
          <p:cNvPr id="28680" name="文本框 108554"/>
          <p:cNvSpPr txBox="1"/>
          <p:nvPr/>
        </p:nvSpPr>
        <p:spPr>
          <a:xfrm>
            <a:off x="6888163" y="2349500"/>
            <a:ext cx="1944687"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算法</a:t>
            </a:r>
            <a:endParaRPr lang="zh-CN" altLang="en-US" dirty="0">
              <a:latin typeface="Arial" panose="020B0604020202020204" pitchFamily="34" charset="0"/>
              <a:ea typeface="宋体" panose="02010600030101010101" pitchFamily="2" charset="-122"/>
            </a:endParaRPr>
          </a:p>
        </p:txBody>
      </p:sp>
      <p:sp>
        <p:nvSpPr>
          <p:cNvPr id="28682" name="文本框 108556"/>
          <p:cNvSpPr txBox="1"/>
          <p:nvPr/>
        </p:nvSpPr>
        <p:spPr>
          <a:xfrm>
            <a:off x="1919288" y="3789363"/>
            <a:ext cx="547370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目标：建立大多数人满意的查询系统</a:t>
            </a:r>
            <a:endParaRPr lang="zh-CN" altLang="en-US" dirty="0">
              <a:latin typeface="Arial" panose="020B0604020202020204" pitchFamily="34" charset="0"/>
              <a:ea typeface="宋体" panose="02010600030101010101" pitchFamily="2" charset="-122"/>
            </a:endParaRPr>
          </a:p>
        </p:txBody>
      </p:sp>
      <p:sp>
        <p:nvSpPr>
          <p:cNvPr id="28683" name="文本框 108557"/>
          <p:cNvSpPr txBox="1"/>
          <p:nvPr/>
        </p:nvSpPr>
        <p:spPr>
          <a:xfrm>
            <a:off x="2208213" y="4365625"/>
            <a:ext cx="5832475"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换乘次数，乘车费用，乘车时间</a:t>
            </a:r>
            <a:endParaRPr lang="zh-CN" altLang="en-US" dirty="0">
              <a:latin typeface="Arial" panose="020B0604020202020204" pitchFamily="34" charset="0"/>
              <a:ea typeface="宋体" panose="02010600030101010101" pitchFamily="2" charset="-122"/>
            </a:endParaRPr>
          </a:p>
        </p:txBody>
      </p:sp>
      <p:sp>
        <p:nvSpPr>
          <p:cNvPr id="28684" name="文本框 108558"/>
          <p:cNvSpPr txBox="1"/>
          <p:nvPr/>
        </p:nvSpPr>
        <p:spPr>
          <a:xfrm>
            <a:off x="2424113" y="5013325"/>
            <a:ext cx="3960812"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 </a:t>
            </a:r>
            <a:r>
              <a:rPr lang="zh-CN" altLang="en-US" dirty="0">
                <a:latin typeface="Arial" panose="020B0604020202020204" pitchFamily="34" charset="0"/>
                <a:ea typeface="宋体" panose="02010600030101010101" pitchFamily="2" charset="-122"/>
              </a:rPr>
              <a:t>始发站，总站数等等</a:t>
            </a:r>
            <a:endParaRPr lang="zh-CN" altLang="en-US" dirty="0">
              <a:latin typeface="Arial" panose="020B0604020202020204" pitchFamily="34" charset="0"/>
              <a:ea typeface="宋体" panose="02010600030101010101" pitchFamily="2" charset="-122"/>
            </a:endParaRPr>
          </a:p>
        </p:txBody>
      </p:sp>
      <p:sp>
        <p:nvSpPr>
          <p:cNvPr id="28685" name="文本框 108559"/>
          <p:cNvSpPr txBox="1"/>
          <p:nvPr/>
        </p:nvSpPr>
        <p:spPr>
          <a:xfrm>
            <a:off x="1774825" y="5516563"/>
            <a:ext cx="237490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目标优化：</a:t>
            </a:r>
            <a:endParaRPr lang="zh-CN" altLang="en-US" dirty="0">
              <a:latin typeface="Arial" panose="020B0604020202020204" pitchFamily="34" charset="0"/>
              <a:ea typeface="宋体" panose="02010600030101010101" pitchFamily="2" charset="-122"/>
            </a:endParaRPr>
          </a:p>
        </p:txBody>
      </p:sp>
      <p:sp>
        <p:nvSpPr>
          <p:cNvPr id="28686" name="文本框 108560"/>
          <p:cNvSpPr txBox="1"/>
          <p:nvPr/>
        </p:nvSpPr>
        <p:spPr>
          <a:xfrm>
            <a:off x="3560763" y="5512753"/>
            <a:ext cx="3382962"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1. </a:t>
            </a:r>
            <a:r>
              <a:rPr lang="zh-CN" altLang="en-US" dirty="0">
                <a:latin typeface="Arial" panose="020B0604020202020204" pitchFamily="34" charset="0"/>
                <a:ea typeface="宋体" panose="02010600030101010101" pitchFamily="2" charset="-122"/>
              </a:rPr>
              <a:t>对每个目标最优</a:t>
            </a:r>
            <a:endParaRPr lang="zh-CN" altLang="en-US" dirty="0">
              <a:latin typeface="Arial" panose="020B0604020202020204" pitchFamily="34" charset="0"/>
              <a:ea typeface="宋体" panose="02010600030101010101" pitchFamily="2" charset="-122"/>
            </a:endParaRPr>
          </a:p>
        </p:txBody>
      </p:sp>
      <p:sp>
        <p:nvSpPr>
          <p:cNvPr id="28687" name="文本框 108561"/>
          <p:cNvSpPr txBox="1"/>
          <p:nvPr/>
        </p:nvSpPr>
        <p:spPr>
          <a:xfrm>
            <a:off x="6431915" y="5512118"/>
            <a:ext cx="2447925"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 </a:t>
            </a:r>
            <a:r>
              <a:rPr lang="zh-CN" altLang="en-US" dirty="0">
                <a:latin typeface="Arial" panose="020B0604020202020204" pitchFamily="34" charset="0"/>
                <a:ea typeface="宋体" panose="02010600030101010101" pitchFamily="2" charset="-122"/>
              </a:rPr>
              <a:t>综合最优</a:t>
            </a:r>
            <a:endParaRPr lang="zh-CN" altLang="en-US"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8683">
                                            <p:txEl>
                                              <p:pRg st="0" end="0"/>
                                            </p:txEl>
                                          </p:spTgt>
                                        </p:tgtEl>
                                        <p:attrNameLst>
                                          <p:attrName>style.visibility</p:attrName>
                                        </p:attrNameLst>
                                      </p:cBhvr>
                                      <p:to>
                                        <p:strVal val="visible"/>
                                      </p:to>
                                    </p:set>
                                    <p:animEffect transition="in" filter="strips(downLeft)">
                                      <p:cBhvr>
                                        <p:cTn id="7" dur="500"/>
                                        <p:tgtEl>
                                          <p:spTgt spid="28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684">
                                            <p:txEl>
                                              <p:pRg st="0" end="0"/>
                                            </p:txEl>
                                          </p:spTgt>
                                        </p:tgtEl>
                                        <p:attrNameLst>
                                          <p:attrName>style.visibility</p:attrName>
                                        </p:attrNameLst>
                                      </p:cBhvr>
                                      <p:to>
                                        <p:strVal val="visible"/>
                                      </p:to>
                                    </p:set>
                                    <p:anim calcmode="lin" valueType="num">
                                      <p:cBhvr additive="base">
                                        <p:cTn id="12" dur="500" fill="hold"/>
                                        <p:tgtEl>
                                          <p:spTgt spid="2868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86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110595"/>
          <p:cNvSpPr txBox="1"/>
          <p:nvPr/>
        </p:nvSpPr>
        <p:spPr>
          <a:xfrm>
            <a:off x="1774825" y="476250"/>
            <a:ext cx="8569325"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宋体" panose="02010600030101010101" pitchFamily="2" charset="-122"/>
              </a:rPr>
              <a:t>多目标优化：换乘次数最少</a:t>
            </a:r>
            <a:r>
              <a:rPr lang="en-US" altLang="zh-CN" sz="2400" dirty="0">
                <a:latin typeface="Arial" panose="020B0604020202020204" pitchFamily="34" charset="0"/>
                <a:ea typeface="宋体" panose="02010600030101010101" pitchFamily="2" charset="-122"/>
              </a:rPr>
              <a:t>(N)</a:t>
            </a:r>
            <a:r>
              <a:rPr lang="zh-CN" altLang="en-US" sz="2400" dirty="0">
                <a:latin typeface="Arial" panose="020B0604020202020204" pitchFamily="34" charset="0"/>
                <a:ea typeface="宋体" panose="02010600030101010101" pitchFamily="2" charset="-122"/>
              </a:rPr>
              <a:t>，费用最省</a:t>
            </a:r>
            <a:r>
              <a:rPr lang="en-US" altLang="zh-CN" sz="2400" dirty="0">
                <a:latin typeface="Arial" panose="020B0604020202020204" pitchFamily="34" charset="0"/>
                <a:ea typeface="宋体" panose="02010600030101010101" pitchFamily="2" charset="-122"/>
              </a:rPr>
              <a:t>(M)</a:t>
            </a:r>
            <a:r>
              <a:rPr lang="zh-CN" altLang="en-US" sz="2400" dirty="0">
                <a:latin typeface="Arial" panose="020B0604020202020204" pitchFamily="34" charset="0"/>
                <a:ea typeface="宋体" panose="02010600030101010101" pitchFamily="2" charset="-122"/>
              </a:rPr>
              <a:t>，时间最短</a:t>
            </a:r>
            <a:r>
              <a:rPr lang="en-US" altLang="zh-CN" sz="2400" dirty="0">
                <a:latin typeface="Arial" panose="020B0604020202020204" pitchFamily="34" charset="0"/>
                <a:ea typeface="宋体" panose="02010600030101010101" pitchFamily="2" charset="-122"/>
              </a:rPr>
              <a:t>(T)</a:t>
            </a:r>
            <a:r>
              <a:rPr lang="zh-CN" altLang="en-US" sz="2400" dirty="0">
                <a:latin typeface="Arial" panose="020B0604020202020204" pitchFamily="34" charset="0"/>
                <a:ea typeface="宋体" panose="02010600030101010101" pitchFamily="2" charset="-122"/>
              </a:rPr>
              <a:t>。</a:t>
            </a:r>
            <a:endParaRPr lang="zh-CN" altLang="en-US" sz="2400" dirty="0">
              <a:latin typeface="Arial" panose="020B0604020202020204" pitchFamily="34" charset="0"/>
              <a:ea typeface="宋体" panose="02010600030101010101" pitchFamily="2" charset="-122"/>
            </a:endParaRPr>
          </a:p>
        </p:txBody>
      </p:sp>
      <p:sp>
        <p:nvSpPr>
          <p:cNvPr id="29698" name="文本框 110596"/>
          <p:cNvSpPr txBox="1"/>
          <p:nvPr/>
        </p:nvSpPr>
        <p:spPr>
          <a:xfrm>
            <a:off x="1774825" y="1628775"/>
            <a:ext cx="3024188"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宋体" panose="02010600030101010101" pitchFamily="2" charset="-122"/>
              </a:rPr>
              <a:t>不同目标组合模型：</a:t>
            </a:r>
            <a:endParaRPr lang="zh-CN" altLang="en-US" sz="2400" dirty="0">
              <a:latin typeface="Arial" panose="020B0604020202020204" pitchFamily="34" charset="0"/>
              <a:ea typeface="宋体" panose="02010600030101010101" pitchFamily="2" charset="-122"/>
            </a:endParaRPr>
          </a:p>
        </p:txBody>
      </p:sp>
      <p:sp>
        <p:nvSpPr>
          <p:cNvPr id="29699" name="文本框 110597"/>
          <p:cNvSpPr txBox="1"/>
          <p:nvPr/>
        </p:nvSpPr>
        <p:spPr>
          <a:xfrm>
            <a:off x="3575050" y="2349500"/>
            <a:ext cx="4968875"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按优先级顺序，组合成六个模型</a:t>
            </a:r>
            <a:endParaRPr lang="zh-CN" altLang="en-US" sz="2400" dirty="0">
              <a:latin typeface="Arial" panose="020B0604020202020204" pitchFamily="34" charset="0"/>
              <a:ea typeface="宋体" panose="02010600030101010101" pitchFamily="2" charset="-122"/>
            </a:endParaRPr>
          </a:p>
        </p:txBody>
      </p:sp>
      <p:sp>
        <p:nvSpPr>
          <p:cNvPr id="29700" name="文本框 110598"/>
          <p:cNvSpPr txBox="1"/>
          <p:nvPr/>
        </p:nvSpPr>
        <p:spPr>
          <a:xfrm>
            <a:off x="3648075" y="3068638"/>
            <a:ext cx="4464050"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宋体" panose="02010600030101010101" pitchFamily="2" charset="-122"/>
              </a:rPr>
              <a:t>2.</a:t>
            </a:r>
            <a:r>
              <a:rPr lang="zh-CN" altLang="en-US" sz="2400" dirty="0">
                <a:latin typeface="Arial" panose="020B0604020202020204" pitchFamily="34" charset="0"/>
                <a:ea typeface="宋体" panose="02010600030101010101" pitchFamily="2" charset="-122"/>
              </a:rPr>
              <a:t>也可以将某些目标作为约束。</a:t>
            </a:r>
            <a:endParaRPr lang="zh-CN" altLang="en-US" sz="2400" dirty="0">
              <a:latin typeface="Arial" panose="020B0604020202020204" pitchFamily="34" charset="0"/>
              <a:ea typeface="宋体" panose="02010600030101010101" pitchFamily="2" charset="-122"/>
            </a:endParaRPr>
          </a:p>
        </p:txBody>
      </p:sp>
      <p:sp>
        <p:nvSpPr>
          <p:cNvPr id="29701" name="文本框 110599"/>
          <p:cNvSpPr txBox="1"/>
          <p:nvPr/>
        </p:nvSpPr>
        <p:spPr>
          <a:xfrm>
            <a:off x="1703388" y="3860800"/>
            <a:ext cx="2951162"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宋体" panose="02010600030101010101" pitchFamily="2" charset="-122"/>
              </a:rPr>
              <a:t>目标加权组合最优：</a:t>
            </a:r>
            <a:endParaRPr lang="zh-CN" altLang="en-US" sz="2400" dirty="0">
              <a:latin typeface="Arial" panose="020B0604020202020204" pitchFamily="34" charset="0"/>
              <a:ea typeface="宋体" panose="02010600030101010101" pitchFamily="2" charset="-122"/>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文本框 111619"/>
          <p:cNvSpPr txBox="1"/>
          <p:nvPr/>
        </p:nvSpPr>
        <p:spPr>
          <a:xfrm>
            <a:off x="3216275" y="188913"/>
            <a:ext cx="4175125" cy="457200"/>
          </a:xfrm>
          <a:prstGeom prst="rect">
            <a:avLst/>
          </a:prstGeom>
          <a:noFill/>
          <a:ln w="9525">
            <a:noFill/>
            <a:miter/>
          </a:ln>
        </p:spPr>
        <p:txBody>
          <a:bodyPr anchor="t">
            <a:spAutoFit/>
          </a:bodyPr>
          <a:p>
            <a:pPr lvl="0" algn="ctr" eaLnBrk="0" hangingPunct="0">
              <a:spcBef>
                <a:spcPct val="50000"/>
              </a:spcBef>
            </a:pPr>
            <a:r>
              <a:rPr lang="zh-CN" altLang="en-US" sz="2400" b="1" dirty="0">
                <a:latin typeface="Arial" panose="020B0604020202020204" pitchFamily="34" charset="0"/>
                <a:ea typeface="宋体" panose="02010600030101010101" pitchFamily="2" charset="-122"/>
              </a:rPr>
              <a:t>数学理论：模型和算法</a:t>
            </a:r>
            <a:endParaRPr lang="zh-CN" altLang="en-US" sz="2400" b="1" dirty="0">
              <a:latin typeface="Arial" panose="020B0604020202020204" pitchFamily="34" charset="0"/>
              <a:ea typeface="宋体" panose="02010600030101010101" pitchFamily="2" charset="-122"/>
            </a:endParaRPr>
          </a:p>
        </p:txBody>
      </p:sp>
      <p:sp>
        <p:nvSpPr>
          <p:cNvPr id="30722" name="文本框 111620"/>
          <p:cNvSpPr txBox="1"/>
          <p:nvPr/>
        </p:nvSpPr>
        <p:spPr>
          <a:xfrm>
            <a:off x="2208213" y="1196975"/>
            <a:ext cx="3240087"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搜索算法。</a:t>
            </a:r>
            <a:endParaRPr lang="zh-CN" altLang="en-US" sz="2400" dirty="0">
              <a:latin typeface="Arial" panose="020B0604020202020204" pitchFamily="34" charset="0"/>
              <a:ea typeface="宋体" panose="02010600030101010101" pitchFamily="2" charset="-122"/>
            </a:endParaRPr>
          </a:p>
        </p:txBody>
      </p:sp>
      <p:sp>
        <p:nvSpPr>
          <p:cNvPr id="30723" name="文本框 111621"/>
          <p:cNvSpPr txBox="1"/>
          <p:nvPr/>
        </p:nvSpPr>
        <p:spPr>
          <a:xfrm>
            <a:off x="2711450" y="2060575"/>
            <a:ext cx="2305050"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宋体" panose="02010600030101010101" pitchFamily="2" charset="-122"/>
              </a:rPr>
              <a:t>2.</a:t>
            </a:r>
            <a:r>
              <a:rPr lang="zh-CN" altLang="en-US" sz="2400" dirty="0">
                <a:latin typeface="Arial" panose="020B0604020202020204" pitchFamily="34" charset="0"/>
                <a:ea typeface="宋体" panose="02010600030101010101" pitchFamily="2" charset="-122"/>
              </a:rPr>
              <a:t>图论模型。</a:t>
            </a:r>
            <a:endParaRPr lang="zh-CN" altLang="en-US" sz="2400" dirty="0">
              <a:latin typeface="Arial" panose="020B0604020202020204" pitchFamily="34" charset="0"/>
              <a:ea typeface="宋体" panose="02010600030101010101" pitchFamily="2" charset="-122"/>
            </a:endParaRPr>
          </a:p>
        </p:txBody>
      </p:sp>
      <p:sp>
        <p:nvSpPr>
          <p:cNvPr id="30724" name="文本框 111622"/>
          <p:cNvSpPr txBox="1"/>
          <p:nvPr/>
        </p:nvSpPr>
        <p:spPr>
          <a:xfrm>
            <a:off x="2640013" y="2852738"/>
            <a:ext cx="2232025"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宋体" panose="02010600030101010101" pitchFamily="2" charset="-122"/>
              </a:rPr>
              <a:t>3.</a:t>
            </a:r>
            <a:r>
              <a:rPr lang="zh-CN" altLang="en-US" sz="2400" dirty="0">
                <a:latin typeface="Arial" panose="020B0604020202020204" pitchFamily="34" charset="0"/>
                <a:ea typeface="宋体" panose="02010600030101010101" pitchFamily="2" charset="-122"/>
              </a:rPr>
              <a:t>规划模型</a:t>
            </a:r>
            <a:endParaRPr lang="zh-CN" altLang="en-US" sz="2400" dirty="0">
              <a:latin typeface="Arial" panose="020B0604020202020204" pitchFamily="34" charset="0"/>
              <a:ea typeface="宋体" panose="02010600030101010101" pitchFamily="2" charset="-122"/>
            </a:endParaRPr>
          </a:p>
        </p:txBody>
      </p:sp>
      <p:sp>
        <p:nvSpPr>
          <p:cNvPr id="30725" name="文本框 111623"/>
          <p:cNvSpPr txBox="1"/>
          <p:nvPr/>
        </p:nvSpPr>
        <p:spPr>
          <a:xfrm>
            <a:off x="2566988" y="3573463"/>
            <a:ext cx="1584325" cy="457200"/>
          </a:xfrm>
          <a:prstGeom prst="rect">
            <a:avLst/>
          </a:prstGeom>
          <a:noFill/>
          <a:ln w="9525">
            <a:noFill/>
            <a:miter/>
          </a:ln>
        </p:spPr>
        <p:txBody>
          <a:bodyPr anchor="t">
            <a:spAutoFit/>
          </a:bodyPr>
          <a:p>
            <a:pPr lvl="0" algn="ctr" eaLnBrk="0" hangingPunct="0">
              <a:spcBef>
                <a:spcPct val="50000"/>
              </a:spcBef>
            </a:pPr>
            <a:r>
              <a:rPr lang="en-US" altLang="zh-CN" sz="2400">
                <a:latin typeface="Arial" panose="020B0604020202020204" pitchFamily="34" charset="0"/>
                <a:ea typeface="宋体" panose="02010600030101010101" pitchFamily="2" charset="-122"/>
              </a:rPr>
              <a:t>4. </a:t>
            </a:r>
            <a:r>
              <a:rPr lang="zh-CN" altLang="en-US" sz="2400">
                <a:latin typeface="Arial" panose="020B0604020202020204" pitchFamily="34" charset="0"/>
                <a:ea typeface="宋体" panose="02010600030101010101" pitchFamily="2" charset="-122"/>
              </a:rPr>
              <a:t>﹍</a:t>
            </a:r>
            <a:endParaRPr lang="zh-CN" altLang="en-US" sz="2400">
              <a:latin typeface="Arial" panose="020B0604020202020204" pitchFamily="34" charset="0"/>
              <a:ea typeface="宋体" panose="02010600030101010101" pitchFamily="2"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8195"/>
          <p:cNvSpPr>
            <a:spLocks noGrp="1"/>
          </p:cNvSpPr>
          <p:nvPr>
            <p:ph type="ctrTitle"/>
          </p:nvPr>
        </p:nvSpPr>
        <p:spPr>
          <a:xfrm>
            <a:off x="2209800" y="2130425"/>
            <a:ext cx="7772400" cy="1470025"/>
          </a:xfrm>
        </p:spPr>
        <p:txBody>
          <a:bodyPr anchor="ctr"/>
          <a:p>
            <a:pPr defTabSz="914400">
              <a:buNone/>
            </a:pPr>
            <a:r>
              <a:rPr lang="zh-CN" altLang="en-US" sz="2400" kern="1200" baseline="0" dirty="0">
                <a:latin typeface="Arial" panose="020B0604020202020204" pitchFamily="34" charset="0"/>
                <a:ea typeface="宋体" panose="02010600030101010101" pitchFamily="2" charset="-122"/>
                <a:cs typeface="+mj-cs"/>
              </a:rPr>
              <a:t>基于双向广度优先搜索的公交线路优化模型</a:t>
            </a:r>
            <a:endParaRPr lang="zh-CN" altLang="en-US" sz="2400" kern="1200" baseline="0" dirty="0">
              <a:latin typeface="Arial" panose="020B0604020202020204" pitchFamily="34" charset="0"/>
              <a:ea typeface="宋体" panose="02010600030101010101" pitchFamily="2" charset="-122"/>
              <a:cs typeface="+mj-cs"/>
            </a:endParaRPr>
          </a:p>
        </p:txBody>
      </p:sp>
      <p:sp>
        <p:nvSpPr>
          <p:cNvPr id="33794" name="副标题 8196"/>
          <p:cNvSpPr>
            <a:spLocks noGrp="1"/>
          </p:cNvSpPr>
          <p:nvPr>
            <p:ph type="subTitle" idx="1"/>
          </p:nvPr>
        </p:nvSpPr>
        <p:spPr>
          <a:xfrm>
            <a:off x="2895600" y="3886200"/>
            <a:ext cx="6400800" cy="1752600"/>
          </a:xfrm>
        </p:spPr>
        <p:txBody>
          <a:bodyPr anchor="t"/>
          <a:p>
            <a:pPr defTabSz="914400">
              <a:buNone/>
            </a:pPr>
            <a:r>
              <a:rPr lang="zh-CN" altLang="en-US" sz="2400" kern="1200" baseline="0" dirty="0">
                <a:latin typeface="Arial" panose="020B0604020202020204" pitchFamily="34" charset="0"/>
                <a:ea typeface="宋体" panose="02010600030101010101" pitchFamily="2" charset="-122"/>
                <a:cs typeface="+mn-cs"/>
              </a:rPr>
              <a:t>华科大二等奖</a:t>
            </a:r>
            <a:endParaRPr lang="zh-CN" altLang="en-US" sz="2400" kern="1200" baseline="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62467"/>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问题</a:t>
            </a:r>
            <a:r>
              <a:rPr lang="en-US" altLang="zh-CN" sz="4400" kern="1200" baseline="0" dirty="0">
                <a:latin typeface="Arial" panose="020B0604020202020204" pitchFamily="34" charset="0"/>
                <a:ea typeface="宋体" panose="02010600030101010101" pitchFamily="2" charset="-122"/>
                <a:cs typeface="+mj-cs"/>
              </a:rPr>
              <a:t>1</a:t>
            </a:r>
            <a:r>
              <a:rPr lang="zh-CN" altLang="en-US" sz="4400" kern="1200" baseline="0" dirty="0">
                <a:latin typeface="Arial" panose="020B0604020202020204" pitchFamily="34" charset="0"/>
                <a:ea typeface="宋体" panose="02010600030101010101" pitchFamily="2" charset="-122"/>
                <a:cs typeface="+mj-cs"/>
              </a:rPr>
              <a:t>：</a:t>
            </a:r>
            <a:endParaRPr lang="zh-CN" altLang="en-US" sz="4400" kern="1200" baseline="0" dirty="0">
              <a:latin typeface="Arial" panose="020B0604020202020204" pitchFamily="34" charset="0"/>
              <a:ea typeface="宋体" panose="02010600030101010101" pitchFamily="2" charset="-122"/>
              <a:cs typeface="+mj-cs"/>
            </a:endParaRPr>
          </a:p>
        </p:txBody>
      </p:sp>
      <p:sp>
        <p:nvSpPr>
          <p:cNvPr id="34818" name="副标题 62468"/>
          <p:cNvSpPr>
            <a:spLocks noGrp="1"/>
          </p:cNvSpPr>
          <p:nvPr>
            <p:ph type="subTitle" idx="1"/>
          </p:nvPr>
        </p:nvSpPr>
        <p:spPr>
          <a:xfrm>
            <a:off x="2895600" y="3886200"/>
            <a:ext cx="6400800" cy="1752600"/>
          </a:xfrm>
        </p:spPr>
        <p:txBody>
          <a:bodyPr anchor="t"/>
          <a:p>
            <a:pPr defTabSz="914400">
              <a:buNone/>
            </a:pPr>
            <a:r>
              <a:rPr lang="zh-CN" altLang="en-US" sz="3200" kern="1200" baseline="0" dirty="0">
                <a:latin typeface="Arial" panose="020B0604020202020204" pitchFamily="34" charset="0"/>
                <a:ea typeface="宋体" panose="02010600030101010101" pitchFamily="2" charset="-122"/>
                <a:cs typeface="+mn-cs"/>
              </a:rPr>
              <a:t>紧考虑公汽的模型及算法</a:t>
            </a:r>
            <a:endParaRPr lang="zh-CN" altLang="en-US" sz="3200" kern="1200" baseline="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12645" y="252730"/>
            <a:ext cx="6126480" cy="457200"/>
          </a:xfrm>
          <a:prstGeom prst="rect">
            <a:avLst/>
          </a:prstGeom>
          <a:noFill/>
        </p:spPr>
        <p:txBody>
          <a:bodyPr wrap="none" rtlCol="0" anchor="t">
            <a:spAutoFit/>
          </a:bodyPr>
          <a:p>
            <a:pPr>
              <a:buNone/>
            </a:pPr>
            <a:r>
              <a:rPr lang="zh-CN" altLang="en-US" sz="2400" dirty="0">
                <a:latin typeface="黑体" panose="02010609060101010101" pitchFamily="2" charset="-122"/>
                <a:ea typeface="黑体" panose="02010609060101010101" pitchFamily="2" charset="-122"/>
                <a:sym typeface="+mn-ea"/>
              </a:rPr>
              <a:t>选择“合适”路径“，从始发站</a:t>
            </a:r>
            <a:r>
              <a:rPr lang="en-US" altLang="zh-CN" sz="2400" dirty="0">
                <a:latin typeface="黑体" panose="02010609060101010101" pitchFamily="2" charset="-122"/>
                <a:ea typeface="黑体" panose="02010609060101010101" pitchFamily="2" charset="-122"/>
                <a:sym typeface="+mn-ea"/>
              </a:rPr>
              <a:t>S→</a:t>
            </a:r>
            <a:r>
              <a:rPr lang="zh-CN" altLang="en-US" sz="2400" dirty="0">
                <a:latin typeface="黑体" panose="02010609060101010101" pitchFamily="2" charset="-122"/>
                <a:ea typeface="黑体" panose="02010609060101010101" pitchFamily="2" charset="-122"/>
                <a:sym typeface="+mn-ea"/>
              </a:rPr>
              <a:t>终点站</a:t>
            </a:r>
            <a:r>
              <a:rPr lang="en-US" altLang="zh-CN" sz="2400">
                <a:latin typeface="黑体" panose="02010609060101010101" pitchFamily="2" charset="-122"/>
                <a:ea typeface="黑体" panose="02010609060101010101" pitchFamily="2" charset="-122"/>
                <a:sym typeface="+mn-ea"/>
              </a:rPr>
              <a:t>T.</a:t>
            </a:r>
            <a:endParaRPr lang="zh-CN" altLang="en-US" sz="2400">
              <a:latin typeface="黑体" panose="02010609060101010101" pitchFamily="2" charset="-122"/>
              <a:ea typeface="黑体" panose="02010609060101010101" pitchFamily="2" charset="-122"/>
            </a:endParaRPr>
          </a:p>
        </p:txBody>
      </p:sp>
      <p:sp>
        <p:nvSpPr>
          <p:cNvPr id="3" name="文本框 2"/>
          <p:cNvSpPr txBox="1"/>
          <p:nvPr/>
        </p:nvSpPr>
        <p:spPr>
          <a:xfrm>
            <a:off x="2326005" y="2250440"/>
            <a:ext cx="286575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第三，费用最少</a:t>
            </a:r>
            <a:endParaRPr lang="zh-CN" altLang="en-US" sz="2400">
              <a:latin typeface="黑体" panose="02010609060101010101" pitchFamily="2" charset="-122"/>
              <a:ea typeface="黑体" panose="02010609060101010101" pitchFamily="2" charset="-122"/>
            </a:endParaRPr>
          </a:p>
        </p:txBody>
      </p:sp>
      <p:sp>
        <p:nvSpPr>
          <p:cNvPr id="4" name="文本框 3"/>
          <p:cNvSpPr txBox="1"/>
          <p:nvPr/>
        </p:nvSpPr>
        <p:spPr>
          <a:xfrm>
            <a:off x="812165" y="1035685"/>
            <a:ext cx="198755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目标选择：</a:t>
            </a:r>
            <a:endParaRPr lang="zh-CN" altLang="en-US" sz="2400">
              <a:latin typeface="黑体" panose="02010609060101010101" pitchFamily="2" charset="-122"/>
              <a:ea typeface="黑体" panose="02010609060101010101" pitchFamily="2" charset="-122"/>
            </a:endParaRPr>
          </a:p>
        </p:txBody>
      </p:sp>
      <p:sp>
        <p:nvSpPr>
          <p:cNvPr id="5" name="文本框 4"/>
          <p:cNvSpPr txBox="1"/>
          <p:nvPr/>
        </p:nvSpPr>
        <p:spPr>
          <a:xfrm>
            <a:off x="2348230" y="1675765"/>
            <a:ext cx="250952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其次，时间最短，</a:t>
            </a:r>
            <a:endParaRPr lang="zh-CN" altLang="en-US" sz="2400">
              <a:latin typeface="黑体" panose="02010609060101010101" pitchFamily="2" charset="-122"/>
              <a:ea typeface="黑体" panose="02010609060101010101" pitchFamily="2" charset="-122"/>
            </a:endParaRPr>
          </a:p>
        </p:txBody>
      </p:sp>
      <p:sp>
        <p:nvSpPr>
          <p:cNvPr id="6" name="文本框 5"/>
          <p:cNvSpPr txBox="1"/>
          <p:nvPr/>
        </p:nvSpPr>
        <p:spPr>
          <a:xfrm>
            <a:off x="1086485" y="3094990"/>
            <a:ext cx="209359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模型的建立：</a:t>
            </a:r>
            <a:endParaRPr lang="zh-CN" altLang="en-US" sz="2400">
              <a:latin typeface="黑体" panose="02010609060101010101" pitchFamily="2" charset="-122"/>
              <a:ea typeface="黑体" panose="02010609060101010101" pitchFamily="2" charset="-122"/>
            </a:endParaRPr>
          </a:p>
        </p:txBody>
      </p:sp>
      <p:sp>
        <p:nvSpPr>
          <p:cNvPr id="7" name="文本框 6"/>
          <p:cNvSpPr txBox="1"/>
          <p:nvPr/>
        </p:nvSpPr>
        <p:spPr>
          <a:xfrm>
            <a:off x="817245" y="268605"/>
            <a:ext cx="101346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问题：</a:t>
            </a:r>
            <a:endParaRPr lang="zh-CN" altLang="en-US" sz="2400">
              <a:latin typeface="黑体" panose="02010609060101010101" pitchFamily="2" charset="-122"/>
              <a:ea typeface="黑体" panose="02010609060101010101" pitchFamily="2" charset="-122"/>
            </a:endParaRPr>
          </a:p>
        </p:txBody>
      </p:sp>
      <p:sp>
        <p:nvSpPr>
          <p:cNvPr id="8" name="文本框 7"/>
          <p:cNvSpPr txBox="1"/>
          <p:nvPr/>
        </p:nvSpPr>
        <p:spPr>
          <a:xfrm>
            <a:off x="2367280" y="1073785"/>
            <a:ext cx="300164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换乘次数最少</a:t>
            </a:r>
            <a:endParaRPr lang="zh-CN" altLang="en-US" sz="2400">
              <a:latin typeface="黑体" panose="02010609060101010101" pitchFamily="2" charset="-122"/>
              <a:ea typeface="黑体" panose="02010609060101010101" pitchFamily="2"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7" name="直接连接符 112645"/>
          <p:cNvSpPr/>
          <p:nvPr/>
        </p:nvSpPr>
        <p:spPr>
          <a:xfrm>
            <a:off x="1476375" y="2420938"/>
            <a:ext cx="0" cy="2016125"/>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1748" name="文本框 112646"/>
          <p:cNvSpPr txBox="1"/>
          <p:nvPr/>
        </p:nvSpPr>
        <p:spPr>
          <a:xfrm>
            <a:off x="3492500" y="836613"/>
            <a:ext cx="1727200" cy="457200"/>
          </a:xfrm>
          <a:prstGeom prst="rect">
            <a:avLst/>
          </a:prstGeom>
          <a:noFill/>
          <a:ln w="9525">
            <a:noFill/>
            <a:miter/>
          </a:ln>
        </p:spPr>
        <p:txBody>
          <a:bodyPr anchor="t">
            <a:spAutoFit/>
          </a:bodyPr>
          <a:p>
            <a:pPr lvl="0" algn="ctr" eaLnBrk="0" hangingPunct="0">
              <a:spcBef>
                <a:spcPct val="50000"/>
              </a:spcBef>
            </a:pPr>
            <a:r>
              <a:rPr lang="zh-CN" altLang="en-US" sz="2400" dirty="0">
                <a:solidFill>
                  <a:schemeClr val="tx1"/>
                </a:solidFill>
                <a:uFillTx/>
                <a:latin typeface="Arial" panose="020B0604020202020204" pitchFamily="34" charset="0"/>
                <a:ea typeface="黑体" panose="02010609060101010101" pitchFamily="2" charset="-122"/>
              </a:rPr>
              <a:t>一次换乘</a:t>
            </a:r>
            <a:endParaRPr lang="zh-CN" altLang="en-US" sz="2400" dirty="0">
              <a:solidFill>
                <a:schemeClr val="tx1"/>
              </a:solidFill>
              <a:uFillTx/>
              <a:latin typeface="Arial" panose="020B0604020202020204" pitchFamily="34" charset="0"/>
              <a:ea typeface="黑体" panose="02010609060101010101" pitchFamily="2" charset="-122"/>
            </a:endParaRPr>
          </a:p>
        </p:txBody>
      </p:sp>
      <p:sp>
        <p:nvSpPr>
          <p:cNvPr id="31749" name="文本框 112647"/>
          <p:cNvSpPr txBox="1"/>
          <p:nvPr/>
        </p:nvSpPr>
        <p:spPr>
          <a:xfrm>
            <a:off x="6588125" y="836613"/>
            <a:ext cx="1871663" cy="457200"/>
          </a:xfrm>
          <a:prstGeom prst="rect">
            <a:avLst/>
          </a:prstGeom>
          <a:noFill/>
          <a:ln w="9525">
            <a:noFill/>
            <a:miter/>
          </a:ln>
        </p:spPr>
        <p:txBody>
          <a:bodyPr anchor="t">
            <a:spAutoFit/>
          </a:bodyPr>
          <a:p>
            <a:pPr lvl="0" algn="ctr" eaLnBrk="0" hangingPunct="0">
              <a:spcBef>
                <a:spcPct val="50000"/>
              </a:spcBef>
            </a:pPr>
            <a:r>
              <a:rPr lang="zh-CN" altLang="en-US" sz="2400" dirty="0">
                <a:solidFill>
                  <a:schemeClr val="tx1"/>
                </a:solidFill>
                <a:uFillTx/>
                <a:latin typeface="Arial" panose="020B0604020202020204" pitchFamily="34" charset="0"/>
                <a:ea typeface="黑体" panose="02010609060101010101" pitchFamily="2" charset="-122"/>
              </a:rPr>
              <a:t>二次换乘</a:t>
            </a:r>
            <a:endParaRPr lang="zh-CN" altLang="en-US" sz="2400" dirty="0">
              <a:solidFill>
                <a:schemeClr val="tx1"/>
              </a:solidFill>
              <a:uFillTx/>
              <a:latin typeface="Arial" panose="020B0604020202020204" pitchFamily="34" charset="0"/>
              <a:ea typeface="黑体" panose="02010609060101010101" pitchFamily="2" charset="-122"/>
            </a:endParaRPr>
          </a:p>
        </p:txBody>
      </p:sp>
      <p:sp>
        <p:nvSpPr>
          <p:cNvPr id="31750" name="直接连接符 112648"/>
          <p:cNvSpPr/>
          <p:nvPr/>
        </p:nvSpPr>
        <p:spPr>
          <a:xfrm>
            <a:off x="3635375" y="2492375"/>
            <a:ext cx="1512888" cy="1800225"/>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1751" name="直接连接符 112649"/>
          <p:cNvSpPr/>
          <p:nvPr/>
        </p:nvSpPr>
        <p:spPr>
          <a:xfrm flipH="1">
            <a:off x="3924300" y="2349500"/>
            <a:ext cx="935038" cy="2087563"/>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1752" name="直接连接符 112650"/>
          <p:cNvSpPr/>
          <p:nvPr/>
        </p:nvSpPr>
        <p:spPr>
          <a:xfrm flipH="1">
            <a:off x="6732588" y="2349500"/>
            <a:ext cx="287337" cy="194310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1753" name="直接连接符 112651"/>
          <p:cNvSpPr/>
          <p:nvPr/>
        </p:nvSpPr>
        <p:spPr>
          <a:xfrm>
            <a:off x="8243888" y="2276475"/>
            <a:ext cx="215900" cy="230505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1754" name="直接连接符 112652"/>
          <p:cNvSpPr/>
          <p:nvPr/>
        </p:nvSpPr>
        <p:spPr>
          <a:xfrm>
            <a:off x="6516688" y="2852738"/>
            <a:ext cx="2303462" cy="1223962"/>
          </a:xfrm>
          <a:prstGeom prst="line">
            <a:avLst/>
          </a:prstGeom>
          <a:ln w="25400" cap="flat" cmpd="sng">
            <a:solidFill>
              <a:schemeClr val="tx1"/>
            </a:solidFill>
            <a:prstDash val="sysDot"/>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1755" name="文本框 112653"/>
          <p:cNvSpPr txBox="1"/>
          <p:nvPr/>
        </p:nvSpPr>
        <p:spPr>
          <a:xfrm>
            <a:off x="1042988" y="2565400"/>
            <a:ext cx="431800" cy="457200"/>
          </a:xfrm>
          <a:prstGeom prst="rect">
            <a:avLst/>
          </a:prstGeom>
          <a:noFill/>
          <a:ln w="9525">
            <a:noFill/>
            <a:miter/>
          </a:ln>
        </p:spPr>
        <p:txBody>
          <a:bodyPr anchor="t">
            <a:spAutoFit/>
          </a:bodyPr>
          <a:p>
            <a:pPr lvl="0" algn="ctr" eaLnBrk="0" hangingPunct="0">
              <a:spcBef>
                <a:spcPct val="50000"/>
              </a:spcBef>
            </a:pPr>
            <a:r>
              <a:rPr lang="en-US" altLang="zh-CN" sz="2400">
                <a:solidFill>
                  <a:schemeClr val="tx1"/>
                </a:solidFill>
                <a:uFillTx/>
                <a:latin typeface="Arial" panose="020B0604020202020204" pitchFamily="34" charset="0"/>
                <a:ea typeface="黑体" panose="02010609060101010101" pitchFamily="2" charset="-122"/>
              </a:rPr>
              <a:t>S</a:t>
            </a:r>
            <a:endParaRPr lang="en-US" altLang="zh-CN" sz="2400">
              <a:solidFill>
                <a:schemeClr val="tx1"/>
              </a:solidFill>
              <a:uFillTx/>
              <a:latin typeface="Arial" panose="020B0604020202020204" pitchFamily="34" charset="0"/>
              <a:ea typeface="黑体" panose="02010609060101010101" pitchFamily="2" charset="-122"/>
            </a:endParaRPr>
          </a:p>
        </p:txBody>
      </p:sp>
      <p:sp>
        <p:nvSpPr>
          <p:cNvPr id="31756" name="文本框 112654"/>
          <p:cNvSpPr txBox="1"/>
          <p:nvPr/>
        </p:nvSpPr>
        <p:spPr>
          <a:xfrm>
            <a:off x="827088" y="3933825"/>
            <a:ext cx="647700" cy="457200"/>
          </a:xfrm>
          <a:prstGeom prst="rect">
            <a:avLst/>
          </a:prstGeom>
          <a:noFill/>
          <a:ln w="9525">
            <a:noFill/>
            <a:miter/>
          </a:ln>
        </p:spPr>
        <p:txBody>
          <a:bodyPr anchor="t">
            <a:spAutoFit/>
          </a:bodyPr>
          <a:p>
            <a:pPr lvl="0" algn="ctr" eaLnBrk="0" hangingPunct="0">
              <a:spcBef>
                <a:spcPct val="50000"/>
              </a:spcBef>
            </a:pPr>
            <a:r>
              <a:rPr lang="en-US" altLang="zh-CN" sz="2400">
                <a:solidFill>
                  <a:schemeClr val="tx1"/>
                </a:solidFill>
                <a:uFillTx/>
                <a:latin typeface="Arial" panose="020B0604020202020204" pitchFamily="34" charset="0"/>
                <a:ea typeface="黑体" panose="02010609060101010101" pitchFamily="2" charset="-122"/>
              </a:rPr>
              <a:t>T</a:t>
            </a:r>
            <a:endParaRPr lang="en-US" altLang="zh-CN" sz="2400">
              <a:solidFill>
                <a:schemeClr val="tx1"/>
              </a:solidFill>
              <a:uFillTx/>
              <a:latin typeface="Arial" panose="020B0604020202020204" pitchFamily="34" charset="0"/>
              <a:ea typeface="黑体" panose="02010609060101010101" pitchFamily="2" charset="-122"/>
            </a:endParaRPr>
          </a:p>
        </p:txBody>
      </p:sp>
      <p:sp>
        <p:nvSpPr>
          <p:cNvPr id="31757" name="文本框 112655"/>
          <p:cNvSpPr txBox="1"/>
          <p:nvPr/>
        </p:nvSpPr>
        <p:spPr>
          <a:xfrm>
            <a:off x="3492500" y="2708275"/>
            <a:ext cx="576263" cy="457200"/>
          </a:xfrm>
          <a:prstGeom prst="rect">
            <a:avLst/>
          </a:prstGeom>
          <a:noFill/>
          <a:ln w="9525">
            <a:noFill/>
            <a:miter/>
          </a:ln>
        </p:spPr>
        <p:txBody>
          <a:bodyPr anchor="t">
            <a:spAutoFit/>
          </a:bodyPr>
          <a:p>
            <a:pPr lvl="0" algn="ctr" eaLnBrk="0" hangingPunct="0">
              <a:spcBef>
                <a:spcPct val="50000"/>
              </a:spcBef>
            </a:pPr>
            <a:r>
              <a:rPr lang="en-US" altLang="zh-CN" sz="2400">
                <a:solidFill>
                  <a:schemeClr val="tx1"/>
                </a:solidFill>
                <a:uFillTx/>
                <a:latin typeface="Arial" panose="020B0604020202020204" pitchFamily="34" charset="0"/>
                <a:ea typeface="黑体" panose="02010609060101010101" pitchFamily="2" charset="-122"/>
              </a:rPr>
              <a:t>S</a:t>
            </a:r>
            <a:endParaRPr lang="en-US" altLang="zh-CN" sz="2400">
              <a:solidFill>
                <a:schemeClr val="tx1"/>
              </a:solidFill>
              <a:uFillTx/>
              <a:latin typeface="Arial" panose="020B0604020202020204" pitchFamily="34" charset="0"/>
              <a:ea typeface="黑体" panose="02010609060101010101" pitchFamily="2" charset="-122"/>
            </a:endParaRPr>
          </a:p>
        </p:txBody>
      </p:sp>
      <p:sp>
        <p:nvSpPr>
          <p:cNvPr id="31758" name="文本框 112656"/>
          <p:cNvSpPr txBox="1"/>
          <p:nvPr/>
        </p:nvSpPr>
        <p:spPr>
          <a:xfrm>
            <a:off x="3563938" y="4005263"/>
            <a:ext cx="647700" cy="457200"/>
          </a:xfrm>
          <a:prstGeom prst="rect">
            <a:avLst/>
          </a:prstGeom>
          <a:noFill/>
          <a:ln w="9525">
            <a:noFill/>
            <a:miter/>
          </a:ln>
        </p:spPr>
        <p:txBody>
          <a:bodyPr anchor="t">
            <a:spAutoFit/>
          </a:bodyPr>
          <a:p>
            <a:pPr lvl="0" algn="ctr" eaLnBrk="0" hangingPunct="0">
              <a:spcBef>
                <a:spcPct val="50000"/>
              </a:spcBef>
            </a:pPr>
            <a:r>
              <a:rPr lang="en-US" altLang="zh-CN" sz="2400">
                <a:solidFill>
                  <a:schemeClr val="tx1"/>
                </a:solidFill>
                <a:uFillTx/>
                <a:latin typeface="Arial" panose="020B0604020202020204" pitchFamily="34" charset="0"/>
                <a:ea typeface="黑体" panose="02010609060101010101" pitchFamily="2" charset="-122"/>
              </a:rPr>
              <a:t>T</a:t>
            </a:r>
            <a:endParaRPr lang="en-US" altLang="zh-CN" sz="2400">
              <a:solidFill>
                <a:schemeClr val="tx1"/>
              </a:solidFill>
              <a:uFillTx/>
              <a:latin typeface="Arial" panose="020B0604020202020204" pitchFamily="34" charset="0"/>
              <a:ea typeface="黑体" panose="02010609060101010101" pitchFamily="2" charset="-122"/>
            </a:endParaRPr>
          </a:p>
        </p:txBody>
      </p:sp>
      <p:sp>
        <p:nvSpPr>
          <p:cNvPr id="31759" name="文本框 112657"/>
          <p:cNvSpPr txBox="1"/>
          <p:nvPr/>
        </p:nvSpPr>
        <p:spPr>
          <a:xfrm>
            <a:off x="6443663" y="3716338"/>
            <a:ext cx="431800" cy="457200"/>
          </a:xfrm>
          <a:prstGeom prst="rect">
            <a:avLst/>
          </a:prstGeom>
          <a:noFill/>
          <a:ln w="9525">
            <a:noFill/>
            <a:miter/>
          </a:ln>
        </p:spPr>
        <p:txBody>
          <a:bodyPr anchor="t">
            <a:spAutoFit/>
          </a:bodyPr>
          <a:p>
            <a:pPr lvl="0" algn="ctr" eaLnBrk="0" hangingPunct="0">
              <a:spcBef>
                <a:spcPct val="50000"/>
              </a:spcBef>
            </a:pPr>
            <a:r>
              <a:rPr lang="en-US" altLang="zh-CN" sz="2400">
                <a:solidFill>
                  <a:schemeClr val="tx1"/>
                </a:solidFill>
                <a:uFillTx/>
                <a:latin typeface="Arial" panose="020B0604020202020204" pitchFamily="34" charset="0"/>
                <a:ea typeface="黑体" panose="02010609060101010101" pitchFamily="2" charset="-122"/>
              </a:rPr>
              <a:t>S</a:t>
            </a:r>
            <a:endParaRPr lang="en-US" altLang="zh-CN" sz="2400">
              <a:solidFill>
                <a:schemeClr val="tx1"/>
              </a:solidFill>
              <a:uFillTx/>
              <a:latin typeface="Arial" panose="020B0604020202020204" pitchFamily="34" charset="0"/>
              <a:ea typeface="黑体" panose="02010609060101010101" pitchFamily="2" charset="-122"/>
            </a:endParaRPr>
          </a:p>
        </p:txBody>
      </p:sp>
      <p:sp>
        <p:nvSpPr>
          <p:cNvPr id="31760" name="文本框 112658"/>
          <p:cNvSpPr txBox="1"/>
          <p:nvPr/>
        </p:nvSpPr>
        <p:spPr>
          <a:xfrm>
            <a:off x="8101013" y="2492375"/>
            <a:ext cx="504825" cy="457200"/>
          </a:xfrm>
          <a:prstGeom prst="rect">
            <a:avLst/>
          </a:prstGeom>
          <a:noFill/>
          <a:ln w="9525">
            <a:noFill/>
            <a:miter/>
          </a:ln>
        </p:spPr>
        <p:txBody>
          <a:bodyPr anchor="t">
            <a:spAutoFit/>
          </a:bodyPr>
          <a:p>
            <a:pPr lvl="0" algn="ctr" eaLnBrk="0" hangingPunct="0">
              <a:spcBef>
                <a:spcPct val="50000"/>
              </a:spcBef>
            </a:pPr>
            <a:r>
              <a:rPr lang="en-US" altLang="zh-CN" sz="2400">
                <a:solidFill>
                  <a:schemeClr val="tx1"/>
                </a:solidFill>
                <a:uFillTx/>
                <a:latin typeface="Arial" panose="020B0604020202020204" pitchFamily="34" charset="0"/>
                <a:ea typeface="黑体" panose="02010609060101010101" pitchFamily="2" charset="-122"/>
              </a:rPr>
              <a:t>T</a:t>
            </a:r>
            <a:endParaRPr lang="en-US" altLang="zh-CN" sz="2400">
              <a:solidFill>
                <a:schemeClr val="tx1"/>
              </a:solidFill>
              <a:uFillTx/>
              <a:latin typeface="Arial" panose="020B0604020202020204" pitchFamily="34" charset="0"/>
              <a:ea typeface="黑体" panose="02010609060101010101" pitchFamily="2" charset="-122"/>
            </a:endParaRPr>
          </a:p>
        </p:txBody>
      </p:sp>
      <p:sp>
        <p:nvSpPr>
          <p:cNvPr id="31762" name="文本框 112660"/>
          <p:cNvSpPr txBox="1"/>
          <p:nvPr/>
        </p:nvSpPr>
        <p:spPr>
          <a:xfrm>
            <a:off x="1692275" y="6021388"/>
            <a:ext cx="6264275" cy="457200"/>
          </a:xfrm>
          <a:prstGeom prst="rect">
            <a:avLst/>
          </a:prstGeom>
          <a:noFill/>
          <a:ln w="9525">
            <a:noFill/>
            <a:miter/>
          </a:ln>
        </p:spPr>
        <p:txBody>
          <a:bodyPr anchor="t">
            <a:spAutoFit/>
          </a:bodyPr>
          <a:p>
            <a:pPr lvl="0">
              <a:spcBef>
                <a:spcPct val="30000"/>
              </a:spcBef>
            </a:pPr>
            <a:r>
              <a:rPr lang="zh-CN" altLang="en-US" sz="2400" dirty="0">
                <a:solidFill>
                  <a:schemeClr val="tx1"/>
                </a:solidFill>
                <a:uFillTx/>
                <a:latin typeface="Arial" panose="020B0604020202020204" pitchFamily="34" charset="0"/>
                <a:ea typeface="黑体" panose="02010609060101010101" pitchFamily="2" charset="-122"/>
              </a:rPr>
              <a:t>通过具体例子体会优缺点</a:t>
            </a:r>
            <a:endParaRPr lang="zh-CN" altLang="en-US" sz="2400" dirty="0">
              <a:solidFill>
                <a:schemeClr val="tx1"/>
              </a:solidFill>
              <a:uFillTx/>
              <a:latin typeface="Arial" panose="020B0604020202020204" pitchFamily="34" charset="0"/>
              <a:ea typeface="黑体" panose="02010609060101010101" pitchFamily="2" charset="-122"/>
            </a:endParaRPr>
          </a:p>
        </p:txBody>
      </p:sp>
      <p:sp>
        <p:nvSpPr>
          <p:cNvPr id="2" name="文本框 1"/>
          <p:cNvSpPr txBox="1"/>
          <p:nvPr/>
        </p:nvSpPr>
        <p:spPr>
          <a:xfrm>
            <a:off x="1019810" y="890905"/>
            <a:ext cx="1097280" cy="457200"/>
          </a:xfrm>
          <a:prstGeom prst="rect">
            <a:avLst/>
          </a:prstGeom>
          <a:noFill/>
        </p:spPr>
        <p:txBody>
          <a:bodyPr wrap="none" rtlCol="0" anchor="t">
            <a:spAutoFit/>
          </a:bodyPr>
          <a:p>
            <a:pPr lvl="0" algn="ctr" eaLnBrk="0" hangingPunct="0">
              <a:spcBef>
                <a:spcPct val="50000"/>
              </a:spcBef>
            </a:pP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直达</a:t>
            </a:r>
            <a:endParaRPr lang="zh-CN" altLang="en-US" sz="2400">
              <a:latin typeface="黑体" panose="02010609060101010101" pitchFamily="2" charset="-122"/>
              <a:ea typeface="黑体" panose="02010609060101010101" pitchFamily="2" charset="-122"/>
            </a:endParaRPr>
          </a:p>
        </p:txBody>
      </p:sp>
      <p:sp>
        <p:nvSpPr>
          <p:cNvPr id="3" name="文本框 2"/>
          <p:cNvSpPr txBox="1"/>
          <p:nvPr/>
        </p:nvSpPr>
        <p:spPr>
          <a:xfrm>
            <a:off x="1437640" y="4983480"/>
            <a:ext cx="6043295" cy="457200"/>
          </a:xfrm>
          <a:prstGeom prst="rect">
            <a:avLst/>
          </a:prstGeom>
          <a:noFill/>
        </p:spPr>
        <p:txBody>
          <a:bodyPr wrap="square" rtlCol="0">
            <a:spAutoFit/>
          </a:bodyPr>
          <a:p>
            <a:r>
              <a:rPr lang="en-US" altLang="zh-CN" sz="2400" dirty="0">
                <a:latin typeface="Arial" panose="020B0604020202020204" pitchFamily="34" charset="0"/>
                <a:ea typeface="宋体" panose="02010600030101010101" pitchFamily="2" charset="-122"/>
                <a:sym typeface="+mn-ea"/>
              </a:rPr>
              <a:t>●</a:t>
            </a:r>
            <a:r>
              <a:rPr lang="zh-CN" altLang="en-US" sz="2400" dirty="0">
                <a:latin typeface="Arial" panose="020B0604020202020204" pitchFamily="34" charset="0"/>
                <a:ea typeface="宋体" panose="02010600030101010101" pitchFamily="2" charset="-122"/>
                <a:sym typeface="+mn-ea"/>
              </a:rPr>
              <a:t>求出所有线路；计算代价</a:t>
            </a:r>
            <a:r>
              <a:rPr lang="en-US" altLang="zh-CN" sz="2400" dirty="0">
                <a:latin typeface="Arial" panose="020B0604020202020204" pitchFamily="34" charset="0"/>
                <a:ea typeface="宋体" panose="02010600030101010101" pitchFamily="2" charset="-122"/>
                <a:sym typeface="+mn-ea"/>
              </a:rPr>
              <a:t>(</a:t>
            </a:r>
            <a:r>
              <a:rPr lang="zh-CN" altLang="en-US" sz="2400" dirty="0">
                <a:latin typeface="Arial" panose="020B0604020202020204" pitchFamily="34" charset="0"/>
                <a:ea typeface="宋体" panose="02010600030101010101" pitchFamily="2" charset="-122"/>
                <a:sym typeface="+mn-ea"/>
              </a:rPr>
              <a:t>目标</a:t>
            </a:r>
            <a:r>
              <a:rPr lang="en-US" altLang="zh-CN" sz="2400" dirty="0">
                <a:latin typeface="Arial" panose="020B0604020202020204" pitchFamily="34" charset="0"/>
                <a:ea typeface="宋体" panose="02010600030101010101" pitchFamily="2" charset="-122"/>
                <a:sym typeface="+mn-ea"/>
              </a:rPr>
              <a:t>)</a:t>
            </a:r>
            <a:r>
              <a:rPr lang="zh-CN" altLang="en-US" sz="2400" dirty="0">
                <a:latin typeface="Arial" panose="020B0604020202020204" pitchFamily="34" charset="0"/>
                <a:ea typeface="宋体" panose="02010600030101010101" pitchFamily="2" charset="-122"/>
                <a:sym typeface="+mn-ea"/>
              </a:rPr>
              <a:t>；选优。</a:t>
            </a:r>
            <a:endParaRPr lang="zh-CN" altLang="en-US" sz="2400">
              <a:latin typeface="黑体" panose="02010609060101010101" pitchFamily="2" charset="-122"/>
              <a:ea typeface="黑体" panose="02010609060101010101" pitchFamily="2" charset="-122"/>
            </a:endParaRPr>
          </a:p>
        </p:txBody>
      </p:sp>
      <p:sp>
        <p:nvSpPr>
          <p:cNvPr id="4" name="文本框 3"/>
          <p:cNvSpPr txBox="1"/>
          <p:nvPr/>
        </p:nvSpPr>
        <p:spPr>
          <a:xfrm>
            <a:off x="520700" y="175260"/>
            <a:ext cx="370586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建模思路示意图：</a:t>
            </a:r>
            <a:endParaRPr lang="zh-CN" altLang="en-US" sz="2400">
              <a:latin typeface="黑体" panose="02010609060101010101" pitchFamily="2" charset="-122"/>
              <a:ea typeface="黑体" panose="02010609060101010101"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242945" y="3389630"/>
            <a:ext cx="167005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意义同上</a:t>
            </a:r>
            <a:endParaRPr lang="zh-CN" altLang="en-US" sz="2400">
              <a:latin typeface="黑体" panose="02010609060101010101" pitchFamily="2" charset="-122"/>
              <a:ea typeface="黑体" panose="02010609060101010101" pitchFamily="2" charset="-122"/>
            </a:endParaRPr>
          </a:p>
        </p:txBody>
      </p:sp>
      <p:sp>
        <p:nvSpPr>
          <p:cNvPr id="3" name="文本框 2"/>
          <p:cNvSpPr txBox="1"/>
          <p:nvPr/>
        </p:nvSpPr>
        <p:spPr>
          <a:xfrm>
            <a:off x="367665" y="871220"/>
            <a:ext cx="233616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定义集合：</a:t>
            </a:r>
            <a:endParaRPr lang="zh-CN" altLang="en-US" sz="2400">
              <a:latin typeface="黑体" panose="02010609060101010101" pitchFamily="2" charset="-122"/>
              <a:ea typeface="黑体" panose="02010609060101010101" pitchFamily="2" charset="-122"/>
            </a:endParaRPr>
          </a:p>
        </p:txBody>
      </p:sp>
      <p:sp>
        <p:nvSpPr>
          <p:cNvPr id="4" name="文本框 3"/>
          <p:cNvSpPr txBox="1"/>
          <p:nvPr/>
        </p:nvSpPr>
        <p:spPr>
          <a:xfrm>
            <a:off x="3081655" y="158115"/>
            <a:ext cx="3726180" cy="460375"/>
          </a:xfrm>
          <a:prstGeom prst="rect">
            <a:avLst/>
          </a:prstGeom>
          <a:noFill/>
        </p:spPr>
        <p:txBody>
          <a:bodyPr wrap="square" rtlCol="0">
            <a:spAutoFit/>
          </a:bodyPr>
          <a:p>
            <a:pPr>
              <a:buNone/>
            </a:pPr>
            <a:r>
              <a:rPr lang="zh-CN" altLang="en-US" sz="2400" dirty="0">
                <a:sym typeface="+mn-ea"/>
              </a:rPr>
              <a:t>始发站</a:t>
            </a:r>
            <a:r>
              <a:rPr lang="en-US" altLang="zh-CN" sz="2400" dirty="0">
                <a:sym typeface="+mn-ea"/>
              </a:rPr>
              <a:t>S→</a:t>
            </a:r>
            <a:r>
              <a:rPr lang="zh-CN" altLang="en-US" sz="2400" dirty="0">
                <a:sym typeface="+mn-ea"/>
              </a:rPr>
              <a:t>终点站</a:t>
            </a:r>
            <a:r>
              <a:rPr lang="en-US" altLang="zh-CN" sz="2400">
                <a:sym typeface="+mn-ea"/>
              </a:rPr>
              <a:t>T</a:t>
            </a:r>
            <a:endParaRPr lang="zh-CN" altLang="en-US" sz="2400">
              <a:latin typeface="黑体" panose="02010609060101010101" pitchFamily="2" charset="-122"/>
              <a:ea typeface="黑体" panose="02010609060101010101" pitchFamily="2" charset="-122"/>
            </a:endParaRPr>
          </a:p>
        </p:txBody>
      </p:sp>
      <p:sp>
        <p:nvSpPr>
          <p:cNvPr id="5" name="文本框 4"/>
          <p:cNvSpPr txBox="1"/>
          <p:nvPr/>
        </p:nvSpPr>
        <p:spPr>
          <a:xfrm>
            <a:off x="176530" y="129540"/>
            <a:ext cx="390969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模型的数学形式：</a:t>
            </a:r>
            <a:endParaRPr lang="zh-CN" altLang="en-US" sz="2400">
              <a:latin typeface="黑体" panose="02010609060101010101" pitchFamily="2" charset="-122"/>
              <a:ea typeface="黑体" panose="02010609060101010101" pitchFamily="2" charset="-122"/>
            </a:endParaRPr>
          </a:p>
        </p:txBody>
      </p:sp>
      <p:graphicFrame>
        <p:nvGraphicFramePr>
          <p:cNvPr id="35843" name="内容占位符 10243"/>
          <p:cNvGraphicFramePr>
            <a:graphicFrameLocks noGrp="1"/>
          </p:cNvGraphicFramePr>
          <p:nvPr/>
        </p:nvGraphicFramePr>
        <p:xfrm>
          <a:off x="2489518" y="801688"/>
          <a:ext cx="2897187" cy="603250"/>
        </p:xfrm>
        <a:graphic>
          <a:graphicData uri="http://schemas.openxmlformats.org/presentationml/2006/ole">
            <mc:AlternateContent xmlns:mc="http://schemas.openxmlformats.org/markup-compatibility/2006">
              <mc:Choice xmlns:v="urn:schemas-microsoft-com:vml" Requires="v">
                <p:oleObj spid="_x0000_s3077" name="" r:id="rId1" imgW="1158240" imgH="241935" progId="Equation.3">
                  <p:embed/>
                </p:oleObj>
              </mc:Choice>
              <mc:Fallback>
                <p:oleObj name="" r:id="rId1" imgW="1158240" imgH="241935" progId="Equation.3">
                  <p:embed/>
                  <p:pic>
                    <p:nvPicPr>
                      <p:cNvPr id="0" name="图片 3076"/>
                      <p:cNvPicPr/>
                      <p:nvPr/>
                    </p:nvPicPr>
                    <p:blipFill>
                      <a:blip r:embed="rId2"/>
                      <a:stretch>
                        <a:fillRect/>
                      </a:stretch>
                    </p:blipFill>
                    <p:spPr>
                      <a:xfrm>
                        <a:off x="2489518" y="801688"/>
                        <a:ext cx="2897187" cy="603250"/>
                      </a:xfrm>
                      <a:prstGeom prst="rect">
                        <a:avLst/>
                      </a:prstGeom>
                      <a:noFill/>
                      <a:ln w="38100">
                        <a:noFill/>
                        <a:miter/>
                      </a:ln>
                    </p:spPr>
                  </p:pic>
                </p:oleObj>
              </mc:Fallback>
            </mc:AlternateContent>
          </a:graphicData>
        </a:graphic>
      </p:graphicFrame>
      <p:sp>
        <p:nvSpPr>
          <p:cNvPr id="6" name="文本框 5"/>
          <p:cNvSpPr txBox="1"/>
          <p:nvPr/>
        </p:nvSpPr>
        <p:spPr>
          <a:xfrm>
            <a:off x="2847975" y="2232660"/>
            <a:ext cx="5761355" cy="457200"/>
          </a:xfrm>
          <a:prstGeom prst="rect">
            <a:avLst/>
          </a:prstGeom>
          <a:noFill/>
        </p:spPr>
        <p:txBody>
          <a:bodyPr wrap="square" rtlCol="0">
            <a:spAutoFit/>
          </a:bodyPr>
          <a:p>
            <a:r>
              <a:rPr lang="zh-CN" altLang="en-US" sz="2400" dirty="0">
                <a:latin typeface="黑体" panose="02010609060101010101" pitchFamily="2" charset="-122"/>
                <a:ea typeface="黑体" panose="02010609060101010101" pitchFamily="2" charset="-122"/>
                <a:sym typeface="+mn-ea"/>
              </a:rPr>
              <a:t>所有经过</a:t>
            </a:r>
            <a:r>
              <a:rPr lang="en-US" altLang="zh-CN" sz="2400" dirty="0">
                <a:latin typeface="黑体" panose="02010609060101010101" pitchFamily="2" charset="-122"/>
                <a:ea typeface="黑体" panose="02010609060101010101" pitchFamily="2" charset="-122"/>
                <a:sym typeface="+mn-ea"/>
              </a:rPr>
              <a:t>S</a:t>
            </a:r>
            <a:r>
              <a:rPr lang="zh-CN" altLang="en-US" sz="2400" dirty="0">
                <a:latin typeface="黑体" panose="02010609060101010101" pitchFamily="2" charset="-122"/>
                <a:ea typeface="黑体" panose="02010609060101010101" pitchFamily="2" charset="-122"/>
                <a:sym typeface="+mn-ea"/>
              </a:rPr>
              <a:t>的公交线路所经过站点集合</a:t>
            </a:r>
            <a:endParaRPr lang="zh-CN" altLang="en-US" sz="2400">
              <a:latin typeface="黑体" panose="02010609060101010101" pitchFamily="2" charset="-122"/>
              <a:ea typeface="黑体" panose="02010609060101010101" pitchFamily="2" charset="-122"/>
            </a:endParaRPr>
          </a:p>
        </p:txBody>
      </p:sp>
      <p:sp>
        <p:nvSpPr>
          <p:cNvPr id="7" name="文本框 6"/>
          <p:cNvSpPr txBox="1"/>
          <p:nvPr/>
        </p:nvSpPr>
        <p:spPr>
          <a:xfrm>
            <a:off x="2696845" y="1538605"/>
            <a:ext cx="4343400" cy="457200"/>
          </a:xfrm>
          <a:prstGeom prst="rect">
            <a:avLst/>
          </a:prstGeom>
          <a:noFill/>
        </p:spPr>
        <p:txBody>
          <a:bodyPr wrap="square" rtlCol="0">
            <a:spAutoFit/>
          </a:bodyPr>
          <a:p>
            <a:pPr>
              <a:buNone/>
            </a:pPr>
            <a:r>
              <a:rPr lang="zh-CN" altLang="en-US" sz="2400" dirty="0">
                <a:latin typeface="黑体" panose="02010609060101010101" pitchFamily="2" charset="-122"/>
                <a:ea typeface="黑体" panose="02010609060101010101" pitchFamily="2" charset="-122"/>
                <a:sym typeface="+mn-ea"/>
              </a:rPr>
              <a:t>所有经过</a:t>
            </a:r>
            <a:r>
              <a:rPr lang="en-US" altLang="zh-CN" sz="2400" dirty="0">
                <a:latin typeface="黑体" panose="02010609060101010101" pitchFamily="2" charset="-122"/>
                <a:ea typeface="黑体" panose="02010609060101010101" pitchFamily="2" charset="-122"/>
                <a:sym typeface="+mn-ea"/>
              </a:rPr>
              <a:t>S</a:t>
            </a:r>
            <a:r>
              <a:rPr lang="zh-CN" altLang="en-US" sz="2400" dirty="0">
                <a:latin typeface="黑体" panose="02010609060101010101" pitchFamily="2" charset="-122"/>
                <a:ea typeface="黑体" panose="02010609060101010101" pitchFamily="2" charset="-122"/>
                <a:sym typeface="+mn-ea"/>
              </a:rPr>
              <a:t>的公交线路集合</a:t>
            </a:r>
            <a:endParaRPr lang="zh-CN" altLang="en-US" sz="2400">
              <a:latin typeface="黑体" panose="02010609060101010101" pitchFamily="2" charset="-122"/>
              <a:ea typeface="黑体" panose="02010609060101010101" pitchFamily="2" charset="-122"/>
            </a:endParaRPr>
          </a:p>
        </p:txBody>
      </p:sp>
      <p:graphicFrame>
        <p:nvGraphicFramePr>
          <p:cNvPr id="8" name="对象 7">
            <a:hlinkClick r:id="" action="ppaction://ole?verb="/>
          </p:cNvPr>
          <p:cNvGraphicFramePr>
            <a:graphicFrameLocks noChangeAspect="1"/>
          </p:cNvGraphicFramePr>
          <p:nvPr/>
        </p:nvGraphicFramePr>
        <p:xfrm>
          <a:off x="1236980" y="1578610"/>
          <a:ext cx="469900" cy="419100"/>
        </p:xfrm>
        <a:graphic>
          <a:graphicData uri="http://schemas.openxmlformats.org/presentationml/2006/ole">
            <mc:AlternateContent xmlns:mc="http://schemas.openxmlformats.org/markup-compatibility/2006">
              <mc:Choice xmlns:v="urn:schemas-microsoft-com:vml" Requires="v">
                <p:oleObj spid="_x0000_s1025" name="" r:id="rId3" imgW="469900" imgH="419100" progId="Equation.KSEE3">
                  <p:embed/>
                </p:oleObj>
              </mc:Choice>
              <mc:Fallback>
                <p:oleObj name="" r:id="rId3" imgW="469900" imgH="419100" progId="Equation.KSEE3">
                  <p:embed/>
                  <p:pic>
                    <p:nvPicPr>
                      <p:cNvPr id="0" name="图片 1024"/>
                      <p:cNvPicPr/>
                      <p:nvPr/>
                    </p:nvPicPr>
                    <p:blipFill>
                      <a:blip r:embed="rId4"/>
                      <a:stretch>
                        <a:fillRect/>
                      </a:stretch>
                    </p:blipFill>
                    <p:spPr>
                      <a:xfrm>
                        <a:off x="1236980" y="1578610"/>
                        <a:ext cx="469900" cy="419100"/>
                      </a:xfrm>
                      <a:prstGeom prst="rect">
                        <a:avLst/>
                      </a:prstGeom>
                    </p:spPr>
                  </p:pic>
                </p:oleObj>
              </mc:Fallback>
            </mc:AlternateContent>
          </a:graphicData>
        </a:graphic>
      </p:graphicFrame>
      <p:sp>
        <p:nvSpPr>
          <p:cNvPr id="9" name="右箭头 8"/>
          <p:cNvSpPr/>
          <p:nvPr/>
        </p:nvSpPr>
        <p:spPr>
          <a:xfrm>
            <a:off x="1881505" y="1613535"/>
            <a:ext cx="704850" cy="42481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0" name="对象 9">
            <a:hlinkClick r:id="" action="ppaction://ole?verb="/>
          </p:cNvPr>
          <p:cNvGraphicFramePr>
            <a:graphicFrameLocks noChangeAspect="1"/>
          </p:cNvGraphicFramePr>
          <p:nvPr/>
        </p:nvGraphicFramePr>
        <p:xfrm>
          <a:off x="1156970" y="2177415"/>
          <a:ext cx="544195" cy="495935"/>
        </p:xfrm>
        <a:graphic>
          <a:graphicData uri="http://schemas.openxmlformats.org/presentationml/2006/ole">
            <mc:AlternateContent xmlns:mc="http://schemas.openxmlformats.org/markup-compatibility/2006">
              <mc:Choice xmlns:v="urn:schemas-microsoft-com:vml" Requires="v">
                <p:oleObj spid="_x0000_s1026" name="" r:id="rId5" imgW="457200" imgH="419100" progId="Equation.KSEE3">
                  <p:embed/>
                </p:oleObj>
              </mc:Choice>
              <mc:Fallback>
                <p:oleObj name="" r:id="rId5" imgW="457200" imgH="419100" progId="Equation.KSEE3">
                  <p:embed/>
                  <p:pic>
                    <p:nvPicPr>
                      <p:cNvPr id="0" name="图片 1025"/>
                      <p:cNvPicPr/>
                      <p:nvPr/>
                    </p:nvPicPr>
                    <p:blipFill>
                      <a:blip r:embed="rId6"/>
                      <a:stretch>
                        <a:fillRect/>
                      </a:stretch>
                    </p:blipFill>
                    <p:spPr>
                      <a:xfrm>
                        <a:off x="1156970" y="2177415"/>
                        <a:ext cx="544195" cy="495935"/>
                      </a:xfrm>
                      <a:prstGeom prst="rect">
                        <a:avLst/>
                      </a:prstGeom>
                    </p:spPr>
                  </p:pic>
                </p:oleObj>
              </mc:Fallback>
            </mc:AlternateContent>
          </a:graphicData>
        </a:graphic>
      </p:graphicFrame>
      <p:sp>
        <p:nvSpPr>
          <p:cNvPr id="11" name="右箭头 10"/>
          <p:cNvSpPr/>
          <p:nvPr/>
        </p:nvSpPr>
        <p:spPr>
          <a:xfrm>
            <a:off x="1920240" y="2221230"/>
            <a:ext cx="753110" cy="45339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2" name="对象 11">
            <a:hlinkClick r:id="" action="ppaction://ole?verb="/>
          </p:cNvPr>
          <p:cNvGraphicFramePr>
            <a:graphicFrameLocks noChangeAspect="1"/>
          </p:cNvGraphicFramePr>
          <p:nvPr/>
        </p:nvGraphicFramePr>
        <p:xfrm>
          <a:off x="1209675" y="3372168"/>
          <a:ext cx="469900" cy="405765"/>
        </p:xfrm>
        <a:graphic>
          <a:graphicData uri="http://schemas.openxmlformats.org/presentationml/2006/ole">
            <mc:AlternateContent xmlns:mc="http://schemas.openxmlformats.org/markup-compatibility/2006">
              <mc:Choice xmlns:v="urn:schemas-microsoft-com:vml" Requires="v">
                <p:oleObj spid="_x0000_s13" name="" r:id="rId7" imgW="469900" imgH="405765" progId="Equation.KSEE3">
                  <p:embed/>
                </p:oleObj>
              </mc:Choice>
              <mc:Fallback>
                <p:oleObj name="" r:id="rId7" imgW="469900" imgH="405765" progId="Equation.KSEE3">
                  <p:embed/>
                  <p:pic>
                    <p:nvPicPr>
                      <p:cNvPr id="0" name="图片 1024"/>
                      <p:cNvPicPr/>
                      <p:nvPr/>
                    </p:nvPicPr>
                    <p:blipFill>
                      <a:blip r:embed="rId8"/>
                      <a:stretch>
                        <a:fillRect/>
                      </a:stretch>
                    </p:blipFill>
                    <p:spPr>
                      <a:xfrm>
                        <a:off x="1209675" y="3372168"/>
                        <a:ext cx="469900" cy="405765"/>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2104390" y="3345180"/>
          <a:ext cx="544195" cy="480695"/>
        </p:xfrm>
        <a:graphic>
          <a:graphicData uri="http://schemas.openxmlformats.org/presentationml/2006/ole">
            <mc:AlternateContent xmlns:mc="http://schemas.openxmlformats.org/markup-compatibility/2006">
              <mc:Choice xmlns:v="urn:schemas-microsoft-com:vml" Requires="v">
                <p:oleObj spid="_x0000_s15" name="" r:id="rId9" imgW="457200" imgH="405765" progId="Equation.KSEE3">
                  <p:embed/>
                </p:oleObj>
              </mc:Choice>
              <mc:Fallback>
                <p:oleObj name="" r:id="rId9" imgW="457200" imgH="405765" progId="Equation.KSEE3">
                  <p:embed/>
                  <p:pic>
                    <p:nvPicPr>
                      <p:cNvPr id="0" name="图片 1025"/>
                      <p:cNvPicPr/>
                      <p:nvPr/>
                    </p:nvPicPr>
                    <p:blipFill>
                      <a:blip r:embed="rId10"/>
                      <a:stretch>
                        <a:fillRect/>
                      </a:stretch>
                    </p:blipFill>
                    <p:spPr>
                      <a:xfrm>
                        <a:off x="2104390" y="3345180"/>
                        <a:ext cx="544195" cy="480695"/>
                      </a:xfrm>
                      <a:prstGeom prst="rect">
                        <a:avLst/>
                      </a:prstGeom>
                    </p:spPr>
                  </p:pic>
                </p:oleObj>
              </mc:Fallback>
            </mc:AlternateContent>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直接连接符 59395"/>
          <p:cNvSpPr/>
          <p:nvPr/>
        </p:nvSpPr>
        <p:spPr>
          <a:xfrm>
            <a:off x="2711450" y="981075"/>
            <a:ext cx="1800225" cy="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6866" name="直接连接符 59396"/>
          <p:cNvSpPr/>
          <p:nvPr/>
        </p:nvSpPr>
        <p:spPr>
          <a:xfrm flipH="1">
            <a:off x="2782888" y="404813"/>
            <a:ext cx="1152525" cy="107950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6867" name="直接连接符 59397"/>
          <p:cNvSpPr/>
          <p:nvPr/>
        </p:nvSpPr>
        <p:spPr>
          <a:xfrm>
            <a:off x="2927350" y="549275"/>
            <a:ext cx="1295400" cy="1584325"/>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6868" name="文本框 59399"/>
          <p:cNvSpPr txBox="1"/>
          <p:nvPr/>
        </p:nvSpPr>
        <p:spPr>
          <a:xfrm>
            <a:off x="3143250" y="1125538"/>
            <a:ext cx="215900"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S</a:t>
            </a:r>
            <a:endParaRPr lang="en-US" altLang="zh-CN">
              <a:latin typeface="Arial" panose="020B0604020202020204" pitchFamily="34" charset="0"/>
              <a:ea typeface="宋体" panose="02010600030101010101" pitchFamily="2" charset="-122"/>
            </a:endParaRPr>
          </a:p>
        </p:txBody>
      </p:sp>
      <p:sp>
        <p:nvSpPr>
          <p:cNvPr id="36869" name="直接连接符 59400"/>
          <p:cNvSpPr/>
          <p:nvPr/>
        </p:nvSpPr>
        <p:spPr>
          <a:xfrm>
            <a:off x="7608888" y="836613"/>
            <a:ext cx="1582737" cy="1368425"/>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6870" name="直接连接符 59401"/>
          <p:cNvSpPr/>
          <p:nvPr/>
        </p:nvSpPr>
        <p:spPr>
          <a:xfrm flipH="1">
            <a:off x="7104063" y="404813"/>
            <a:ext cx="1512887" cy="1368425"/>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6871" name="直接连接符 59402"/>
          <p:cNvSpPr/>
          <p:nvPr/>
        </p:nvSpPr>
        <p:spPr>
          <a:xfrm flipH="1">
            <a:off x="7824788" y="333375"/>
            <a:ext cx="71437" cy="215900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6872" name="直接连接符 59403"/>
          <p:cNvSpPr/>
          <p:nvPr/>
        </p:nvSpPr>
        <p:spPr>
          <a:xfrm flipH="1">
            <a:off x="7104063" y="333375"/>
            <a:ext cx="1152525" cy="215900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36873" name="文本框 59404"/>
          <p:cNvSpPr txBox="1"/>
          <p:nvPr/>
        </p:nvSpPr>
        <p:spPr>
          <a:xfrm>
            <a:off x="8112125" y="981075"/>
            <a:ext cx="431800"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T</a:t>
            </a:r>
            <a:endParaRPr lang="en-US" altLang="zh-CN">
              <a:latin typeface="Arial" panose="020B0604020202020204" pitchFamily="34" charset="0"/>
              <a:ea typeface="宋体" panose="02010600030101010101" pitchFamily="2" charset="-122"/>
            </a:endParaRPr>
          </a:p>
        </p:txBody>
      </p:sp>
      <p:sp>
        <p:nvSpPr>
          <p:cNvPr id="36874" name="文本框 59405"/>
          <p:cNvSpPr txBox="1"/>
          <p:nvPr/>
        </p:nvSpPr>
        <p:spPr>
          <a:xfrm>
            <a:off x="3935413" y="188913"/>
            <a:ext cx="1152525"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L1</a:t>
            </a:r>
            <a:endParaRPr lang="en-US" altLang="zh-CN">
              <a:latin typeface="Arial" panose="020B0604020202020204" pitchFamily="34" charset="0"/>
              <a:ea typeface="宋体" panose="02010600030101010101" pitchFamily="2" charset="-122"/>
            </a:endParaRPr>
          </a:p>
        </p:txBody>
      </p:sp>
      <p:sp>
        <p:nvSpPr>
          <p:cNvPr id="36875" name="文本框 59406"/>
          <p:cNvSpPr txBox="1"/>
          <p:nvPr/>
        </p:nvSpPr>
        <p:spPr>
          <a:xfrm>
            <a:off x="4583113" y="908050"/>
            <a:ext cx="792162"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L2</a:t>
            </a:r>
            <a:endParaRPr lang="en-US" altLang="zh-CN">
              <a:latin typeface="Arial" panose="020B0604020202020204" pitchFamily="34" charset="0"/>
              <a:ea typeface="宋体" panose="02010600030101010101" pitchFamily="2" charset="-122"/>
            </a:endParaRPr>
          </a:p>
        </p:txBody>
      </p:sp>
      <p:sp>
        <p:nvSpPr>
          <p:cNvPr id="36876" name="文本框 59407"/>
          <p:cNvSpPr txBox="1"/>
          <p:nvPr/>
        </p:nvSpPr>
        <p:spPr>
          <a:xfrm>
            <a:off x="4295775" y="2133600"/>
            <a:ext cx="647700" cy="365760"/>
          </a:xfrm>
          <a:prstGeom prst="rect">
            <a:avLst/>
          </a:prstGeom>
          <a:noFill/>
          <a:ln w="9525">
            <a:noFill/>
            <a:miter/>
          </a:ln>
        </p:spPr>
        <p:txBody>
          <a:bodyPr anchor="t">
            <a:spAutoFit/>
          </a:bodyPr>
          <a:p>
            <a:pPr lvl="0" algn="ctr" eaLnBrk="0" hangingPunct="0">
              <a:spcBef>
                <a:spcPct val="50000"/>
              </a:spcBef>
            </a:pPr>
            <a:r>
              <a:rPr lang="en-US" altLang="zh-CN" err="1">
                <a:latin typeface="Arial" panose="020B0604020202020204" pitchFamily="34" charset="0"/>
                <a:ea typeface="宋体" panose="02010600030101010101" pitchFamily="2" charset="-122"/>
              </a:rPr>
              <a:t>Lp</a:t>
            </a:r>
            <a:endParaRPr lang="en-US" altLang="zh-CN">
              <a:latin typeface="Arial" panose="020B0604020202020204" pitchFamily="34" charset="0"/>
              <a:ea typeface="宋体" panose="02010600030101010101" pitchFamily="2" charset="-122"/>
            </a:endParaRPr>
          </a:p>
        </p:txBody>
      </p:sp>
      <p:sp>
        <p:nvSpPr>
          <p:cNvPr id="36877" name="文本框 59408"/>
          <p:cNvSpPr txBox="1"/>
          <p:nvPr/>
        </p:nvSpPr>
        <p:spPr>
          <a:xfrm>
            <a:off x="6600825" y="1773238"/>
            <a:ext cx="719138"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L4</a:t>
            </a:r>
            <a:endParaRPr lang="en-US" altLang="zh-CN">
              <a:latin typeface="Arial" panose="020B0604020202020204" pitchFamily="34" charset="0"/>
              <a:ea typeface="宋体" panose="02010600030101010101" pitchFamily="2" charset="-122"/>
            </a:endParaRPr>
          </a:p>
        </p:txBody>
      </p:sp>
      <p:sp>
        <p:nvSpPr>
          <p:cNvPr id="36878" name="文本框 59409"/>
          <p:cNvSpPr txBox="1"/>
          <p:nvPr/>
        </p:nvSpPr>
        <p:spPr>
          <a:xfrm>
            <a:off x="6672263" y="2565400"/>
            <a:ext cx="863600"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L5</a:t>
            </a:r>
            <a:endParaRPr lang="en-US" altLang="zh-CN">
              <a:latin typeface="Arial" panose="020B0604020202020204" pitchFamily="34" charset="0"/>
              <a:ea typeface="宋体" panose="02010600030101010101" pitchFamily="2" charset="-122"/>
            </a:endParaRPr>
          </a:p>
        </p:txBody>
      </p:sp>
      <p:sp>
        <p:nvSpPr>
          <p:cNvPr id="36879" name="文本框 59410"/>
          <p:cNvSpPr txBox="1"/>
          <p:nvPr/>
        </p:nvSpPr>
        <p:spPr>
          <a:xfrm>
            <a:off x="7608888" y="2565400"/>
            <a:ext cx="719137"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L6</a:t>
            </a:r>
            <a:endParaRPr lang="en-US" altLang="zh-CN">
              <a:latin typeface="Arial" panose="020B0604020202020204" pitchFamily="34" charset="0"/>
              <a:ea typeface="宋体" panose="02010600030101010101" pitchFamily="2" charset="-122"/>
            </a:endParaRPr>
          </a:p>
        </p:txBody>
      </p:sp>
      <p:sp>
        <p:nvSpPr>
          <p:cNvPr id="36880" name="文本框 59411"/>
          <p:cNvSpPr txBox="1"/>
          <p:nvPr/>
        </p:nvSpPr>
        <p:spPr>
          <a:xfrm>
            <a:off x="8904288" y="2205038"/>
            <a:ext cx="1079500" cy="365760"/>
          </a:xfrm>
          <a:prstGeom prst="rect">
            <a:avLst/>
          </a:prstGeom>
          <a:noFill/>
          <a:ln w="9525">
            <a:noFill/>
            <a:miter/>
          </a:ln>
        </p:spPr>
        <p:txBody>
          <a:bodyPr anchor="t">
            <a:spAutoFit/>
          </a:bodyPr>
          <a:p>
            <a:pPr lvl="0" algn="ctr" eaLnBrk="0" hangingPunct="0">
              <a:spcBef>
                <a:spcPct val="50000"/>
              </a:spcBef>
            </a:pPr>
            <a:r>
              <a:rPr lang="en-US" altLang="zh-CN" err="1">
                <a:latin typeface="Arial" panose="020B0604020202020204" pitchFamily="34" charset="0"/>
                <a:ea typeface="宋体" panose="02010600030101010101" pitchFamily="2" charset="-122"/>
              </a:rPr>
              <a:t>Lq</a:t>
            </a:r>
            <a:endParaRPr lang="en-US" altLang="zh-CN">
              <a:latin typeface="Arial" panose="020B0604020202020204" pitchFamily="34" charset="0"/>
              <a:ea typeface="宋体" panose="02010600030101010101" pitchFamily="2" charset="-122"/>
            </a:endParaRPr>
          </a:p>
        </p:txBody>
      </p:sp>
      <p:graphicFrame>
        <p:nvGraphicFramePr>
          <p:cNvPr id="36881" name="对象 59413"/>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3078" name="" r:id="rId1" imgW="914400" imgH="215900" progId="Equation.3">
                  <p:embed/>
                </p:oleObj>
              </mc:Choice>
              <mc:Fallback>
                <p:oleObj name="" r:id="rId1" imgW="914400" imgH="215900" progId="Equation.3">
                  <p:embed/>
                  <p:pic>
                    <p:nvPicPr>
                      <p:cNvPr id="0" name="图片 3077"/>
                      <p:cNvPicPr/>
                      <p:nvPr/>
                    </p:nvPicPr>
                    <p:blipFill>
                      <a:blip r:embed="rId2"/>
                      <a:stretch>
                        <a:fillRect/>
                      </a:stretch>
                    </p:blipFill>
                    <p:spPr>
                      <a:xfrm>
                        <a:off x="6038850" y="3321050"/>
                        <a:ext cx="114300" cy="215900"/>
                      </a:xfrm>
                      <a:prstGeom prst="rect">
                        <a:avLst/>
                      </a:prstGeom>
                      <a:noFill/>
                      <a:ln w="38100">
                        <a:noFill/>
                        <a:miter/>
                      </a:ln>
                    </p:spPr>
                  </p:pic>
                </p:oleObj>
              </mc:Fallback>
            </mc:AlternateContent>
          </a:graphicData>
        </a:graphic>
      </p:graphicFrame>
      <p:graphicFrame>
        <p:nvGraphicFramePr>
          <p:cNvPr id="36882" name="对象 59415"/>
          <p:cNvGraphicFramePr/>
          <p:nvPr/>
        </p:nvGraphicFramePr>
        <p:xfrm>
          <a:off x="1919288" y="2924175"/>
          <a:ext cx="5994400" cy="647700"/>
        </p:xfrm>
        <a:graphic>
          <a:graphicData uri="http://schemas.openxmlformats.org/presentationml/2006/ole">
            <mc:AlternateContent xmlns:mc="http://schemas.openxmlformats.org/markup-compatibility/2006">
              <mc:Choice xmlns:v="urn:schemas-microsoft-com:vml" Requires="v">
                <p:oleObj spid="_x0000_s3079" name="" r:id="rId3" imgW="5994400" imgH="647700" progId="Equation.3">
                  <p:embed/>
                </p:oleObj>
              </mc:Choice>
              <mc:Fallback>
                <p:oleObj name="" r:id="rId3" imgW="5994400" imgH="647700" progId="Equation.3">
                  <p:embed/>
                  <p:pic>
                    <p:nvPicPr>
                      <p:cNvPr id="0" name="图片 3078"/>
                      <p:cNvPicPr/>
                      <p:nvPr/>
                    </p:nvPicPr>
                    <p:blipFill>
                      <a:blip r:embed="rId4"/>
                      <a:stretch>
                        <a:fillRect/>
                      </a:stretch>
                    </p:blipFill>
                    <p:spPr>
                      <a:xfrm>
                        <a:off x="1919288" y="2924175"/>
                        <a:ext cx="5994400" cy="647700"/>
                      </a:xfrm>
                      <a:prstGeom prst="rect">
                        <a:avLst/>
                      </a:prstGeom>
                      <a:noFill/>
                      <a:ln w="38100">
                        <a:noFill/>
                        <a:miter/>
                      </a:ln>
                    </p:spPr>
                  </p:pic>
                </p:oleObj>
              </mc:Fallback>
            </mc:AlternateContent>
          </a:graphicData>
        </a:graphic>
      </p:graphicFrame>
      <p:graphicFrame>
        <p:nvGraphicFramePr>
          <p:cNvPr id="36883" name="对象 59416"/>
          <p:cNvGraphicFramePr/>
          <p:nvPr/>
        </p:nvGraphicFramePr>
        <p:xfrm>
          <a:off x="4440238" y="3716338"/>
          <a:ext cx="3502025" cy="914400"/>
        </p:xfrm>
        <a:graphic>
          <a:graphicData uri="http://schemas.openxmlformats.org/presentationml/2006/ole">
            <mc:AlternateContent xmlns:mc="http://schemas.openxmlformats.org/markup-compatibility/2006">
              <mc:Choice xmlns:v="urn:schemas-microsoft-com:vml" Requires="v">
                <p:oleObj spid="_x0000_s3080" name="" r:id="rId5" imgW="3505200" imgH="914400" progId="Equation.3">
                  <p:embed/>
                </p:oleObj>
              </mc:Choice>
              <mc:Fallback>
                <p:oleObj name="" r:id="rId5" imgW="3505200" imgH="914400" progId="Equation.3">
                  <p:embed/>
                  <p:pic>
                    <p:nvPicPr>
                      <p:cNvPr id="0" name="图片 3079"/>
                      <p:cNvPicPr/>
                      <p:nvPr/>
                    </p:nvPicPr>
                    <p:blipFill>
                      <a:blip r:embed="rId6"/>
                      <a:stretch>
                        <a:fillRect/>
                      </a:stretch>
                    </p:blipFill>
                    <p:spPr>
                      <a:xfrm>
                        <a:off x="4440238" y="3716338"/>
                        <a:ext cx="3502025" cy="914400"/>
                      </a:xfrm>
                      <a:prstGeom prst="rect">
                        <a:avLst/>
                      </a:prstGeom>
                      <a:solidFill>
                        <a:schemeClr val="bg1"/>
                      </a:solidFill>
                      <a:ln w="38100">
                        <a:noFill/>
                        <a:miter/>
                      </a:ln>
                    </p:spPr>
                  </p:pic>
                </p:oleObj>
              </mc:Fallback>
            </mc:AlternateContent>
          </a:graphicData>
        </a:graphic>
      </p:graphicFrame>
      <p:graphicFrame>
        <p:nvGraphicFramePr>
          <p:cNvPr id="36884" name="对象 59417"/>
          <p:cNvGraphicFramePr/>
          <p:nvPr/>
        </p:nvGraphicFramePr>
        <p:xfrm>
          <a:off x="2208213" y="4868863"/>
          <a:ext cx="4533900" cy="914400"/>
        </p:xfrm>
        <a:graphic>
          <a:graphicData uri="http://schemas.openxmlformats.org/presentationml/2006/ole">
            <mc:AlternateContent xmlns:mc="http://schemas.openxmlformats.org/markup-compatibility/2006">
              <mc:Choice xmlns:v="urn:schemas-microsoft-com:vml" Requires="v">
                <p:oleObj spid="_x0000_s3081" name="" r:id="rId7" imgW="4533900" imgH="914400" progId="Equation.3">
                  <p:embed/>
                </p:oleObj>
              </mc:Choice>
              <mc:Fallback>
                <p:oleObj name="" r:id="rId7" imgW="4533900" imgH="914400" progId="Equation.3">
                  <p:embed/>
                  <p:pic>
                    <p:nvPicPr>
                      <p:cNvPr id="0" name="图片 3080"/>
                      <p:cNvPicPr/>
                      <p:nvPr/>
                    </p:nvPicPr>
                    <p:blipFill>
                      <a:blip r:embed="rId8"/>
                      <a:stretch>
                        <a:fillRect/>
                      </a:stretch>
                    </p:blipFill>
                    <p:spPr>
                      <a:xfrm>
                        <a:off x="2208213" y="4868863"/>
                        <a:ext cx="4533900" cy="914400"/>
                      </a:xfrm>
                      <a:prstGeom prst="rect">
                        <a:avLst/>
                      </a:prstGeom>
                      <a:noFill/>
                      <a:ln w="38100">
                        <a:noFill/>
                        <a:miter/>
                      </a:ln>
                    </p:spPr>
                  </p:pic>
                </p:oleObj>
              </mc:Fallback>
            </mc:AlternateContent>
          </a:graphicData>
        </a:graphic>
      </p:graphicFrame>
      <p:graphicFrame>
        <p:nvGraphicFramePr>
          <p:cNvPr id="36885" name="对象 59418"/>
          <p:cNvGraphicFramePr/>
          <p:nvPr/>
        </p:nvGraphicFramePr>
        <p:xfrm>
          <a:off x="5448300" y="5943600"/>
          <a:ext cx="4229100" cy="914400"/>
        </p:xfrm>
        <a:graphic>
          <a:graphicData uri="http://schemas.openxmlformats.org/presentationml/2006/ole">
            <mc:AlternateContent xmlns:mc="http://schemas.openxmlformats.org/markup-compatibility/2006">
              <mc:Choice xmlns:v="urn:schemas-microsoft-com:vml" Requires="v">
                <p:oleObj spid="_x0000_s3082" name="" r:id="rId9" imgW="4229100" imgH="914400" progId="Equation.3">
                  <p:embed/>
                </p:oleObj>
              </mc:Choice>
              <mc:Fallback>
                <p:oleObj name="" r:id="rId9" imgW="4229100" imgH="914400" progId="Equation.3">
                  <p:embed/>
                  <p:pic>
                    <p:nvPicPr>
                      <p:cNvPr id="0" name="图片 3081"/>
                      <p:cNvPicPr/>
                      <p:nvPr/>
                    </p:nvPicPr>
                    <p:blipFill>
                      <a:blip r:embed="rId10"/>
                      <a:stretch>
                        <a:fillRect/>
                      </a:stretch>
                    </p:blipFill>
                    <p:spPr>
                      <a:xfrm>
                        <a:off x="5448300" y="5943600"/>
                        <a:ext cx="4229100" cy="914400"/>
                      </a:xfrm>
                      <a:prstGeom prst="rect">
                        <a:avLst/>
                      </a:prstGeom>
                      <a:noFill/>
                      <a:ln w="38100">
                        <a:noFill/>
                        <a:miter/>
                      </a:ln>
                    </p:spPr>
                  </p:pic>
                </p:oleObj>
              </mc:Fallback>
            </mc:AlternateContent>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2299"/>
          <p:cNvSpPr>
            <a:spLocks noGrp="1"/>
          </p:cNvSpPr>
          <p:nvPr>
            <p:ph type="title"/>
          </p:nvPr>
        </p:nvSpPr>
        <p:spPr/>
        <p:txBody>
          <a:bodyPr anchor="ctr"/>
          <a:p>
            <a:endParaRPr dirty="0"/>
          </a:p>
        </p:txBody>
      </p:sp>
      <p:sp>
        <p:nvSpPr>
          <p:cNvPr id="37890" name="文本占位符 12290"/>
          <p:cNvSpPr>
            <a:spLocks noGrp="1"/>
          </p:cNvSpPr>
          <p:nvPr>
            <p:ph type="body" sz="half"/>
          </p:nvPr>
        </p:nvSpPr>
        <p:spPr>
          <a:xfrm>
            <a:off x="1703388" y="1628775"/>
            <a:ext cx="7632700" cy="4525963"/>
          </a:xfrm>
        </p:spPr>
        <p:txBody>
          <a:bodyPr anchor="t">
            <a:normAutofit lnSpcReduction="20000"/>
          </a:bodyPr>
          <a:lstStyle>
            <a:lvl1pPr lvl="0">
              <a:defRPr sz="2800" kern="1200"/>
            </a:lvl1pPr>
            <a:lvl2pPr lvl="1">
              <a:defRPr sz="2400" kern="1200"/>
            </a:lvl2pPr>
            <a:lvl3pPr lvl="2">
              <a:defRPr sz="2000" kern="1200"/>
            </a:lvl3pPr>
            <a:lvl4pPr lvl="3">
              <a:defRPr sz="1800" kern="1200"/>
            </a:lvl4pPr>
            <a:lvl5pPr lvl="4">
              <a:defRPr sz="1800" kern="1200"/>
            </a:lvl5pPr>
          </a:lstStyle>
          <a:p>
            <a:pPr lvl="0">
              <a:lnSpc>
                <a:spcPct val="80000"/>
              </a:lnSpc>
              <a:buNone/>
            </a:pPr>
            <a:r>
              <a:rPr lang="zh-CN" altLang="en-US" sz="2400" dirty="0"/>
              <a:t>结论</a:t>
            </a:r>
            <a:r>
              <a:rPr lang="en-US" altLang="zh-CN" sz="2400"/>
              <a:t>1:</a:t>
            </a:r>
            <a:endParaRPr lang="en-US" altLang="zh-CN" sz="2400"/>
          </a:p>
          <a:p>
            <a:pPr lvl="0">
              <a:lnSpc>
                <a:spcPct val="80000"/>
              </a:lnSpc>
              <a:buNone/>
            </a:pPr>
            <a:endParaRPr lang="en-US" altLang="zh-CN" sz="1800"/>
          </a:p>
          <a:p>
            <a:pPr lvl="0">
              <a:lnSpc>
                <a:spcPct val="80000"/>
              </a:lnSpc>
              <a:buNone/>
            </a:pPr>
            <a:endParaRPr lang="en-US" altLang="zh-CN" sz="1800"/>
          </a:p>
          <a:p>
            <a:pPr lvl="0">
              <a:lnSpc>
                <a:spcPct val="80000"/>
              </a:lnSpc>
              <a:buNone/>
            </a:pPr>
            <a:endParaRPr lang="en-US" altLang="zh-CN" sz="1800"/>
          </a:p>
          <a:p>
            <a:pPr lvl="0">
              <a:lnSpc>
                <a:spcPct val="80000"/>
              </a:lnSpc>
              <a:buNone/>
            </a:pPr>
            <a:r>
              <a:rPr lang="en-US" altLang="zh-CN" sz="1800"/>
              <a:t>     </a:t>
            </a:r>
            <a:endParaRPr lang="en-US" altLang="zh-CN" sz="1800"/>
          </a:p>
          <a:p>
            <a:pPr lvl="0">
              <a:lnSpc>
                <a:spcPct val="80000"/>
              </a:lnSpc>
              <a:buNone/>
            </a:pPr>
            <a:endParaRPr lang="en-US" altLang="zh-CN" sz="1800"/>
          </a:p>
          <a:p>
            <a:pPr lvl="0">
              <a:lnSpc>
                <a:spcPct val="80000"/>
              </a:lnSpc>
              <a:buNone/>
            </a:pPr>
            <a:r>
              <a:rPr lang="zh-CN" altLang="en-US" sz="2400" dirty="0"/>
              <a:t>结论</a:t>
            </a:r>
            <a:r>
              <a:rPr lang="en-US" altLang="zh-CN" sz="2400"/>
              <a:t>2</a:t>
            </a:r>
            <a:r>
              <a:rPr lang="zh-CN" altLang="en-US" sz="1800" dirty="0"/>
              <a:t>：</a:t>
            </a:r>
            <a:endParaRPr lang="zh-CN" altLang="en-US" sz="1800" dirty="0"/>
          </a:p>
          <a:p>
            <a:pPr lvl="0">
              <a:lnSpc>
                <a:spcPct val="80000"/>
              </a:lnSpc>
              <a:buNone/>
            </a:pPr>
            <a:endParaRPr lang="zh-CN" altLang="en-US" sz="1800" dirty="0"/>
          </a:p>
          <a:p>
            <a:pPr lvl="0">
              <a:lnSpc>
                <a:spcPct val="80000"/>
              </a:lnSpc>
              <a:buNone/>
            </a:pPr>
            <a:endParaRPr lang="zh-CN" altLang="en-US" sz="1800" dirty="0"/>
          </a:p>
          <a:p>
            <a:pPr lvl="0">
              <a:lnSpc>
                <a:spcPct val="80000"/>
              </a:lnSpc>
              <a:buNone/>
            </a:pPr>
            <a:endParaRPr lang="zh-CN" altLang="en-US" sz="1600" dirty="0"/>
          </a:p>
          <a:p>
            <a:pPr lvl="0">
              <a:lnSpc>
                <a:spcPct val="80000"/>
              </a:lnSpc>
              <a:buNone/>
            </a:pPr>
            <a:endParaRPr lang="zh-CN" altLang="en-US" sz="1600" dirty="0"/>
          </a:p>
          <a:p>
            <a:pPr lvl="0">
              <a:lnSpc>
                <a:spcPct val="80000"/>
              </a:lnSpc>
              <a:buNone/>
            </a:pPr>
            <a:endParaRPr lang="zh-CN" altLang="en-US" sz="1600"/>
          </a:p>
          <a:p>
            <a:pPr lvl="0">
              <a:lnSpc>
                <a:spcPct val="80000"/>
              </a:lnSpc>
              <a:buNone/>
            </a:pPr>
            <a:r>
              <a:rPr lang="zh-CN" altLang="en-US" sz="1600"/>
              <a:t>    </a:t>
            </a:r>
            <a:endParaRPr lang="zh-CN" altLang="en-US" sz="1600"/>
          </a:p>
          <a:p>
            <a:pPr lvl="0">
              <a:lnSpc>
                <a:spcPct val="80000"/>
              </a:lnSpc>
              <a:buNone/>
            </a:pPr>
            <a:endParaRPr lang="zh-CN" altLang="en-US" sz="1600"/>
          </a:p>
          <a:p>
            <a:pPr lvl="0">
              <a:lnSpc>
                <a:spcPct val="80000"/>
              </a:lnSpc>
              <a:buNone/>
            </a:pPr>
            <a:r>
              <a:rPr lang="zh-CN" altLang="en-US" sz="1600"/>
              <a:t>            </a:t>
            </a:r>
            <a:endParaRPr lang="zh-CN" altLang="en-US" sz="1600"/>
          </a:p>
          <a:p>
            <a:pPr lvl="0">
              <a:lnSpc>
                <a:spcPct val="80000"/>
              </a:lnSpc>
              <a:buNone/>
            </a:pPr>
            <a:endParaRPr lang="zh-CN" altLang="en-US" sz="1600"/>
          </a:p>
        </p:txBody>
      </p:sp>
      <p:graphicFrame>
        <p:nvGraphicFramePr>
          <p:cNvPr id="37891" name="内容占位符 12291"/>
          <p:cNvGraphicFramePr>
            <a:graphicFrameLocks noGrp="1"/>
          </p:cNvGraphicFramePr>
          <p:nvPr>
            <p:ph idx="1"/>
          </p:nvPr>
        </p:nvGraphicFramePr>
        <p:xfrm>
          <a:off x="4511675" y="1916113"/>
          <a:ext cx="3429000" cy="990600"/>
        </p:xfrm>
        <a:graphic>
          <a:graphicData uri="http://schemas.openxmlformats.org/presentationml/2006/ole">
            <mc:AlternateContent xmlns:mc="http://schemas.openxmlformats.org/markup-compatibility/2006">
              <mc:Choice xmlns:v="urn:schemas-microsoft-com:vml" Requires="v">
                <p:oleObj spid="_x0000_s3083" name="" r:id="rId1" imgW="3427730" imgH="989965" progId="Equation.3">
                  <p:embed/>
                </p:oleObj>
              </mc:Choice>
              <mc:Fallback>
                <p:oleObj name="" r:id="rId1" imgW="3427730" imgH="989965" progId="Equation.3">
                  <p:embed/>
                  <p:pic>
                    <p:nvPicPr>
                      <p:cNvPr id="0" name="图片 3082"/>
                      <p:cNvPicPr/>
                      <p:nvPr/>
                    </p:nvPicPr>
                    <p:blipFill>
                      <a:blip r:embed="rId2"/>
                      <a:stretch>
                        <a:fillRect/>
                      </a:stretch>
                    </p:blipFill>
                    <p:spPr>
                      <a:xfrm>
                        <a:off x="4511675" y="1916113"/>
                        <a:ext cx="3429000" cy="990600"/>
                      </a:xfrm>
                      <a:prstGeom prst="rect">
                        <a:avLst/>
                      </a:prstGeom>
                      <a:noFill/>
                      <a:ln w="38100"/>
                    </p:spPr>
                  </p:pic>
                </p:oleObj>
              </mc:Fallback>
            </mc:AlternateContent>
          </a:graphicData>
        </a:graphic>
      </p:graphicFrame>
      <p:graphicFrame>
        <p:nvGraphicFramePr>
          <p:cNvPr id="37892" name="内容占位符 12294"/>
          <p:cNvGraphicFramePr>
            <a:graphicFrameLocks noGrp="1"/>
          </p:cNvGraphicFramePr>
          <p:nvPr>
            <p:ph idx="1"/>
          </p:nvPr>
        </p:nvGraphicFramePr>
        <p:xfrm>
          <a:off x="4367213" y="3284538"/>
          <a:ext cx="2108200" cy="469900"/>
        </p:xfrm>
        <a:graphic>
          <a:graphicData uri="http://schemas.openxmlformats.org/presentationml/2006/ole">
            <mc:AlternateContent xmlns:mc="http://schemas.openxmlformats.org/markup-compatibility/2006">
              <mc:Choice xmlns:v="urn:schemas-microsoft-com:vml" Requires="v">
                <p:oleObj spid="_x0000_s3084" name="" r:id="rId3" imgW="2108200" imgH="469900" progId="Equation.3">
                  <p:embed/>
                </p:oleObj>
              </mc:Choice>
              <mc:Fallback>
                <p:oleObj name="" r:id="rId3" imgW="2108200" imgH="469900" progId="Equation.3">
                  <p:embed/>
                  <p:pic>
                    <p:nvPicPr>
                      <p:cNvPr id="0" name="图片 3083"/>
                      <p:cNvPicPr/>
                      <p:nvPr/>
                    </p:nvPicPr>
                    <p:blipFill>
                      <a:blip r:embed="rId4"/>
                      <a:stretch>
                        <a:fillRect/>
                      </a:stretch>
                    </p:blipFill>
                    <p:spPr>
                      <a:xfrm>
                        <a:off x="4367213" y="3284538"/>
                        <a:ext cx="2108200" cy="469900"/>
                      </a:xfrm>
                      <a:prstGeom prst="rect">
                        <a:avLst/>
                      </a:prstGeom>
                      <a:noFill/>
                      <a:ln w="38100"/>
                    </p:spPr>
                  </p:pic>
                </p:oleObj>
              </mc:Fallback>
            </mc:AlternateContent>
          </a:graphicData>
        </a:graphic>
      </p:graphicFrame>
      <p:graphicFrame>
        <p:nvGraphicFramePr>
          <p:cNvPr id="37893" name="内容占位符 12298"/>
          <p:cNvGraphicFramePr>
            <a:graphicFrameLocks noGrp="1"/>
          </p:cNvGraphicFramePr>
          <p:nvPr>
            <p:ph idx="1"/>
          </p:nvPr>
        </p:nvGraphicFramePr>
        <p:xfrm>
          <a:off x="3359150" y="4149725"/>
          <a:ext cx="5010150" cy="998538"/>
        </p:xfrm>
        <a:graphic>
          <a:graphicData uri="http://schemas.openxmlformats.org/presentationml/2006/ole">
            <mc:AlternateContent xmlns:mc="http://schemas.openxmlformats.org/markup-compatibility/2006">
              <mc:Choice xmlns:v="urn:schemas-microsoft-com:vml" Requires="v">
                <p:oleObj spid="_x0000_s3085" name="" r:id="rId5" imgW="3567430" imgH="711200" progId="Equation.3">
                  <p:embed/>
                </p:oleObj>
              </mc:Choice>
              <mc:Fallback>
                <p:oleObj name="" r:id="rId5" imgW="3567430" imgH="711200" progId="Equation.3">
                  <p:embed/>
                  <p:pic>
                    <p:nvPicPr>
                      <p:cNvPr id="0" name="图片 3084"/>
                      <p:cNvPicPr/>
                      <p:nvPr/>
                    </p:nvPicPr>
                    <p:blipFill>
                      <a:blip r:embed="rId6"/>
                      <a:stretch>
                        <a:fillRect/>
                      </a:stretch>
                    </p:blipFill>
                    <p:spPr>
                      <a:xfrm>
                        <a:off x="3359150" y="4149725"/>
                        <a:ext cx="5010150" cy="998538"/>
                      </a:xfrm>
                      <a:prstGeom prst="rect">
                        <a:avLst/>
                      </a:prstGeom>
                      <a:noFill/>
                      <a:ln w="38100"/>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99"/>
          <p:cNvSpPr txBox="1"/>
          <p:nvPr/>
        </p:nvSpPr>
        <p:spPr>
          <a:xfrm>
            <a:off x="2711450" y="476250"/>
            <a:ext cx="5621338" cy="2837180"/>
          </a:xfrm>
          <a:prstGeom prst="rect">
            <a:avLst/>
          </a:prstGeom>
          <a:noFill/>
          <a:ln w="9525">
            <a:noFill/>
            <a:miter/>
          </a:ln>
        </p:spPr>
        <p:txBody>
          <a:bodyPr wrap="square" anchor="t">
            <a:spAutoFit/>
          </a:bodyPr>
          <a:p>
            <a:pPr lvl="0"/>
            <a:r>
              <a:rPr lang="zh-CN" altLang="en-US" sz="1800">
                <a:latin typeface="宋体" panose="02010600030101010101" pitchFamily="2" charset="-122"/>
                <a:ea typeface="宋体" panose="02010600030101010101" pitchFamily="2" charset="-122"/>
              </a:rPr>
              <a:t>由于鸡和米或者狗和鸡不能留在一起，所以</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所表示的状态都是不允许的，而其他</a:t>
            </a:r>
            <a:r>
              <a:rPr lang="en-US" altLang="zh-CN" sz="1800">
                <a:latin typeface="Calibri" panose="020F0502020204030204" charset="0"/>
                <a:ea typeface="Calibri" panose="020F0502020204030204" charset="0"/>
              </a:rPr>
              <a:t>10</a:t>
            </a:r>
            <a:r>
              <a:rPr lang="zh-CN" altLang="en-US" sz="1800">
                <a:latin typeface="宋体" panose="02010600030101010101" pitchFamily="2" charset="-122"/>
                <a:ea typeface="宋体" panose="02010600030101010101" pitchFamily="2" charset="-122"/>
              </a:rPr>
              <a:t>个状态都是允许存在的，也就是说，是可取状态，它们分别是</a:t>
            </a:r>
            <a:r>
              <a:rPr lang="zh-CN" altLang="en-US" sz="1800">
                <a:latin typeface="Calibri" panose="020F0502020204030204" charset="0"/>
                <a:ea typeface="Calibri" panose="020F0502020204030204" charset="0"/>
              </a:rPr>
              <a:t> </a:t>
            </a:r>
            <a:endParaRPr lang="zh-CN" altLang="en-US" sz="1800">
              <a:latin typeface="宋体" panose="02010600030101010101" pitchFamily="2" charset="-122"/>
              <a:ea typeface="宋体" panose="02010600030101010101" pitchFamily="2" charset="-122"/>
            </a:endParaRPr>
          </a:p>
          <a:p>
            <a:pPr lvl="0"/>
            <a:r>
              <a:rPr lang="zh-CN" altLang="en-US" sz="1800">
                <a:latin typeface="宋体" panose="02010600030101010101" pitchFamily="2" charset="-122"/>
                <a:ea typeface="宋体" panose="02010600030101010101" pitchFamily="2" charset="-122"/>
              </a:rPr>
              <a:t>            </a:t>
            </a:r>
            <a:r>
              <a:rPr lang="en-US" altLang="zh-CN" sz="1800">
                <a:latin typeface="宋体" panose="02010600030101010101" pitchFamily="2" charset="-122"/>
                <a:ea typeface="宋体" panose="02010600030101010101" pitchFamily="2" charset="-122"/>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endParaRPr lang="en-US" altLang="zh-CN" sz="1800">
              <a:latin typeface="宋体" panose="02010600030101010101" pitchFamily="2" charset="-122"/>
              <a:ea typeface="宋体" panose="02010600030101010101" pitchFamily="2" charset="-122"/>
            </a:endParaRPr>
          </a:p>
          <a:p>
            <a:pPr lvl="0"/>
            <a:r>
              <a:rPr lang="en-US" altLang="zh-CN" sz="1800">
                <a:latin typeface="宋体" panose="02010600030101010101" pitchFamily="2" charset="-122"/>
                <a:ea typeface="宋体" panose="02010600030101010101" pitchFamily="2" charset="-122"/>
              </a:rPr>
              <a:t>            (1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a:t>
            </a:r>
            <a:endParaRPr lang="en-US" altLang="zh-CN" sz="1800">
              <a:latin typeface="宋体" panose="02010600030101010101" pitchFamily="2" charset="-122"/>
              <a:ea typeface="宋体" panose="02010600030101010101" pitchFamily="2" charset="-122"/>
            </a:endParaRPr>
          </a:p>
          <a:p>
            <a:pPr lvl="0"/>
            <a:r>
              <a:rPr lang="en-US" altLang="zh-CN" sz="1800">
                <a:latin typeface="宋体" panose="02010600030101010101" pitchFamily="2" charset="-122"/>
                <a:ea typeface="宋体" panose="02010600030101010101" pitchFamily="2" charset="-122"/>
              </a:rPr>
              <a:t>            (1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endParaRPr lang="en-US" altLang="zh-CN" sz="1800">
              <a:latin typeface="宋体" panose="02010600030101010101" pitchFamily="2" charset="-122"/>
              <a:ea typeface="宋体" panose="02010600030101010101" pitchFamily="2" charset="-122"/>
            </a:endParaRPr>
          </a:p>
          <a:p>
            <a:pPr lvl="0"/>
            <a:r>
              <a:rPr lang="en-US" altLang="zh-CN" sz="1800">
                <a:latin typeface="宋体" panose="02010600030101010101" pitchFamily="2" charset="-122"/>
                <a:ea typeface="宋体" panose="02010600030101010101" pitchFamily="2" charset="-122"/>
              </a:rPr>
              <a:t>            (1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 </a:t>
            </a:r>
            <a:endParaRPr lang="en-US" altLang="zh-CN" sz="1800">
              <a:latin typeface="宋体" panose="02010600030101010101" pitchFamily="2" charset="-122"/>
              <a:ea typeface="宋体" panose="02010600030101010101" pitchFamily="2" charset="-122"/>
            </a:endParaRPr>
          </a:p>
          <a:p>
            <a:pPr lvl="0"/>
            <a:r>
              <a:rPr lang="en-US" altLang="zh-CN" sz="1800">
                <a:latin typeface="宋体" panose="02010600030101010101" pitchFamily="2" charset="-122"/>
                <a:ea typeface="宋体" panose="02010600030101010101" pitchFamily="2" charset="-122"/>
              </a:rPr>
              <a:t>            (1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 (0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0</a:t>
            </a:r>
            <a:r>
              <a:rPr lang="zh-CN" altLang="en-US" sz="1800">
                <a:latin typeface="宋体" panose="02010600030101010101" pitchFamily="2" charset="-122"/>
                <a:ea typeface="宋体" panose="02010600030101010101" pitchFamily="2" charset="-122"/>
              </a:rPr>
              <a:t>，</a:t>
            </a:r>
            <a:r>
              <a:rPr lang="en-US" altLang="zh-CN" sz="1800">
                <a:latin typeface="Calibri" panose="020F0502020204030204" charset="0"/>
                <a:ea typeface="Calibri" panose="020F0502020204030204" charset="0"/>
              </a:rPr>
              <a:t>1) </a:t>
            </a:r>
            <a:endParaRPr lang="zh-CN" altLang="en-US" sz="1800">
              <a:latin typeface="Arial" panose="020B0604020202020204" pitchFamily="34" charset="0"/>
              <a:ea typeface="宋体" panose="02010600030101010101" pitchFamily="2" charset="-122"/>
            </a:endParaRPr>
          </a:p>
        </p:txBody>
      </p:sp>
      <p:sp>
        <p:nvSpPr>
          <p:cNvPr id="21506" name="文本框 1"/>
          <p:cNvSpPr txBox="1"/>
          <p:nvPr/>
        </p:nvSpPr>
        <p:spPr>
          <a:xfrm>
            <a:off x="2625725" y="3940175"/>
            <a:ext cx="1693863" cy="365760"/>
          </a:xfrm>
          <a:prstGeom prst="rect">
            <a:avLst/>
          </a:prstGeom>
          <a:noFill/>
          <a:ln w="9525">
            <a:noFill/>
            <a:miter/>
          </a:ln>
        </p:spPr>
        <p:txBody>
          <a:bodyPr wrap="square" anchor="t">
            <a:spAutoFit/>
          </a:bodyPr>
          <a:p>
            <a:pPr lvl="0"/>
            <a:r>
              <a:rPr lang="zh-CN" altLang="en-US">
                <a:latin typeface="Arial" panose="020B0604020202020204" pitchFamily="34" charset="0"/>
                <a:ea typeface="宋体" panose="02010600030101010101" pitchFamily="2" charset="-122"/>
              </a:rPr>
              <a:t>乘船方案：</a:t>
            </a:r>
            <a:endParaRPr lang="zh-CN" altLang="en-US">
              <a:latin typeface="Arial" panose="020B0604020202020204" pitchFamily="34" charset="0"/>
              <a:ea typeface="宋体" panose="02010600030101010101" pitchFamily="2" charset="-122"/>
            </a:endParaRPr>
          </a:p>
        </p:txBody>
      </p:sp>
      <p:sp>
        <p:nvSpPr>
          <p:cNvPr id="21507" name="文本框 3"/>
          <p:cNvSpPr txBox="1"/>
          <p:nvPr/>
        </p:nvSpPr>
        <p:spPr>
          <a:xfrm>
            <a:off x="4295775" y="3932238"/>
            <a:ext cx="5607050" cy="365760"/>
          </a:xfrm>
          <a:prstGeom prst="rect">
            <a:avLst/>
          </a:prstGeom>
          <a:noFill/>
          <a:ln w="9525">
            <a:noFill/>
            <a:miter/>
          </a:ln>
        </p:spPr>
        <p:txBody>
          <a:bodyPr wrap="square" anchor="t">
            <a:spAutoFit/>
          </a:bodyPr>
          <a:p>
            <a:pPr lvl="0"/>
            <a:r>
              <a:rPr lang="en-US" altLang="zh-CN">
                <a:latin typeface="Arial" panose="020B0604020202020204" pitchFamily="34" charset="0"/>
                <a:ea typeface="宋体" panose="02010600030101010101" pitchFamily="2" charset="-122"/>
              </a:rPr>
              <a:t>d={(1</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,0,</a:t>
            </a:r>
            <a:r>
              <a:rPr lang="en-US" altLang="zh-CN">
                <a:latin typeface="Arial" panose="020B0604020202020204" pitchFamily="34" charset="0"/>
                <a:ea typeface="宋体" panose="02010600030101010101" pitchFamily="2" charset="-122"/>
              </a:rPr>
              <a:t>0)</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1,0,</a:t>
            </a:r>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0)</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0</a:t>
            </a:r>
            <a:r>
              <a:rPr lang="zh-CN" altLang="en-US">
                <a:latin typeface="Arial" panose="020B0604020202020204" pitchFamily="34" charset="0"/>
                <a:ea typeface="宋体" panose="02010600030101010101" pitchFamily="2" charset="-122"/>
              </a:rPr>
              <a:t>,0,1</a:t>
            </a:r>
            <a:r>
              <a:rPr lang="en-US" altLang="zh-CN">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(1</a:t>
            </a:r>
            <a:r>
              <a:rPr lang="zh-CN" altLang="en-US">
                <a:latin typeface="Arial" panose="020B0604020202020204" pitchFamily="34" charset="0"/>
                <a:ea typeface="宋体" panose="02010600030101010101" pitchFamily="2" charset="-122"/>
              </a:rPr>
              <a:t>,0,</a:t>
            </a:r>
            <a:r>
              <a:rPr lang="en-US" altLang="zh-CN">
                <a:latin typeface="Arial" panose="020B0604020202020204" pitchFamily="34" charset="0"/>
                <a:ea typeface="宋体" panose="02010600030101010101" pitchFamily="2" charset="-122"/>
              </a:rPr>
              <a:t>0</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0)}</a:t>
            </a:r>
            <a:endParaRPr lang="zh-CN" altLang="en-US">
              <a:latin typeface="Arial" panose="020B0604020202020204" pitchFamily="34" charset="0"/>
              <a:ea typeface="宋体" panose="02010600030101010101" pitchFamily="2" charset="-122"/>
            </a:endParaRPr>
          </a:p>
        </p:txBody>
      </p:sp>
      <p:graphicFrame>
        <p:nvGraphicFramePr>
          <p:cNvPr id="21508" name="对象 5">
            <a:hlinkClick r:id="" action="ppaction://ole?verb="/>
          </p:cNvPr>
          <p:cNvGraphicFramePr>
            <a:graphicFrameLocks noChangeAspect="1"/>
          </p:cNvGraphicFramePr>
          <p:nvPr/>
        </p:nvGraphicFramePr>
        <p:xfrm>
          <a:off x="4440238" y="4652963"/>
          <a:ext cx="2209800" cy="419100"/>
        </p:xfrm>
        <a:graphic>
          <a:graphicData uri="http://schemas.openxmlformats.org/presentationml/2006/ole">
            <mc:AlternateContent xmlns:mc="http://schemas.openxmlformats.org/markup-compatibility/2006">
              <mc:Choice xmlns:v="urn:schemas-microsoft-com:vml" Requires="v">
                <p:oleObj spid="_x0000_s3076" name="" r:id="rId1" imgW="2209800" imgH="419100" progId="Equation.KSEE3">
                  <p:embed/>
                </p:oleObj>
              </mc:Choice>
              <mc:Fallback>
                <p:oleObj name="" r:id="rId1" imgW="2209800" imgH="419100" progId="Equation.KSEE3">
                  <p:embed/>
                  <p:pic>
                    <p:nvPicPr>
                      <p:cNvPr id="0" name="图片 3075"/>
                      <p:cNvPicPr/>
                      <p:nvPr/>
                    </p:nvPicPr>
                    <p:blipFill>
                      <a:blip r:embed="rId2"/>
                      <a:stretch>
                        <a:fillRect/>
                      </a:stretch>
                    </p:blipFill>
                    <p:spPr>
                      <a:xfrm>
                        <a:off x="4440238" y="4652963"/>
                        <a:ext cx="2209800" cy="419100"/>
                      </a:xfrm>
                      <a:prstGeom prst="rect">
                        <a:avLst/>
                      </a:prstGeom>
                      <a:noFill/>
                      <a:ln w="38100">
                        <a:noFill/>
                        <a:miter/>
                      </a:ln>
                    </p:spPr>
                  </p:pic>
                </p:oleObj>
              </mc:Fallback>
            </mc:AlternateContent>
          </a:graphicData>
        </a:graphic>
      </p:graphicFrame>
      <p:sp>
        <p:nvSpPr>
          <p:cNvPr id="21509" name="文本框 6"/>
          <p:cNvSpPr txBox="1"/>
          <p:nvPr/>
        </p:nvSpPr>
        <p:spPr>
          <a:xfrm>
            <a:off x="2640013" y="4652963"/>
            <a:ext cx="1470025" cy="365760"/>
          </a:xfrm>
          <a:prstGeom prst="rect">
            <a:avLst/>
          </a:prstGeom>
          <a:noFill/>
          <a:ln w="9525">
            <a:noFill/>
            <a:miter/>
          </a:ln>
        </p:spPr>
        <p:txBody>
          <a:bodyPr wrap="square" anchor="t">
            <a:spAutoFit/>
          </a:bodyPr>
          <a:p>
            <a:pPr lvl="0"/>
            <a:r>
              <a:rPr lang="zh-CN" altLang="en-US">
                <a:latin typeface="Arial" panose="020B0604020202020204" pitchFamily="34" charset="0"/>
                <a:ea typeface="宋体" panose="02010600030101010101" pitchFamily="2" charset="-122"/>
              </a:rPr>
              <a:t>状态转移：</a:t>
            </a:r>
            <a:endParaRPr lang="zh-CN" altLang="en-US">
              <a:latin typeface="Arial" panose="020B0604020202020204" pitchFamily="34" charset="0"/>
              <a:ea typeface="宋体" panose="02010600030101010101" pitchFamily="2" charset="-122"/>
            </a:endParaRPr>
          </a:p>
        </p:txBody>
      </p:sp>
      <p:sp>
        <p:nvSpPr>
          <p:cNvPr id="21510" name="文本框 1"/>
          <p:cNvSpPr txBox="1"/>
          <p:nvPr/>
        </p:nvSpPr>
        <p:spPr>
          <a:xfrm>
            <a:off x="2635250" y="5451475"/>
            <a:ext cx="3778250" cy="368300"/>
          </a:xfrm>
          <a:prstGeom prst="rect">
            <a:avLst/>
          </a:prstGeom>
          <a:noFill/>
          <a:ln w="9525">
            <a:noFill/>
            <a:miter/>
          </a:ln>
        </p:spPr>
        <p:txBody>
          <a:bodyPr wrap="square" anchor="t">
            <a:spAutoFit/>
          </a:bodyPr>
          <a:p>
            <a:pPr lvl="0"/>
            <a:r>
              <a:rPr lang="zh-CN" altLang="en-US" b="1">
                <a:solidFill>
                  <a:srgbClr val="FF0000"/>
                </a:solidFill>
                <a:latin typeface="Arial" panose="020B0604020202020204" pitchFamily="34" charset="0"/>
                <a:ea typeface="宋体" panose="02010600030101010101" pitchFamily="2" charset="-122"/>
              </a:rPr>
              <a:t>推广</a:t>
            </a:r>
            <a:r>
              <a:rPr lang="zh-CN" altLang="en-US">
                <a:latin typeface="Arial" panose="020B0604020202020204" pitchFamily="34" charset="0"/>
                <a:ea typeface="宋体" panose="02010600030101010101" pitchFamily="2" charset="-122"/>
              </a:rPr>
              <a:t>到其它类似问题！</a:t>
            </a:r>
            <a:endParaRPr lang="zh-CN" altLang="en-US">
              <a:latin typeface="Arial" panose="020B0604020202020204" pitchFamily="34" charset="0"/>
              <a:ea typeface="宋体" panose="02010600030101010101" pitchFamily="2" charset="-122"/>
            </a:endParaRPr>
          </a:p>
        </p:txBody>
      </p:sp>
      <p:sp>
        <p:nvSpPr>
          <p:cNvPr id="2" name="文本框 1"/>
          <p:cNvSpPr txBox="1"/>
          <p:nvPr/>
        </p:nvSpPr>
        <p:spPr>
          <a:xfrm>
            <a:off x="6116320" y="5505450"/>
            <a:ext cx="3255010" cy="368300"/>
          </a:xfrm>
          <a:prstGeom prst="rect">
            <a:avLst/>
          </a:prstGeom>
          <a:noFill/>
        </p:spPr>
        <p:txBody>
          <a:bodyPr wrap="square" rtlCol="0">
            <a:spAutoFit/>
          </a:bodyPr>
          <a:p>
            <a:r>
              <a:rPr lang="zh-CN" altLang="en-US">
                <a:solidFill>
                  <a:srgbClr val="FF0000"/>
                </a:solidFill>
              </a:rPr>
              <a:t>注：</a:t>
            </a:r>
            <a:r>
              <a:rPr lang="zh-CN" altLang="en-US"/>
              <a:t>题</a:t>
            </a:r>
            <a:r>
              <a:rPr lang="en-US" altLang="zh-CN"/>
              <a:t>3</a:t>
            </a:r>
            <a:r>
              <a:rPr lang="zh-CN" altLang="en-US"/>
              <a:t>，题</a:t>
            </a:r>
            <a:r>
              <a:rPr lang="en-US" altLang="zh-CN"/>
              <a:t>4</a:t>
            </a:r>
            <a:r>
              <a:rPr lang="zh-CN" altLang="en-US"/>
              <a:t>来源于趣味数学</a:t>
            </a:r>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22529"/>
          <p:cNvSpPr>
            <a:spLocks noGrp="1"/>
          </p:cNvSpPr>
          <p:nvPr>
            <p:ph type="title"/>
          </p:nvPr>
        </p:nvSpPr>
        <p:spPr/>
        <p:txBody>
          <a:bodyPr anchor="ctr"/>
          <a:p>
            <a:endParaRPr dirty="0"/>
          </a:p>
        </p:txBody>
      </p:sp>
      <p:sp>
        <p:nvSpPr>
          <p:cNvPr id="38914" name="文本占位符 22530"/>
          <p:cNvSpPr>
            <a:spLocks noGrp="1"/>
          </p:cNvSpPr>
          <p:nvPr>
            <p:ph idx="1"/>
          </p:nvPr>
        </p:nvSpPr>
        <p:spPr/>
        <p:txBody>
          <a:bodyPr anchor="t"/>
          <a:p>
            <a:pPr>
              <a:buNone/>
            </a:pPr>
            <a:r>
              <a:rPr lang="zh-CN" altLang="en-US" sz="2400" dirty="0"/>
              <a:t>结论</a:t>
            </a:r>
            <a:r>
              <a:rPr lang="en-US" altLang="zh-CN" sz="2400" dirty="0"/>
              <a:t>3</a:t>
            </a:r>
            <a:r>
              <a:rPr lang="zh-CN" altLang="en-US" sz="2400" dirty="0"/>
              <a:t>：设换车次数不超过三次？！</a:t>
            </a:r>
            <a:endParaRPr lang="zh-CN" altLang="en-US" sz="2400" dirty="0"/>
          </a:p>
          <a:p>
            <a:pPr>
              <a:buNone/>
            </a:pPr>
            <a:r>
              <a:rPr lang="zh-CN" altLang="en-US" sz="2400" dirty="0"/>
              <a:t>        </a:t>
            </a:r>
            <a:r>
              <a:rPr lang="en-US" altLang="zh-CN" sz="2400" dirty="0"/>
              <a:t>1 </a:t>
            </a:r>
            <a:r>
              <a:rPr lang="zh-CN" altLang="en-US" sz="2400" dirty="0"/>
              <a:t>求出所有直达线路，换乘一次线路，换乘二次线路</a:t>
            </a:r>
            <a:endParaRPr lang="zh-CN" altLang="en-US" sz="2400" dirty="0"/>
          </a:p>
          <a:p>
            <a:pPr>
              <a:buNone/>
            </a:pPr>
            <a:r>
              <a:rPr lang="zh-CN" altLang="en-US" sz="2400" dirty="0"/>
              <a:t>        </a:t>
            </a:r>
            <a:r>
              <a:rPr lang="en-US" altLang="zh-CN" sz="2400" dirty="0"/>
              <a:t>2. </a:t>
            </a:r>
            <a:r>
              <a:rPr lang="zh-CN" altLang="en-US" sz="2400" dirty="0"/>
              <a:t>在这些线路中挑出时间最短或费用最少的线路。</a:t>
            </a:r>
            <a:endParaRPr lang="zh-CN" altLang="en-US" sz="2400" dirty="0"/>
          </a:p>
          <a:p>
            <a:pPr>
              <a:buNone/>
            </a:pPr>
            <a:r>
              <a:rPr lang="zh-CN" altLang="en-US" sz="2400" dirty="0"/>
              <a:t>        </a:t>
            </a:r>
            <a:r>
              <a:rPr lang="en-US" altLang="zh-CN" sz="2400" dirty="0"/>
              <a:t>3   </a:t>
            </a:r>
            <a:r>
              <a:rPr lang="zh-CN" altLang="en-US" sz="2400" dirty="0"/>
              <a:t>根据偏好选择合适路线。</a:t>
            </a:r>
            <a:endParaRPr lang="zh-CN" altLang="en-US" sz="2400" dirty="0"/>
          </a:p>
          <a:p>
            <a:pPr>
              <a:buNone/>
            </a:pPr>
            <a:r>
              <a:rPr lang="zh-CN" altLang="en-US" sz="2400" dirty="0"/>
              <a:t>   主要数学理论：图论，多目标优化</a:t>
            </a:r>
            <a:endParaRPr lang="zh-CN" altLang="en-US" sz="2400" dirty="0"/>
          </a:p>
          <a:p>
            <a:pPr>
              <a:buNone/>
            </a:pPr>
            <a:r>
              <a:rPr lang="zh-CN" altLang="en-US" sz="2400" dirty="0"/>
              <a:t>    主要算法：双向广度优先搜索。</a:t>
            </a:r>
            <a:endParaRPr lang="zh-CN" altLang="en-US" sz="2400" dirty="0"/>
          </a:p>
          <a:p>
            <a:pPr>
              <a:buNone/>
            </a:pPr>
            <a:r>
              <a:rPr lang="zh-CN" altLang="en-US" sz="2400" dirty="0"/>
              <a:t>                      基于点的遍历公交线路算法。</a:t>
            </a:r>
            <a:endParaRPr lang="zh-CN" altLang="en-US" sz="2400" dirty="0"/>
          </a:p>
          <a:p>
            <a:pPr>
              <a:buNone/>
            </a:pPr>
            <a:r>
              <a:rPr lang="zh-CN" altLang="en-US" sz="2400" dirty="0"/>
              <a:t>                       基于线的遍历公交线路算法。</a:t>
            </a:r>
            <a:endParaRPr lang="zh-CN" altLang="en-US" sz="2400" dirty="0"/>
          </a:p>
          <a:p>
            <a:pPr>
              <a:buNone/>
            </a:pPr>
            <a:r>
              <a:rPr lang="zh-CN" altLang="en-US" sz="2400" dirty="0"/>
              <a:t>     </a:t>
            </a:r>
            <a:endParaRPr lang="zh-CN" altLang="en-US" sz="24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23553"/>
          <p:cNvSpPr>
            <a:spLocks noGrp="1"/>
          </p:cNvSpPr>
          <p:nvPr>
            <p:ph type="title"/>
          </p:nvPr>
        </p:nvSpPr>
        <p:spPr/>
        <p:txBody>
          <a:bodyPr anchor="ctr"/>
          <a:p>
            <a:endParaRPr dirty="0"/>
          </a:p>
        </p:txBody>
      </p:sp>
      <p:sp>
        <p:nvSpPr>
          <p:cNvPr id="39938" name="文本占位符 23554"/>
          <p:cNvSpPr>
            <a:spLocks noGrp="1"/>
          </p:cNvSpPr>
          <p:nvPr>
            <p:ph idx="1"/>
          </p:nvPr>
        </p:nvSpPr>
        <p:spPr>
          <a:xfrm>
            <a:off x="1919288" y="1484313"/>
            <a:ext cx="8229600" cy="4525962"/>
          </a:xfrm>
        </p:spPr>
        <p:txBody>
          <a:bodyPr anchor="t"/>
          <a:p>
            <a:pPr>
              <a:buNone/>
            </a:pPr>
            <a:r>
              <a:rPr lang="zh-CN" altLang="en-US" sz="2400" dirty="0"/>
              <a:t>模型评价：</a:t>
            </a:r>
            <a:endParaRPr lang="zh-CN" altLang="en-US" sz="2400" dirty="0"/>
          </a:p>
          <a:p>
            <a:pPr>
              <a:buNone/>
            </a:pPr>
            <a:r>
              <a:rPr lang="zh-CN" altLang="en-US" sz="2400" dirty="0"/>
              <a:t>     简单，易理解。算法亦不复杂。</a:t>
            </a:r>
            <a:endParaRPr lang="zh-CN" altLang="en-US" sz="2400" dirty="0"/>
          </a:p>
          <a:p>
            <a:pPr>
              <a:buNone/>
            </a:pPr>
            <a:r>
              <a:rPr lang="zh-CN" altLang="en-US" sz="2400" dirty="0"/>
              <a:t>     </a:t>
            </a:r>
            <a:endParaRPr lang="zh-CN" altLang="en-US" sz="2400" dirty="0"/>
          </a:p>
          <a:p>
            <a:pPr>
              <a:buNone/>
            </a:pPr>
            <a:r>
              <a:rPr lang="zh-CN" altLang="en-US" sz="2400" dirty="0"/>
              <a:t>     </a:t>
            </a:r>
            <a:endParaRPr lang="zh-CN" altLang="en-US" sz="2400" dirty="0"/>
          </a:p>
          <a:p>
            <a:pPr>
              <a:buNone/>
            </a:pPr>
            <a:endParaRPr lang="zh-CN" altLang="en-US" sz="2400" dirty="0"/>
          </a:p>
          <a:p>
            <a:pPr>
              <a:buNone/>
            </a:pPr>
            <a:r>
              <a:rPr lang="zh-CN" altLang="en-US" sz="2400" dirty="0"/>
              <a:t>。</a:t>
            </a:r>
            <a:endParaRPr lang="zh-CN" altLang="en-US" sz="2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64515"/>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问题</a:t>
            </a:r>
            <a:r>
              <a:rPr lang="en-US" altLang="zh-CN" sz="4400" kern="1200" baseline="0">
                <a:latin typeface="Arial" panose="020B0604020202020204" pitchFamily="34" charset="0"/>
                <a:ea typeface="宋体" panose="02010600030101010101" pitchFamily="2" charset="-122"/>
                <a:cs typeface="+mj-cs"/>
              </a:rPr>
              <a:t>2</a:t>
            </a:r>
            <a:endParaRPr lang="en-US" altLang="zh-CN" sz="4400" kern="1200" baseline="0">
              <a:latin typeface="Arial" panose="020B0604020202020204" pitchFamily="34" charset="0"/>
              <a:ea typeface="宋体" panose="02010600030101010101" pitchFamily="2" charset="-122"/>
              <a:cs typeface="+mj-cs"/>
            </a:endParaRPr>
          </a:p>
        </p:txBody>
      </p:sp>
      <p:sp>
        <p:nvSpPr>
          <p:cNvPr id="40962" name="副标题 64516"/>
          <p:cNvSpPr>
            <a:spLocks noGrp="1"/>
          </p:cNvSpPr>
          <p:nvPr>
            <p:ph type="subTitle" idx="1"/>
          </p:nvPr>
        </p:nvSpPr>
        <p:spPr>
          <a:xfrm>
            <a:off x="2895600" y="3886200"/>
            <a:ext cx="6400800" cy="1752600"/>
          </a:xfrm>
        </p:spPr>
        <p:txBody>
          <a:bodyPr anchor="t"/>
          <a:p>
            <a:pPr defTabSz="914400">
              <a:buNone/>
            </a:pPr>
            <a:r>
              <a:rPr lang="zh-CN" altLang="en-US" sz="3200" kern="1200" baseline="0" dirty="0">
                <a:latin typeface="Arial" panose="020B0604020202020204" pitchFamily="34" charset="0"/>
                <a:ea typeface="宋体" panose="02010600030101010101" pitchFamily="2" charset="-122"/>
                <a:cs typeface="+mn-cs"/>
              </a:rPr>
              <a:t>考虑公汽，地铁的模型及算法</a:t>
            </a:r>
            <a:endParaRPr lang="zh-CN" altLang="en-US" sz="3200" kern="1200" baseline="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68609"/>
          <p:cNvSpPr txBox="1"/>
          <p:nvPr/>
        </p:nvSpPr>
        <p:spPr>
          <a:xfrm>
            <a:off x="1524000" y="260350"/>
            <a:ext cx="6624638"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宋体" panose="02010600030101010101" pitchFamily="2" charset="-122"/>
              </a:rPr>
              <a:t>地铁加入后，线路中有地铁站或关联的公交站</a:t>
            </a:r>
            <a:endParaRPr lang="zh-CN" altLang="en-US" sz="2400" dirty="0">
              <a:latin typeface="Arial" panose="020B0604020202020204" pitchFamily="34" charset="0"/>
              <a:ea typeface="宋体" panose="02010600030101010101" pitchFamily="2" charset="-122"/>
            </a:endParaRPr>
          </a:p>
        </p:txBody>
      </p:sp>
      <p:sp>
        <p:nvSpPr>
          <p:cNvPr id="41986" name="文本框 68610"/>
          <p:cNvSpPr txBox="1"/>
          <p:nvPr/>
        </p:nvSpPr>
        <p:spPr>
          <a:xfrm>
            <a:off x="1774825" y="765175"/>
            <a:ext cx="2808288"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宋体" panose="02010600030101010101" pitchFamily="2" charset="-122"/>
              </a:rPr>
              <a:t>可分为四种情况</a:t>
            </a:r>
            <a:r>
              <a:rPr lang="en-US" altLang="zh-CN" sz="2400">
                <a:latin typeface="Arial" panose="020B0604020202020204" pitchFamily="34" charset="0"/>
                <a:ea typeface="宋体" panose="02010600030101010101" pitchFamily="2" charset="-122"/>
              </a:rPr>
              <a:t>:</a:t>
            </a:r>
            <a:endParaRPr lang="en-US" altLang="zh-CN" sz="2400">
              <a:latin typeface="Arial" panose="020B0604020202020204" pitchFamily="34" charset="0"/>
              <a:ea typeface="宋体" panose="02010600030101010101" pitchFamily="2" charset="-122"/>
            </a:endParaRPr>
          </a:p>
        </p:txBody>
      </p:sp>
      <p:sp>
        <p:nvSpPr>
          <p:cNvPr id="41987" name="文本框 68611"/>
          <p:cNvSpPr txBox="1"/>
          <p:nvPr/>
        </p:nvSpPr>
        <p:spPr>
          <a:xfrm>
            <a:off x="2208213" y="1196975"/>
            <a:ext cx="2808287"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直接经地铁可达</a:t>
            </a:r>
            <a:endParaRPr lang="zh-CN" altLang="en-US" sz="2400" dirty="0">
              <a:latin typeface="Arial" panose="020B0604020202020204" pitchFamily="34" charset="0"/>
              <a:ea typeface="宋体" panose="02010600030101010101" pitchFamily="2" charset="-122"/>
            </a:endParaRPr>
          </a:p>
        </p:txBody>
      </p:sp>
      <p:sp>
        <p:nvSpPr>
          <p:cNvPr id="41988" name="文本框 68612"/>
          <p:cNvSpPr txBox="1"/>
          <p:nvPr/>
        </p:nvSpPr>
        <p:spPr>
          <a:xfrm>
            <a:off x="2208213" y="1773238"/>
            <a:ext cx="3960812"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宋体" panose="02010600030101010101" pitchFamily="2" charset="-122"/>
              </a:rPr>
              <a:t>2.</a:t>
            </a:r>
            <a:r>
              <a:rPr lang="zh-CN" altLang="en-US" sz="2400" dirty="0">
                <a:latin typeface="Arial" panose="020B0604020202020204" pitchFamily="34" charset="0"/>
                <a:ea typeface="宋体" panose="02010600030101010101" pitchFamily="2" charset="-122"/>
              </a:rPr>
              <a:t>由起点站乘公交再转地铁</a:t>
            </a:r>
            <a:endParaRPr lang="zh-CN" altLang="en-US" sz="2400" dirty="0">
              <a:latin typeface="Arial" panose="020B0604020202020204" pitchFamily="34" charset="0"/>
              <a:ea typeface="宋体" panose="02010600030101010101" pitchFamily="2" charset="-122"/>
            </a:endParaRPr>
          </a:p>
        </p:txBody>
      </p:sp>
      <p:sp>
        <p:nvSpPr>
          <p:cNvPr id="41989" name="文本框 68613"/>
          <p:cNvSpPr txBox="1"/>
          <p:nvPr/>
        </p:nvSpPr>
        <p:spPr>
          <a:xfrm>
            <a:off x="2135188" y="2276475"/>
            <a:ext cx="4032250"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宋体" panose="02010600030101010101" pitchFamily="2" charset="-122"/>
              </a:rPr>
              <a:t>3.</a:t>
            </a:r>
            <a:r>
              <a:rPr lang="zh-CN" altLang="en-US" sz="2400" dirty="0">
                <a:latin typeface="Arial" panose="020B0604020202020204" pitchFamily="34" charset="0"/>
                <a:ea typeface="宋体" panose="02010600030101010101" pitchFamily="2" charset="-122"/>
              </a:rPr>
              <a:t>由起点站乘地铁再转公交</a:t>
            </a:r>
            <a:endParaRPr lang="zh-CN" altLang="en-US" sz="2400" dirty="0">
              <a:latin typeface="Arial" panose="020B0604020202020204" pitchFamily="34" charset="0"/>
              <a:ea typeface="宋体" panose="02010600030101010101" pitchFamily="2" charset="-122"/>
            </a:endParaRPr>
          </a:p>
        </p:txBody>
      </p:sp>
      <p:sp>
        <p:nvSpPr>
          <p:cNvPr id="41990" name="文本框 68614"/>
          <p:cNvSpPr txBox="1"/>
          <p:nvPr/>
        </p:nvSpPr>
        <p:spPr>
          <a:xfrm>
            <a:off x="2063750" y="2852738"/>
            <a:ext cx="5400675"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宋体" panose="02010600030101010101" pitchFamily="2" charset="-122"/>
              </a:rPr>
              <a:t>4.</a:t>
            </a:r>
            <a:r>
              <a:rPr lang="zh-CN" altLang="en-US" sz="2400" dirty="0">
                <a:latin typeface="Arial" panose="020B0604020202020204" pitchFamily="34" charset="0"/>
                <a:ea typeface="宋体" panose="02010600030101010101" pitchFamily="2" charset="-122"/>
              </a:rPr>
              <a:t>由起点站乘公交再转地铁再转公交</a:t>
            </a:r>
            <a:endParaRPr lang="zh-CN" altLang="en-US" sz="2400">
              <a:latin typeface="Arial" panose="020B0604020202020204" pitchFamily="34" charset="0"/>
              <a:ea typeface="宋体" panose="02010600030101010101" pitchFamily="2" charset="-122"/>
            </a:endParaRPr>
          </a:p>
        </p:txBody>
      </p:sp>
      <p:sp>
        <p:nvSpPr>
          <p:cNvPr id="41991" name="椭圆 68615"/>
          <p:cNvSpPr/>
          <p:nvPr/>
        </p:nvSpPr>
        <p:spPr>
          <a:xfrm>
            <a:off x="2495550" y="4005263"/>
            <a:ext cx="2016125" cy="936625"/>
          </a:xfrm>
          <a:prstGeom prst="ellipse">
            <a:avLst/>
          </a:prstGeom>
          <a:solidFill>
            <a:schemeClr val="bg1"/>
          </a:solidFill>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1992" name="任意多边形 68616"/>
          <p:cNvSpPr/>
          <p:nvPr/>
        </p:nvSpPr>
        <p:spPr>
          <a:xfrm>
            <a:off x="1847850" y="4437063"/>
            <a:ext cx="1368425" cy="576262"/>
          </a:xfrm>
          <a:custGeom>
            <a:avLst/>
            <a:gdLst/>
            <a:ahLst/>
            <a:cxnLst/>
            <a:pathLst>
              <a:path w="862" h="363">
                <a:moveTo>
                  <a:pt x="0" y="363"/>
                </a:moveTo>
                <a:cubicBezTo>
                  <a:pt x="245" y="226"/>
                  <a:pt x="491" y="90"/>
                  <a:pt x="635" y="45"/>
                </a:cubicBezTo>
                <a:cubicBezTo>
                  <a:pt x="779" y="0"/>
                  <a:pt x="824" y="83"/>
                  <a:pt x="862" y="91"/>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1993" name="任意多边形 68617"/>
          <p:cNvSpPr/>
          <p:nvPr/>
        </p:nvSpPr>
        <p:spPr>
          <a:xfrm>
            <a:off x="4079875" y="4292600"/>
            <a:ext cx="1223963" cy="396875"/>
          </a:xfrm>
          <a:custGeom>
            <a:avLst/>
            <a:gdLst/>
            <a:ahLst/>
            <a:cxnLst/>
            <a:pathLst>
              <a:path w="771" h="250">
                <a:moveTo>
                  <a:pt x="0" y="0"/>
                </a:moveTo>
                <a:cubicBezTo>
                  <a:pt x="253" y="102"/>
                  <a:pt x="507" y="204"/>
                  <a:pt x="635" y="227"/>
                </a:cubicBezTo>
                <a:cubicBezTo>
                  <a:pt x="763" y="250"/>
                  <a:pt x="748" y="151"/>
                  <a:pt x="771" y="136"/>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1994" name="椭圆 68618"/>
          <p:cNvSpPr/>
          <p:nvPr/>
        </p:nvSpPr>
        <p:spPr>
          <a:xfrm>
            <a:off x="7248525" y="4076700"/>
            <a:ext cx="1655763" cy="720725"/>
          </a:xfrm>
          <a:prstGeom prst="ellipse">
            <a:avLst/>
          </a:prstGeom>
          <a:solidFill>
            <a:schemeClr val="bg1"/>
          </a:solidFill>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1995" name="任意多边形 68619"/>
          <p:cNvSpPr/>
          <p:nvPr/>
        </p:nvSpPr>
        <p:spPr>
          <a:xfrm>
            <a:off x="6442075" y="4265613"/>
            <a:ext cx="1233488" cy="388937"/>
          </a:xfrm>
          <a:custGeom>
            <a:avLst/>
            <a:gdLst/>
            <a:ahLst/>
            <a:cxnLst/>
            <a:pathLst>
              <a:path w="777" h="245">
                <a:moveTo>
                  <a:pt x="0" y="245"/>
                </a:moveTo>
                <a:cubicBezTo>
                  <a:pt x="9" y="219"/>
                  <a:pt x="12" y="191"/>
                  <a:pt x="26" y="167"/>
                </a:cubicBezTo>
                <a:cubicBezTo>
                  <a:pt x="36" y="150"/>
                  <a:pt x="55" y="144"/>
                  <a:pt x="70" y="132"/>
                </a:cubicBezTo>
                <a:cubicBezTo>
                  <a:pt x="126" y="86"/>
                  <a:pt x="12" y="132"/>
                  <a:pt x="183" y="97"/>
                </a:cubicBezTo>
                <a:cubicBezTo>
                  <a:pt x="239" y="86"/>
                  <a:pt x="292" y="70"/>
                  <a:pt x="349" y="62"/>
                </a:cubicBezTo>
                <a:cubicBezTo>
                  <a:pt x="527" y="0"/>
                  <a:pt x="628" y="88"/>
                  <a:pt x="777" y="88"/>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1996" name="任意多边形 68620"/>
          <p:cNvSpPr/>
          <p:nvPr/>
        </p:nvSpPr>
        <p:spPr>
          <a:xfrm>
            <a:off x="8464550" y="4433888"/>
            <a:ext cx="1371600" cy="276225"/>
          </a:xfrm>
          <a:custGeom>
            <a:avLst/>
            <a:gdLst/>
            <a:ahLst/>
            <a:cxnLst/>
            <a:pathLst>
              <a:path w="864" h="174">
                <a:moveTo>
                  <a:pt x="0" y="0"/>
                </a:moveTo>
                <a:cubicBezTo>
                  <a:pt x="55" y="13"/>
                  <a:pt x="56" y="31"/>
                  <a:pt x="96" y="61"/>
                </a:cubicBezTo>
                <a:cubicBezTo>
                  <a:pt x="137" y="92"/>
                  <a:pt x="156" y="97"/>
                  <a:pt x="201" y="113"/>
                </a:cubicBezTo>
                <a:cubicBezTo>
                  <a:pt x="239" y="151"/>
                  <a:pt x="299" y="144"/>
                  <a:pt x="349" y="157"/>
                </a:cubicBezTo>
                <a:cubicBezTo>
                  <a:pt x="730" y="149"/>
                  <a:pt x="645" y="174"/>
                  <a:pt x="829" y="131"/>
                </a:cubicBezTo>
                <a:cubicBezTo>
                  <a:pt x="852" y="108"/>
                  <a:pt x="840" y="117"/>
                  <a:pt x="864" y="104"/>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1997" name="椭圆 68621"/>
          <p:cNvSpPr/>
          <p:nvPr/>
        </p:nvSpPr>
        <p:spPr>
          <a:xfrm>
            <a:off x="3648075" y="5661025"/>
            <a:ext cx="1584325" cy="720725"/>
          </a:xfrm>
          <a:prstGeom prst="ellipse">
            <a:avLst/>
          </a:prstGeom>
          <a:solidFill>
            <a:schemeClr val="bg1"/>
          </a:solidFill>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1998" name="椭圆 68622"/>
          <p:cNvSpPr/>
          <p:nvPr/>
        </p:nvSpPr>
        <p:spPr>
          <a:xfrm>
            <a:off x="7248525" y="5373688"/>
            <a:ext cx="2016125" cy="863600"/>
          </a:xfrm>
          <a:prstGeom prst="ellipse">
            <a:avLst/>
          </a:prstGeom>
          <a:solidFill>
            <a:schemeClr val="bg1"/>
          </a:solidFill>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1999" name="任意多边形 68623"/>
          <p:cNvSpPr/>
          <p:nvPr/>
        </p:nvSpPr>
        <p:spPr>
          <a:xfrm>
            <a:off x="2784475" y="5556250"/>
            <a:ext cx="1163638" cy="428625"/>
          </a:xfrm>
          <a:custGeom>
            <a:avLst/>
            <a:gdLst/>
            <a:ahLst/>
            <a:cxnLst/>
            <a:pathLst>
              <a:path w="733" h="270">
                <a:moveTo>
                  <a:pt x="0" y="0"/>
                </a:moveTo>
                <a:cubicBezTo>
                  <a:pt x="2" y="13"/>
                  <a:pt x="8" y="60"/>
                  <a:pt x="18" y="78"/>
                </a:cubicBezTo>
                <a:cubicBezTo>
                  <a:pt x="35" y="106"/>
                  <a:pt x="71" y="129"/>
                  <a:pt x="96" y="148"/>
                </a:cubicBezTo>
                <a:cubicBezTo>
                  <a:pt x="114" y="162"/>
                  <a:pt x="129" y="190"/>
                  <a:pt x="149" y="200"/>
                </a:cubicBezTo>
                <a:cubicBezTo>
                  <a:pt x="211" y="231"/>
                  <a:pt x="276" y="248"/>
                  <a:pt x="341" y="270"/>
                </a:cubicBezTo>
                <a:cubicBezTo>
                  <a:pt x="472" y="267"/>
                  <a:pt x="602" y="261"/>
                  <a:pt x="733" y="261"/>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2000" name="任意多边形 68624"/>
          <p:cNvSpPr/>
          <p:nvPr/>
        </p:nvSpPr>
        <p:spPr>
          <a:xfrm>
            <a:off x="4862513" y="6040438"/>
            <a:ext cx="901700" cy="539750"/>
          </a:xfrm>
          <a:custGeom>
            <a:avLst/>
            <a:gdLst/>
            <a:ahLst/>
            <a:cxnLst/>
            <a:pathLst>
              <a:path w="568" h="340">
                <a:moveTo>
                  <a:pt x="0" y="0"/>
                </a:moveTo>
                <a:cubicBezTo>
                  <a:pt x="61" y="40"/>
                  <a:pt x="33" y="28"/>
                  <a:pt x="79" y="44"/>
                </a:cubicBezTo>
                <a:cubicBezTo>
                  <a:pt x="89" y="59"/>
                  <a:pt x="105" y="71"/>
                  <a:pt x="114" y="87"/>
                </a:cubicBezTo>
                <a:cubicBezTo>
                  <a:pt x="119" y="95"/>
                  <a:pt x="117" y="106"/>
                  <a:pt x="122" y="114"/>
                </a:cubicBezTo>
                <a:cubicBezTo>
                  <a:pt x="134" y="134"/>
                  <a:pt x="158" y="158"/>
                  <a:pt x="175" y="175"/>
                </a:cubicBezTo>
                <a:cubicBezTo>
                  <a:pt x="187" y="209"/>
                  <a:pt x="201" y="227"/>
                  <a:pt x="227" y="253"/>
                </a:cubicBezTo>
                <a:cubicBezTo>
                  <a:pt x="241" y="293"/>
                  <a:pt x="274" y="328"/>
                  <a:pt x="314" y="340"/>
                </a:cubicBezTo>
                <a:cubicBezTo>
                  <a:pt x="349" y="337"/>
                  <a:pt x="384" y="337"/>
                  <a:pt x="419" y="332"/>
                </a:cubicBezTo>
                <a:cubicBezTo>
                  <a:pt x="459" y="327"/>
                  <a:pt x="472" y="287"/>
                  <a:pt x="498" y="262"/>
                </a:cubicBezTo>
                <a:cubicBezTo>
                  <a:pt x="507" y="233"/>
                  <a:pt x="511" y="214"/>
                  <a:pt x="533" y="192"/>
                </a:cubicBezTo>
                <a:cubicBezTo>
                  <a:pt x="541" y="165"/>
                  <a:pt x="555" y="155"/>
                  <a:pt x="568" y="131"/>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2001" name="任意多边形 68625"/>
          <p:cNvSpPr/>
          <p:nvPr/>
        </p:nvSpPr>
        <p:spPr>
          <a:xfrm>
            <a:off x="6415088" y="5665788"/>
            <a:ext cx="1427162" cy="415925"/>
          </a:xfrm>
          <a:custGeom>
            <a:avLst/>
            <a:gdLst/>
            <a:ahLst/>
            <a:cxnLst/>
            <a:pathLst>
              <a:path w="899" h="262">
                <a:moveTo>
                  <a:pt x="0" y="262"/>
                </a:moveTo>
                <a:cubicBezTo>
                  <a:pt x="13" y="205"/>
                  <a:pt x="10" y="141"/>
                  <a:pt x="52" y="96"/>
                </a:cubicBezTo>
                <a:cubicBezTo>
                  <a:pt x="79" y="18"/>
                  <a:pt x="274" y="6"/>
                  <a:pt x="340" y="0"/>
                </a:cubicBezTo>
                <a:cubicBezTo>
                  <a:pt x="439" y="3"/>
                  <a:pt x="538" y="5"/>
                  <a:pt x="637" y="9"/>
                </a:cubicBezTo>
                <a:cubicBezTo>
                  <a:pt x="675" y="11"/>
                  <a:pt x="713" y="8"/>
                  <a:pt x="750" y="18"/>
                </a:cubicBezTo>
                <a:cubicBezTo>
                  <a:pt x="770" y="23"/>
                  <a:pt x="782" y="48"/>
                  <a:pt x="803" y="53"/>
                </a:cubicBezTo>
                <a:cubicBezTo>
                  <a:pt x="847" y="64"/>
                  <a:pt x="826" y="58"/>
                  <a:pt x="864" y="70"/>
                </a:cubicBezTo>
                <a:cubicBezTo>
                  <a:pt x="886" y="93"/>
                  <a:pt x="873" y="85"/>
                  <a:pt x="899" y="96"/>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2002" name="任意多边形 68626"/>
          <p:cNvSpPr/>
          <p:nvPr/>
        </p:nvSpPr>
        <p:spPr>
          <a:xfrm>
            <a:off x="8783638" y="5056188"/>
            <a:ext cx="1454150" cy="873125"/>
          </a:xfrm>
          <a:custGeom>
            <a:avLst/>
            <a:gdLst/>
            <a:ahLst/>
            <a:cxnLst/>
            <a:pathLst>
              <a:path w="916" h="550">
                <a:moveTo>
                  <a:pt x="0" y="489"/>
                </a:moveTo>
                <a:cubicBezTo>
                  <a:pt x="67" y="501"/>
                  <a:pt x="134" y="508"/>
                  <a:pt x="201" y="515"/>
                </a:cubicBezTo>
                <a:cubicBezTo>
                  <a:pt x="218" y="521"/>
                  <a:pt x="235" y="530"/>
                  <a:pt x="253" y="533"/>
                </a:cubicBezTo>
                <a:cubicBezTo>
                  <a:pt x="288" y="539"/>
                  <a:pt x="358" y="550"/>
                  <a:pt x="358" y="550"/>
                </a:cubicBezTo>
                <a:cubicBezTo>
                  <a:pt x="407" y="547"/>
                  <a:pt x="457" y="548"/>
                  <a:pt x="506" y="542"/>
                </a:cubicBezTo>
                <a:cubicBezTo>
                  <a:pt x="575" y="533"/>
                  <a:pt x="634" y="476"/>
                  <a:pt x="698" y="454"/>
                </a:cubicBezTo>
                <a:cubicBezTo>
                  <a:pt x="716" y="427"/>
                  <a:pt x="753" y="388"/>
                  <a:pt x="768" y="358"/>
                </a:cubicBezTo>
                <a:cubicBezTo>
                  <a:pt x="782" y="330"/>
                  <a:pt x="789" y="311"/>
                  <a:pt x="812" y="288"/>
                </a:cubicBezTo>
                <a:cubicBezTo>
                  <a:pt x="821" y="259"/>
                  <a:pt x="825" y="240"/>
                  <a:pt x="847" y="219"/>
                </a:cubicBezTo>
                <a:cubicBezTo>
                  <a:pt x="856" y="188"/>
                  <a:pt x="864" y="167"/>
                  <a:pt x="882" y="140"/>
                </a:cubicBezTo>
                <a:cubicBezTo>
                  <a:pt x="902" y="76"/>
                  <a:pt x="876" y="164"/>
                  <a:pt x="899" y="53"/>
                </a:cubicBezTo>
                <a:cubicBezTo>
                  <a:pt x="901" y="44"/>
                  <a:pt x="905" y="36"/>
                  <a:pt x="908" y="27"/>
                </a:cubicBezTo>
                <a:cubicBezTo>
                  <a:pt x="911" y="18"/>
                  <a:pt x="916" y="0"/>
                  <a:pt x="916" y="0"/>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2003" name="矩形 68627"/>
          <p:cNvSpPr/>
          <p:nvPr/>
        </p:nvSpPr>
        <p:spPr>
          <a:xfrm>
            <a:off x="2855913" y="4005263"/>
            <a:ext cx="336550" cy="274320"/>
          </a:xfrm>
          <a:prstGeom prst="rect">
            <a:avLst/>
          </a:prstGeom>
          <a:noFill/>
          <a:ln w="9525">
            <a:noFill/>
            <a:miter/>
          </a:ln>
        </p:spPr>
        <p:txBody>
          <a:bodyPr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04" name="矩形 68628"/>
          <p:cNvSpPr/>
          <p:nvPr/>
        </p:nvSpPr>
        <p:spPr>
          <a:xfrm>
            <a:off x="3072448" y="4437063"/>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05" name="矩形 68629"/>
          <p:cNvSpPr/>
          <p:nvPr/>
        </p:nvSpPr>
        <p:spPr>
          <a:xfrm>
            <a:off x="3936048" y="4149725"/>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06" name="矩形 68630"/>
          <p:cNvSpPr/>
          <p:nvPr/>
        </p:nvSpPr>
        <p:spPr>
          <a:xfrm>
            <a:off x="3720148" y="4652963"/>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07" name="矩形 68631"/>
          <p:cNvSpPr/>
          <p:nvPr/>
        </p:nvSpPr>
        <p:spPr>
          <a:xfrm>
            <a:off x="3432810" y="4076700"/>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08" name="矩形 68632"/>
          <p:cNvSpPr/>
          <p:nvPr/>
        </p:nvSpPr>
        <p:spPr>
          <a:xfrm>
            <a:off x="8328660" y="4292600"/>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09" name="矩形 68633"/>
          <p:cNvSpPr/>
          <p:nvPr/>
        </p:nvSpPr>
        <p:spPr>
          <a:xfrm>
            <a:off x="3432810" y="4652963"/>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10" name="矩形 68634"/>
          <p:cNvSpPr/>
          <p:nvPr/>
        </p:nvSpPr>
        <p:spPr>
          <a:xfrm flipV="1">
            <a:off x="8183563" y="5516563"/>
            <a:ext cx="336550" cy="274320"/>
          </a:xfrm>
          <a:prstGeom prst="rect">
            <a:avLst/>
          </a:prstGeom>
          <a:noFill/>
          <a:ln w="9525">
            <a:noFill/>
            <a:miter/>
          </a:ln>
        </p:spPr>
        <p:txBody>
          <a:bodyPr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11" name="矩形 68635"/>
          <p:cNvSpPr/>
          <p:nvPr/>
        </p:nvSpPr>
        <p:spPr>
          <a:xfrm>
            <a:off x="7968298" y="4149725"/>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12" name="矩形 68636"/>
          <p:cNvSpPr/>
          <p:nvPr/>
        </p:nvSpPr>
        <p:spPr>
          <a:xfrm>
            <a:off x="7968298" y="4508500"/>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13" name="矩形 68637"/>
          <p:cNvSpPr/>
          <p:nvPr/>
        </p:nvSpPr>
        <p:spPr>
          <a:xfrm>
            <a:off x="7465060" y="4221163"/>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14" name="矩形 68638"/>
          <p:cNvSpPr/>
          <p:nvPr/>
        </p:nvSpPr>
        <p:spPr>
          <a:xfrm>
            <a:off x="7609523" y="4437063"/>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15" name="矩形 68639"/>
          <p:cNvSpPr/>
          <p:nvPr/>
        </p:nvSpPr>
        <p:spPr>
          <a:xfrm>
            <a:off x="7680960" y="5661025"/>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16" name="矩形 68640"/>
          <p:cNvSpPr/>
          <p:nvPr/>
        </p:nvSpPr>
        <p:spPr>
          <a:xfrm>
            <a:off x="4224973" y="5805488"/>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17" name="矩形 68641"/>
          <p:cNvSpPr/>
          <p:nvPr/>
        </p:nvSpPr>
        <p:spPr>
          <a:xfrm>
            <a:off x="7752398" y="6021388"/>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18" name="矩形 68642"/>
          <p:cNvSpPr/>
          <p:nvPr/>
        </p:nvSpPr>
        <p:spPr>
          <a:xfrm>
            <a:off x="4079875" y="6021388"/>
            <a:ext cx="336550" cy="274320"/>
          </a:xfrm>
          <a:prstGeom prst="rect">
            <a:avLst/>
          </a:prstGeom>
          <a:noFill/>
          <a:ln w="9525">
            <a:noFill/>
            <a:miter/>
          </a:ln>
        </p:spPr>
        <p:txBody>
          <a:bodyPr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19" name="矩形 68643"/>
          <p:cNvSpPr/>
          <p:nvPr/>
        </p:nvSpPr>
        <p:spPr>
          <a:xfrm>
            <a:off x="8257223" y="5949950"/>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20" name="矩形 68644"/>
          <p:cNvSpPr/>
          <p:nvPr/>
        </p:nvSpPr>
        <p:spPr>
          <a:xfrm>
            <a:off x="6456998" y="4292600"/>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21" name="矩形 68645"/>
          <p:cNvSpPr/>
          <p:nvPr/>
        </p:nvSpPr>
        <p:spPr>
          <a:xfrm>
            <a:off x="4656773" y="5876925"/>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22" name="矩形 68646"/>
          <p:cNvSpPr/>
          <p:nvPr/>
        </p:nvSpPr>
        <p:spPr>
          <a:xfrm>
            <a:off x="3793173" y="5805488"/>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23" name="矩形 68647"/>
          <p:cNvSpPr/>
          <p:nvPr/>
        </p:nvSpPr>
        <p:spPr>
          <a:xfrm>
            <a:off x="4440873" y="6165850"/>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24" name="矩形 68648"/>
          <p:cNvSpPr/>
          <p:nvPr/>
        </p:nvSpPr>
        <p:spPr>
          <a:xfrm>
            <a:off x="8617585" y="5661025"/>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25" name="文本框 68649"/>
          <p:cNvSpPr txBox="1"/>
          <p:nvPr/>
        </p:nvSpPr>
        <p:spPr>
          <a:xfrm>
            <a:off x="2782888" y="4437063"/>
            <a:ext cx="649287"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S</a:t>
            </a:r>
            <a:endParaRPr lang="en-US" altLang="zh-CN">
              <a:latin typeface="Arial" panose="020B0604020202020204" pitchFamily="34" charset="0"/>
              <a:ea typeface="宋体" panose="02010600030101010101" pitchFamily="2" charset="-122"/>
            </a:endParaRPr>
          </a:p>
        </p:txBody>
      </p:sp>
      <p:sp>
        <p:nvSpPr>
          <p:cNvPr id="42026" name="文本框 68650"/>
          <p:cNvSpPr txBox="1"/>
          <p:nvPr/>
        </p:nvSpPr>
        <p:spPr>
          <a:xfrm>
            <a:off x="3792538" y="4149725"/>
            <a:ext cx="360362"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T</a:t>
            </a:r>
            <a:endParaRPr lang="en-US" altLang="zh-CN">
              <a:latin typeface="Arial" panose="020B0604020202020204" pitchFamily="34" charset="0"/>
              <a:ea typeface="宋体" panose="02010600030101010101" pitchFamily="2" charset="-122"/>
            </a:endParaRPr>
          </a:p>
        </p:txBody>
      </p:sp>
      <p:sp>
        <p:nvSpPr>
          <p:cNvPr id="42027" name="文本框 68651"/>
          <p:cNvSpPr txBox="1"/>
          <p:nvPr/>
        </p:nvSpPr>
        <p:spPr>
          <a:xfrm>
            <a:off x="3575050" y="5589588"/>
            <a:ext cx="574675"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S</a:t>
            </a:r>
            <a:endParaRPr lang="en-US" altLang="zh-CN">
              <a:latin typeface="Arial" panose="020B0604020202020204" pitchFamily="34" charset="0"/>
              <a:ea typeface="宋体" panose="02010600030101010101" pitchFamily="2" charset="-122"/>
            </a:endParaRPr>
          </a:p>
        </p:txBody>
      </p:sp>
      <p:sp>
        <p:nvSpPr>
          <p:cNvPr id="42028" name="矩形 68652"/>
          <p:cNvSpPr/>
          <p:nvPr/>
        </p:nvSpPr>
        <p:spPr>
          <a:xfrm>
            <a:off x="6337935" y="4076700"/>
            <a:ext cx="335280" cy="365760"/>
          </a:xfrm>
          <a:prstGeom prst="rect">
            <a:avLst/>
          </a:prstGeom>
          <a:noFill/>
          <a:ln w="9525">
            <a:noFill/>
            <a:miter/>
          </a:ln>
        </p:spPr>
        <p:txBody>
          <a:bodyPr wrap="none" anchor="t">
            <a:spAutoFit/>
          </a:bodyPr>
          <a:p>
            <a:pPr lvl="0" algn="ctr" eaLnBrk="0" hangingPunct="0"/>
            <a:r>
              <a:rPr lang="en-US" altLang="zh-CN">
                <a:latin typeface="Arial" panose="020B0604020202020204" pitchFamily="34" charset="0"/>
                <a:ea typeface="宋体" panose="02010600030101010101" pitchFamily="2" charset="-122"/>
              </a:rPr>
              <a:t>S</a:t>
            </a:r>
            <a:endParaRPr lang="en-US" altLang="zh-CN">
              <a:latin typeface="Arial" panose="020B0604020202020204" pitchFamily="34" charset="0"/>
              <a:ea typeface="宋体" panose="02010600030101010101" pitchFamily="2" charset="-122"/>
            </a:endParaRPr>
          </a:p>
        </p:txBody>
      </p:sp>
      <p:sp>
        <p:nvSpPr>
          <p:cNvPr id="42029" name="文本框 68653"/>
          <p:cNvSpPr txBox="1"/>
          <p:nvPr/>
        </p:nvSpPr>
        <p:spPr>
          <a:xfrm>
            <a:off x="7391400" y="4005263"/>
            <a:ext cx="504825"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A</a:t>
            </a:r>
            <a:endParaRPr lang="en-US" altLang="zh-CN">
              <a:latin typeface="Arial" panose="020B0604020202020204" pitchFamily="34" charset="0"/>
              <a:ea typeface="宋体" panose="02010600030101010101" pitchFamily="2" charset="-122"/>
            </a:endParaRPr>
          </a:p>
        </p:txBody>
      </p:sp>
      <p:sp>
        <p:nvSpPr>
          <p:cNvPr id="42030" name="文本框 68654"/>
          <p:cNvSpPr txBox="1"/>
          <p:nvPr/>
        </p:nvSpPr>
        <p:spPr>
          <a:xfrm>
            <a:off x="5232400" y="6165850"/>
            <a:ext cx="576263"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T</a:t>
            </a:r>
            <a:endParaRPr lang="en-US" altLang="zh-CN">
              <a:latin typeface="Arial" panose="020B0604020202020204" pitchFamily="34" charset="0"/>
              <a:ea typeface="宋体" panose="02010600030101010101" pitchFamily="2" charset="-122"/>
            </a:endParaRPr>
          </a:p>
        </p:txBody>
      </p:sp>
      <p:sp>
        <p:nvSpPr>
          <p:cNvPr id="42031" name="矩形 68655"/>
          <p:cNvSpPr/>
          <p:nvPr/>
        </p:nvSpPr>
        <p:spPr>
          <a:xfrm>
            <a:off x="8351679" y="4076700"/>
            <a:ext cx="322580" cy="365760"/>
          </a:xfrm>
          <a:prstGeom prst="rect">
            <a:avLst/>
          </a:prstGeom>
          <a:noFill/>
          <a:ln w="9525">
            <a:noFill/>
            <a:miter/>
          </a:ln>
        </p:spPr>
        <p:txBody>
          <a:bodyPr wrap="none"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T</a:t>
            </a:r>
            <a:endParaRPr lang="en-US" altLang="zh-CN">
              <a:latin typeface="Arial" panose="020B0604020202020204" pitchFamily="34" charset="0"/>
              <a:ea typeface="宋体" panose="02010600030101010101" pitchFamily="2" charset="-122"/>
            </a:endParaRPr>
          </a:p>
        </p:txBody>
      </p:sp>
      <p:sp>
        <p:nvSpPr>
          <p:cNvPr id="42032" name="文本框 68656"/>
          <p:cNvSpPr txBox="1"/>
          <p:nvPr/>
        </p:nvSpPr>
        <p:spPr>
          <a:xfrm>
            <a:off x="4440238" y="5661025"/>
            <a:ext cx="647700"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B</a:t>
            </a:r>
            <a:endParaRPr lang="en-US" altLang="zh-CN">
              <a:latin typeface="Arial" panose="020B0604020202020204" pitchFamily="34" charset="0"/>
              <a:ea typeface="宋体" panose="02010600030101010101" pitchFamily="2" charset="-122"/>
            </a:endParaRPr>
          </a:p>
        </p:txBody>
      </p:sp>
      <p:sp>
        <p:nvSpPr>
          <p:cNvPr id="42033" name="矩形 68657"/>
          <p:cNvSpPr/>
          <p:nvPr/>
        </p:nvSpPr>
        <p:spPr>
          <a:xfrm>
            <a:off x="5375910" y="6381750"/>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34" name="矩形 68658"/>
          <p:cNvSpPr/>
          <p:nvPr/>
        </p:nvSpPr>
        <p:spPr>
          <a:xfrm>
            <a:off x="9912985" y="5300663"/>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35" name="矩形 68659"/>
          <p:cNvSpPr/>
          <p:nvPr/>
        </p:nvSpPr>
        <p:spPr>
          <a:xfrm>
            <a:off x="6383973" y="5661025"/>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2036" name="文本框 68660"/>
          <p:cNvSpPr txBox="1"/>
          <p:nvPr/>
        </p:nvSpPr>
        <p:spPr>
          <a:xfrm>
            <a:off x="6096000" y="5445125"/>
            <a:ext cx="792163"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S</a:t>
            </a:r>
            <a:endParaRPr lang="en-US" altLang="zh-CN">
              <a:latin typeface="Arial" panose="020B0604020202020204" pitchFamily="34" charset="0"/>
              <a:ea typeface="宋体" panose="02010600030101010101" pitchFamily="2" charset="-122"/>
            </a:endParaRPr>
          </a:p>
        </p:txBody>
      </p:sp>
      <p:sp>
        <p:nvSpPr>
          <p:cNvPr id="42037" name="文本框 68661"/>
          <p:cNvSpPr txBox="1"/>
          <p:nvPr/>
        </p:nvSpPr>
        <p:spPr>
          <a:xfrm>
            <a:off x="9625013" y="5084763"/>
            <a:ext cx="792162"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T</a:t>
            </a:r>
            <a:endParaRPr lang="en-US" altLang="zh-CN">
              <a:latin typeface="Arial" panose="020B0604020202020204" pitchFamily="34" charset="0"/>
              <a:ea typeface="宋体" panose="02010600030101010101" pitchFamily="2" charset="-122"/>
            </a:endParaRPr>
          </a:p>
        </p:txBody>
      </p:sp>
      <p:sp>
        <p:nvSpPr>
          <p:cNvPr id="42038" name="文本框 68662"/>
          <p:cNvSpPr txBox="1"/>
          <p:nvPr/>
        </p:nvSpPr>
        <p:spPr>
          <a:xfrm>
            <a:off x="7608888" y="5373688"/>
            <a:ext cx="431800"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A</a:t>
            </a:r>
            <a:endParaRPr lang="en-US" altLang="zh-CN">
              <a:latin typeface="Arial" panose="020B0604020202020204" pitchFamily="34" charset="0"/>
              <a:ea typeface="宋体" panose="02010600030101010101" pitchFamily="2" charset="-122"/>
            </a:endParaRPr>
          </a:p>
        </p:txBody>
      </p:sp>
      <p:sp>
        <p:nvSpPr>
          <p:cNvPr id="42039" name="文本框 68663"/>
          <p:cNvSpPr txBox="1"/>
          <p:nvPr/>
        </p:nvSpPr>
        <p:spPr>
          <a:xfrm>
            <a:off x="8616950" y="5373688"/>
            <a:ext cx="574675"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B</a:t>
            </a:r>
            <a:endParaRPr lang="en-US" altLang="zh-CN">
              <a:latin typeface="Arial" panose="020B0604020202020204" pitchFamily="34" charset="0"/>
              <a:ea typeface="宋体" panose="02010600030101010101" pitchFamily="2"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69633"/>
          <p:cNvSpPr txBox="1"/>
          <p:nvPr/>
        </p:nvSpPr>
        <p:spPr>
          <a:xfrm>
            <a:off x="1919288" y="692150"/>
            <a:ext cx="2447925"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宋体" panose="02010600030101010101" pitchFamily="2" charset="-122"/>
              </a:rPr>
              <a:t>处理方式：</a:t>
            </a:r>
            <a:endParaRPr lang="zh-CN" altLang="en-US" sz="2400" dirty="0">
              <a:latin typeface="Arial" panose="020B0604020202020204" pitchFamily="34" charset="0"/>
              <a:ea typeface="宋体" panose="02010600030101010101" pitchFamily="2" charset="-122"/>
            </a:endParaRPr>
          </a:p>
        </p:txBody>
      </p:sp>
      <p:sp>
        <p:nvSpPr>
          <p:cNvPr id="43010" name="文本框 69634"/>
          <p:cNvSpPr txBox="1"/>
          <p:nvPr/>
        </p:nvSpPr>
        <p:spPr>
          <a:xfrm>
            <a:off x="3935413" y="692150"/>
            <a:ext cx="1584325"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宋体" panose="02010600030101010101" pitchFamily="2" charset="-122"/>
              </a:rPr>
              <a:t>只需修改</a:t>
            </a:r>
            <a:endParaRPr lang="zh-CN" altLang="en-US" sz="2400" dirty="0">
              <a:latin typeface="Arial" panose="020B0604020202020204" pitchFamily="34" charset="0"/>
              <a:ea typeface="宋体" panose="02010600030101010101" pitchFamily="2" charset="-122"/>
            </a:endParaRPr>
          </a:p>
        </p:txBody>
      </p:sp>
      <p:graphicFrame>
        <p:nvGraphicFramePr>
          <p:cNvPr id="43011" name="对象 69635"/>
          <p:cNvGraphicFramePr/>
          <p:nvPr/>
        </p:nvGraphicFramePr>
        <p:xfrm>
          <a:off x="5448300" y="692150"/>
          <a:ext cx="2362200" cy="482600"/>
        </p:xfrm>
        <a:graphic>
          <a:graphicData uri="http://schemas.openxmlformats.org/presentationml/2006/ole">
            <mc:AlternateContent xmlns:mc="http://schemas.openxmlformats.org/markup-compatibility/2006">
              <mc:Choice xmlns:v="urn:schemas-microsoft-com:vml" Requires="v">
                <p:oleObj spid="_x0000_s3086" name="" r:id="rId1" imgW="2360930" imgH="482600" progId="Equation.3">
                  <p:embed/>
                </p:oleObj>
              </mc:Choice>
              <mc:Fallback>
                <p:oleObj name="" r:id="rId1" imgW="2360930" imgH="482600" progId="Equation.3">
                  <p:embed/>
                  <p:pic>
                    <p:nvPicPr>
                      <p:cNvPr id="0" name="图片 3085"/>
                      <p:cNvPicPr/>
                      <p:nvPr/>
                    </p:nvPicPr>
                    <p:blipFill>
                      <a:blip r:embed="rId2"/>
                      <a:stretch>
                        <a:fillRect/>
                      </a:stretch>
                    </p:blipFill>
                    <p:spPr>
                      <a:xfrm>
                        <a:off x="5448300" y="692150"/>
                        <a:ext cx="2362200" cy="482600"/>
                      </a:xfrm>
                      <a:prstGeom prst="rect">
                        <a:avLst/>
                      </a:prstGeom>
                      <a:noFill/>
                      <a:ln w="38100">
                        <a:noFill/>
                        <a:miter/>
                      </a:ln>
                    </p:spPr>
                  </p:pic>
                </p:oleObj>
              </mc:Fallback>
            </mc:AlternateContent>
          </a:graphicData>
        </a:graphic>
      </p:graphicFrame>
      <p:sp>
        <p:nvSpPr>
          <p:cNvPr id="43012" name="文本框 69636"/>
          <p:cNvSpPr txBox="1"/>
          <p:nvPr/>
        </p:nvSpPr>
        <p:spPr>
          <a:xfrm>
            <a:off x="7967663" y="692150"/>
            <a:ext cx="1584325"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宋体" panose="02010600030101010101" pitchFamily="2" charset="-122"/>
              </a:rPr>
              <a:t>定义即可</a:t>
            </a:r>
            <a:endParaRPr lang="zh-CN" altLang="en-US" sz="2400" dirty="0">
              <a:latin typeface="Arial" panose="020B0604020202020204" pitchFamily="34" charset="0"/>
              <a:ea typeface="宋体" panose="02010600030101010101" pitchFamily="2" charset="-122"/>
            </a:endParaRPr>
          </a:p>
        </p:txBody>
      </p:sp>
      <p:sp>
        <p:nvSpPr>
          <p:cNvPr id="43013" name="直接连接符 69637"/>
          <p:cNvSpPr/>
          <p:nvPr/>
        </p:nvSpPr>
        <p:spPr>
          <a:xfrm>
            <a:off x="2711450" y="2060575"/>
            <a:ext cx="1512888" cy="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3014" name="直接连接符 69638"/>
          <p:cNvSpPr/>
          <p:nvPr/>
        </p:nvSpPr>
        <p:spPr>
          <a:xfrm flipH="1">
            <a:off x="2782888" y="1341438"/>
            <a:ext cx="1152525" cy="107950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3015" name="直接连接符 69639"/>
          <p:cNvSpPr/>
          <p:nvPr/>
        </p:nvSpPr>
        <p:spPr>
          <a:xfrm>
            <a:off x="3000375" y="1628775"/>
            <a:ext cx="574675" cy="1368425"/>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3016" name="矩形 69640"/>
          <p:cNvSpPr/>
          <p:nvPr/>
        </p:nvSpPr>
        <p:spPr>
          <a:xfrm>
            <a:off x="7358698" y="2636838"/>
            <a:ext cx="411480" cy="365760"/>
          </a:xfrm>
          <a:prstGeom prst="rect">
            <a:avLst/>
          </a:prstGeom>
          <a:noFill/>
          <a:ln w="9525">
            <a:noFill/>
            <a:miter/>
          </a:ln>
        </p:spPr>
        <p:txBody>
          <a:bodyPr wrap="none"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3017" name="任意多边形 69641"/>
          <p:cNvSpPr/>
          <p:nvPr/>
        </p:nvSpPr>
        <p:spPr>
          <a:xfrm>
            <a:off x="6959600" y="2708275"/>
            <a:ext cx="1419225" cy="684213"/>
          </a:xfrm>
          <a:custGeom>
            <a:avLst/>
            <a:gdLst/>
            <a:ahLst/>
            <a:cxnLst/>
            <a:pathLst>
              <a:path w="894" h="431">
                <a:moveTo>
                  <a:pt x="0" y="20"/>
                </a:moveTo>
                <a:cubicBezTo>
                  <a:pt x="55" y="16"/>
                  <a:pt x="94" y="9"/>
                  <a:pt x="146" y="0"/>
                </a:cubicBezTo>
                <a:cubicBezTo>
                  <a:pt x="186" y="2"/>
                  <a:pt x="226" y="0"/>
                  <a:pt x="265" y="7"/>
                </a:cubicBezTo>
                <a:cubicBezTo>
                  <a:pt x="293" y="12"/>
                  <a:pt x="345" y="34"/>
                  <a:pt x="345" y="34"/>
                </a:cubicBezTo>
                <a:cubicBezTo>
                  <a:pt x="370" y="58"/>
                  <a:pt x="373" y="83"/>
                  <a:pt x="391" y="113"/>
                </a:cubicBezTo>
                <a:cubicBezTo>
                  <a:pt x="402" y="175"/>
                  <a:pt x="443" y="263"/>
                  <a:pt x="510" y="278"/>
                </a:cubicBezTo>
                <a:cubicBezTo>
                  <a:pt x="521" y="311"/>
                  <a:pt x="529" y="312"/>
                  <a:pt x="563" y="325"/>
                </a:cubicBezTo>
                <a:cubicBezTo>
                  <a:pt x="577" y="338"/>
                  <a:pt x="585" y="358"/>
                  <a:pt x="603" y="365"/>
                </a:cubicBezTo>
                <a:cubicBezTo>
                  <a:pt x="622" y="372"/>
                  <a:pt x="662" y="378"/>
                  <a:pt x="662" y="378"/>
                </a:cubicBezTo>
                <a:cubicBezTo>
                  <a:pt x="720" y="415"/>
                  <a:pt x="757" y="418"/>
                  <a:pt x="828" y="424"/>
                </a:cubicBezTo>
                <a:cubicBezTo>
                  <a:pt x="850" y="426"/>
                  <a:pt x="894" y="431"/>
                  <a:pt x="894" y="431"/>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3018" name="右箭头 69642"/>
          <p:cNvSpPr/>
          <p:nvPr/>
        </p:nvSpPr>
        <p:spPr>
          <a:xfrm>
            <a:off x="5159375" y="1916113"/>
            <a:ext cx="1081088" cy="217487"/>
          </a:xfrm>
          <a:prstGeom prst="rightArrow">
            <a:avLst>
              <a:gd name="adj1" fmla="val 50000"/>
              <a:gd name="adj2" fmla="val 124132"/>
            </a:avLst>
          </a:prstGeom>
          <a:solidFill>
            <a:srgbClr val="FF0000"/>
          </a:solidFill>
          <a:ln w="9525" cap="flat" cmpd="sng">
            <a:solidFill>
              <a:schemeClr val="tx1"/>
            </a:solidFill>
            <a:prstDash val="solid"/>
            <a:miter/>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3019" name="直接连接符 69643"/>
          <p:cNvSpPr/>
          <p:nvPr/>
        </p:nvSpPr>
        <p:spPr>
          <a:xfrm>
            <a:off x="7248525" y="2060575"/>
            <a:ext cx="1439863" cy="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3020" name="直接连接符 69644"/>
          <p:cNvSpPr/>
          <p:nvPr/>
        </p:nvSpPr>
        <p:spPr>
          <a:xfrm flipH="1">
            <a:off x="7319963" y="1412875"/>
            <a:ext cx="936625" cy="107950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3021" name="直接连接符 69645"/>
          <p:cNvSpPr/>
          <p:nvPr/>
        </p:nvSpPr>
        <p:spPr>
          <a:xfrm>
            <a:off x="7391400" y="1557338"/>
            <a:ext cx="720725" cy="1366837"/>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3022" name="文本框 69646"/>
          <p:cNvSpPr txBox="1"/>
          <p:nvPr/>
        </p:nvSpPr>
        <p:spPr>
          <a:xfrm>
            <a:off x="3792538" y="1052513"/>
            <a:ext cx="576262"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L1</a:t>
            </a:r>
            <a:endParaRPr lang="en-US" altLang="zh-CN">
              <a:latin typeface="Arial" panose="020B0604020202020204" pitchFamily="34" charset="0"/>
              <a:ea typeface="宋体" panose="02010600030101010101" pitchFamily="2" charset="-122"/>
            </a:endParaRPr>
          </a:p>
        </p:txBody>
      </p:sp>
      <p:sp>
        <p:nvSpPr>
          <p:cNvPr id="43023" name="文本框 69647"/>
          <p:cNvSpPr txBox="1"/>
          <p:nvPr/>
        </p:nvSpPr>
        <p:spPr>
          <a:xfrm>
            <a:off x="4008438" y="2060575"/>
            <a:ext cx="649287"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L2</a:t>
            </a:r>
            <a:endParaRPr lang="en-US" altLang="zh-CN">
              <a:latin typeface="Arial" panose="020B0604020202020204" pitchFamily="34" charset="0"/>
              <a:ea typeface="宋体" panose="02010600030101010101" pitchFamily="2" charset="-122"/>
            </a:endParaRPr>
          </a:p>
        </p:txBody>
      </p:sp>
      <p:sp>
        <p:nvSpPr>
          <p:cNvPr id="43024" name="文本框 69648"/>
          <p:cNvSpPr txBox="1"/>
          <p:nvPr/>
        </p:nvSpPr>
        <p:spPr>
          <a:xfrm>
            <a:off x="3719513" y="2997200"/>
            <a:ext cx="720725" cy="365760"/>
          </a:xfrm>
          <a:prstGeom prst="rect">
            <a:avLst/>
          </a:prstGeom>
          <a:noFill/>
          <a:ln w="9525">
            <a:noFill/>
            <a:miter/>
          </a:ln>
        </p:spPr>
        <p:txBody>
          <a:bodyPr anchor="t">
            <a:spAutoFit/>
          </a:bodyPr>
          <a:p>
            <a:pPr lvl="0" algn="ctr" eaLnBrk="0" hangingPunct="0">
              <a:spcBef>
                <a:spcPct val="50000"/>
              </a:spcBef>
            </a:pPr>
            <a:r>
              <a:rPr lang="en-US" altLang="zh-CN" err="1">
                <a:latin typeface="Arial" panose="020B0604020202020204" pitchFamily="34" charset="0"/>
                <a:ea typeface="宋体" panose="02010600030101010101" pitchFamily="2" charset="-122"/>
              </a:rPr>
              <a:t>Lp</a:t>
            </a:r>
            <a:endParaRPr lang="en-US" altLang="zh-CN">
              <a:latin typeface="Arial" panose="020B0604020202020204" pitchFamily="34" charset="0"/>
              <a:ea typeface="宋体" panose="02010600030101010101" pitchFamily="2" charset="-122"/>
            </a:endParaRPr>
          </a:p>
        </p:txBody>
      </p:sp>
      <p:sp>
        <p:nvSpPr>
          <p:cNvPr id="43025" name="矩形 69649"/>
          <p:cNvSpPr/>
          <p:nvPr/>
        </p:nvSpPr>
        <p:spPr>
          <a:xfrm>
            <a:off x="8300086" y="1125538"/>
            <a:ext cx="436880" cy="365760"/>
          </a:xfrm>
          <a:prstGeom prst="rect">
            <a:avLst/>
          </a:prstGeom>
          <a:noFill/>
          <a:ln w="9525">
            <a:noFill/>
            <a:miter/>
          </a:ln>
        </p:spPr>
        <p:txBody>
          <a:bodyPr wrap="none" anchor="t">
            <a:spAutoFit/>
          </a:bodyPr>
          <a:p>
            <a:pPr lvl="0" algn="ctr" eaLnBrk="0" hangingPunct="0"/>
            <a:r>
              <a:rPr lang="en-US" altLang="zh-CN">
                <a:latin typeface="Arial" panose="020B0604020202020204" pitchFamily="34" charset="0"/>
                <a:ea typeface="宋体" panose="02010600030101010101" pitchFamily="2" charset="-122"/>
              </a:rPr>
              <a:t>L1</a:t>
            </a:r>
            <a:endParaRPr lang="en-US" altLang="zh-CN">
              <a:latin typeface="Arial" panose="020B0604020202020204" pitchFamily="34" charset="0"/>
              <a:ea typeface="宋体" panose="02010600030101010101" pitchFamily="2" charset="-122"/>
            </a:endParaRPr>
          </a:p>
        </p:txBody>
      </p:sp>
      <p:sp>
        <p:nvSpPr>
          <p:cNvPr id="43026" name="矩形 69650"/>
          <p:cNvSpPr/>
          <p:nvPr/>
        </p:nvSpPr>
        <p:spPr>
          <a:xfrm>
            <a:off x="8731886" y="1844675"/>
            <a:ext cx="436880" cy="365760"/>
          </a:xfrm>
          <a:prstGeom prst="rect">
            <a:avLst/>
          </a:prstGeom>
          <a:noFill/>
          <a:ln w="9525">
            <a:noFill/>
            <a:miter/>
          </a:ln>
        </p:spPr>
        <p:txBody>
          <a:bodyPr wrap="none" anchor="t">
            <a:spAutoFit/>
          </a:bodyPr>
          <a:p>
            <a:pPr lvl="0" algn="ctr" eaLnBrk="0" hangingPunct="0"/>
            <a:r>
              <a:rPr lang="en-US" altLang="zh-CN">
                <a:latin typeface="Arial" panose="020B0604020202020204" pitchFamily="34" charset="0"/>
                <a:ea typeface="宋体" panose="02010600030101010101" pitchFamily="2" charset="-122"/>
              </a:rPr>
              <a:t>L2</a:t>
            </a:r>
            <a:endParaRPr lang="en-US" altLang="zh-CN">
              <a:latin typeface="Arial" panose="020B0604020202020204" pitchFamily="34" charset="0"/>
              <a:ea typeface="宋体" panose="02010600030101010101" pitchFamily="2" charset="-122"/>
            </a:endParaRPr>
          </a:p>
        </p:txBody>
      </p:sp>
      <p:sp>
        <p:nvSpPr>
          <p:cNvPr id="43027" name="矩形 69651"/>
          <p:cNvSpPr/>
          <p:nvPr/>
        </p:nvSpPr>
        <p:spPr>
          <a:xfrm>
            <a:off x="8300086" y="2636838"/>
            <a:ext cx="436880" cy="365760"/>
          </a:xfrm>
          <a:prstGeom prst="rect">
            <a:avLst/>
          </a:prstGeom>
          <a:noFill/>
          <a:ln w="9525">
            <a:noFill/>
            <a:miter/>
          </a:ln>
        </p:spPr>
        <p:txBody>
          <a:bodyPr wrap="none" anchor="t">
            <a:spAutoFit/>
          </a:bodyPr>
          <a:p>
            <a:pPr lvl="0" algn="ctr" eaLnBrk="0" hangingPunct="0"/>
            <a:r>
              <a:rPr lang="en-US" altLang="zh-CN" err="1">
                <a:latin typeface="Arial" panose="020B0604020202020204" pitchFamily="34" charset="0"/>
                <a:ea typeface="宋体" panose="02010600030101010101" pitchFamily="2" charset="-122"/>
              </a:rPr>
              <a:t>Lp</a:t>
            </a:r>
            <a:endParaRPr lang="en-US" altLang="zh-CN">
              <a:latin typeface="Arial" panose="020B0604020202020204" pitchFamily="34" charset="0"/>
              <a:ea typeface="宋体" panose="02010600030101010101" pitchFamily="2" charset="-122"/>
            </a:endParaRPr>
          </a:p>
        </p:txBody>
      </p:sp>
      <p:sp>
        <p:nvSpPr>
          <p:cNvPr id="43028" name="文本框 69652"/>
          <p:cNvSpPr txBox="1"/>
          <p:nvPr/>
        </p:nvSpPr>
        <p:spPr>
          <a:xfrm>
            <a:off x="2063750" y="3500438"/>
            <a:ext cx="431800" cy="365760"/>
          </a:xfrm>
          <a:prstGeom prst="rect">
            <a:avLst/>
          </a:prstGeom>
          <a:noFill/>
          <a:ln w="9525">
            <a:noFill/>
            <a:miter/>
          </a:ln>
        </p:spPr>
        <p:txBody>
          <a:bodyPr anchor="t">
            <a:spAutoFit/>
          </a:bodyPr>
          <a:p>
            <a:pPr lvl="0" algn="ctr" eaLnBrk="0" hangingPunct="0">
              <a:spcBef>
                <a:spcPct val="50000"/>
              </a:spcBef>
            </a:pPr>
            <a:endParaRPr dirty="0">
              <a:latin typeface="Arial" panose="020B0604020202020204" pitchFamily="34" charset="0"/>
              <a:ea typeface="宋体" panose="02010600030101010101" pitchFamily="2" charset="-122"/>
            </a:endParaRPr>
          </a:p>
        </p:txBody>
      </p:sp>
      <p:sp>
        <p:nvSpPr>
          <p:cNvPr id="43029" name="文本框 69653"/>
          <p:cNvSpPr txBox="1"/>
          <p:nvPr/>
        </p:nvSpPr>
        <p:spPr>
          <a:xfrm>
            <a:off x="3071813" y="1628775"/>
            <a:ext cx="431800"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S</a:t>
            </a:r>
            <a:endParaRPr lang="en-US" altLang="zh-CN">
              <a:latin typeface="Arial" panose="020B0604020202020204" pitchFamily="34" charset="0"/>
              <a:ea typeface="宋体" panose="02010600030101010101" pitchFamily="2" charset="-122"/>
            </a:endParaRPr>
          </a:p>
        </p:txBody>
      </p:sp>
      <p:sp>
        <p:nvSpPr>
          <p:cNvPr id="43030" name="矩形 69654"/>
          <p:cNvSpPr/>
          <p:nvPr/>
        </p:nvSpPr>
        <p:spPr>
          <a:xfrm>
            <a:off x="8593773" y="3357563"/>
            <a:ext cx="474980" cy="365760"/>
          </a:xfrm>
          <a:prstGeom prst="rect">
            <a:avLst/>
          </a:prstGeom>
          <a:noFill/>
          <a:ln w="9525">
            <a:noFill/>
            <a:miter/>
          </a:ln>
        </p:spPr>
        <p:txBody>
          <a:bodyPr wrap="none" anchor="t">
            <a:spAutoFit/>
          </a:bodyPr>
          <a:p>
            <a:pPr lvl="0" algn="ctr" eaLnBrk="0" hangingPunct="0"/>
            <a:r>
              <a:rPr lang="en-US" altLang="zh-CN">
                <a:latin typeface="Arial" panose="020B0604020202020204" pitchFamily="34" charset="0"/>
                <a:ea typeface="宋体" panose="02010600030101010101" pitchFamily="2" charset="-122"/>
              </a:rPr>
              <a:t>D1</a:t>
            </a:r>
            <a:endParaRPr lang="en-US" altLang="zh-CN">
              <a:latin typeface="Arial" panose="020B0604020202020204" pitchFamily="34" charset="0"/>
              <a:ea typeface="宋体" panose="02010600030101010101" pitchFamily="2" charset="-122"/>
            </a:endParaRPr>
          </a:p>
        </p:txBody>
      </p:sp>
      <p:sp>
        <p:nvSpPr>
          <p:cNvPr id="43031" name="矩形 69655"/>
          <p:cNvSpPr/>
          <p:nvPr/>
        </p:nvSpPr>
        <p:spPr>
          <a:xfrm>
            <a:off x="7680960" y="3068638"/>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3032" name="矩形 69656"/>
          <p:cNvSpPr/>
          <p:nvPr/>
        </p:nvSpPr>
        <p:spPr>
          <a:xfrm>
            <a:off x="7968298" y="3213100"/>
            <a:ext cx="335280" cy="274320"/>
          </a:xfrm>
          <a:prstGeom prst="rect">
            <a:avLst/>
          </a:prstGeom>
          <a:noFill/>
          <a:ln w="9525">
            <a:noFill/>
            <a:miter/>
          </a:ln>
        </p:spPr>
        <p:txBody>
          <a:bodyPr wrap="none" anchor="t">
            <a:spAutoFit/>
          </a:bodyPr>
          <a:p>
            <a:pPr lvl="0" algn="ctr" eaLnBrk="0" hangingPunct="0"/>
            <a:r>
              <a:rPr lang="en-US" altLang="zh-CN" sz="1200" dirty="0">
                <a:latin typeface="Arial" panose="020B0604020202020204" pitchFamily="34" charset="0"/>
                <a:ea typeface="宋体" panose="02010600030101010101" pitchFamily="2" charset="-122"/>
              </a:rPr>
              <a:t>●</a:t>
            </a:r>
            <a:endParaRPr lang="en-US" altLang="zh-CN" sz="1200" dirty="0">
              <a:latin typeface="Arial" panose="020B0604020202020204" pitchFamily="34" charset="0"/>
              <a:ea typeface="宋体" panose="02010600030101010101" pitchFamily="2" charset="-122"/>
            </a:endParaRPr>
          </a:p>
        </p:txBody>
      </p:sp>
      <p:sp>
        <p:nvSpPr>
          <p:cNvPr id="43033" name="矩形 69657"/>
          <p:cNvSpPr/>
          <p:nvPr/>
        </p:nvSpPr>
        <p:spPr>
          <a:xfrm>
            <a:off x="7561898" y="1628775"/>
            <a:ext cx="335280" cy="365760"/>
          </a:xfrm>
          <a:prstGeom prst="rect">
            <a:avLst/>
          </a:prstGeom>
          <a:noFill/>
          <a:ln w="9525">
            <a:noFill/>
            <a:miter/>
          </a:ln>
        </p:spPr>
        <p:txBody>
          <a:bodyPr wrap="none" anchor="t">
            <a:spAutoFit/>
          </a:bodyPr>
          <a:p>
            <a:pPr lvl="0" algn="ctr" eaLnBrk="0" hangingPunct="0"/>
            <a:r>
              <a:rPr lang="en-US" altLang="zh-CN">
                <a:latin typeface="Arial" panose="020B0604020202020204" pitchFamily="34" charset="0"/>
                <a:ea typeface="宋体" panose="02010600030101010101" pitchFamily="2" charset="-122"/>
              </a:rPr>
              <a:t>S</a:t>
            </a:r>
            <a:endParaRPr lang="en-US" altLang="zh-CN">
              <a:latin typeface="Arial" panose="020B0604020202020204" pitchFamily="34" charset="0"/>
              <a:ea typeface="宋体" panose="02010600030101010101" pitchFamily="2" charset="-122"/>
            </a:endParaRPr>
          </a:p>
        </p:txBody>
      </p:sp>
      <p:sp>
        <p:nvSpPr>
          <p:cNvPr id="43034" name="直接连接符 69658"/>
          <p:cNvSpPr/>
          <p:nvPr/>
        </p:nvSpPr>
        <p:spPr>
          <a:xfrm flipH="1">
            <a:off x="7824788" y="2924175"/>
            <a:ext cx="71437" cy="865188"/>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3035" name="直接连接符 69659"/>
          <p:cNvSpPr/>
          <p:nvPr/>
        </p:nvSpPr>
        <p:spPr>
          <a:xfrm>
            <a:off x="8040688" y="3141663"/>
            <a:ext cx="360362" cy="64770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3036" name="文本框 69660"/>
          <p:cNvSpPr txBox="1"/>
          <p:nvPr/>
        </p:nvSpPr>
        <p:spPr>
          <a:xfrm>
            <a:off x="7319963" y="3789363"/>
            <a:ext cx="576262"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Li</a:t>
            </a:r>
            <a:endParaRPr lang="en-US" altLang="zh-CN">
              <a:latin typeface="Arial" panose="020B0604020202020204" pitchFamily="34" charset="0"/>
              <a:ea typeface="宋体" panose="02010600030101010101" pitchFamily="2" charset="-122"/>
            </a:endParaRPr>
          </a:p>
        </p:txBody>
      </p:sp>
      <p:sp>
        <p:nvSpPr>
          <p:cNvPr id="43037" name="矩形 69661"/>
          <p:cNvSpPr/>
          <p:nvPr/>
        </p:nvSpPr>
        <p:spPr>
          <a:xfrm>
            <a:off x="8265161" y="3789363"/>
            <a:ext cx="360680" cy="365760"/>
          </a:xfrm>
          <a:prstGeom prst="rect">
            <a:avLst/>
          </a:prstGeom>
          <a:noFill/>
          <a:ln w="9525">
            <a:noFill/>
            <a:miter/>
          </a:ln>
        </p:spPr>
        <p:txBody>
          <a:bodyPr wrap="none" anchor="t">
            <a:spAutoFit/>
          </a:bodyPr>
          <a:p>
            <a:pPr lvl="0" algn="ctr" eaLnBrk="0" hangingPunct="0"/>
            <a:r>
              <a:rPr lang="en-US" altLang="zh-CN" err="1">
                <a:latin typeface="Arial" panose="020B0604020202020204" pitchFamily="34" charset="0"/>
                <a:ea typeface="宋体" panose="02010600030101010101" pitchFamily="2" charset="-122"/>
              </a:rPr>
              <a:t>Lj</a:t>
            </a:r>
            <a:endParaRPr lang="en-US" altLang="zh-CN">
              <a:latin typeface="Arial" panose="020B0604020202020204" pitchFamily="34" charset="0"/>
              <a:ea typeface="宋体" panose="02010600030101010101" pitchFamily="2" charset="-122"/>
            </a:endParaRPr>
          </a:p>
        </p:txBody>
      </p:sp>
      <p:graphicFrame>
        <p:nvGraphicFramePr>
          <p:cNvPr id="43038" name="对象 69662"/>
          <p:cNvGraphicFramePr/>
          <p:nvPr/>
        </p:nvGraphicFramePr>
        <p:xfrm>
          <a:off x="2063750" y="4652963"/>
          <a:ext cx="2616200" cy="647700"/>
        </p:xfrm>
        <a:graphic>
          <a:graphicData uri="http://schemas.openxmlformats.org/presentationml/2006/ole">
            <mc:AlternateContent xmlns:mc="http://schemas.openxmlformats.org/markup-compatibility/2006">
              <mc:Choice xmlns:v="urn:schemas-microsoft-com:vml" Requires="v">
                <p:oleObj spid="_x0000_s3087" name="" r:id="rId3" imgW="2616200" imgH="647700" progId="Equation.3">
                  <p:embed/>
                </p:oleObj>
              </mc:Choice>
              <mc:Fallback>
                <p:oleObj name="" r:id="rId3" imgW="2616200" imgH="647700" progId="Equation.3">
                  <p:embed/>
                  <p:pic>
                    <p:nvPicPr>
                      <p:cNvPr id="0" name="图片 3086"/>
                      <p:cNvPicPr/>
                      <p:nvPr/>
                    </p:nvPicPr>
                    <p:blipFill>
                      <a:blip r:embed="rId4"/>
                      <a:stretch>
                        <a:fillRect/>
                      </a:stretch>
                    </p:blipFill>
                    <p:spPr>
                      <a:xfrm>
                        <a:off x="2063750" y="4652963"/>
                        <a:ext cx="2616200" cy="647700"/>
                      </a:xfrm>
                      <a:prstGeom prst="rect">
                        <a:avLst/>
                      </a:prstGeom>
                      <a:noFill/>
                      <a:ln w="38100">
                        <a:noFill/>
                        <a:miter/>
                      </a:ln>
                    </p:spPr>
                  </p:pic>
                </p:oleObj>
              </mc:Fallback>
            </mc:AlternateContent>
          </a:graphicData>
        </a:graphic>
      </p:graphicFrame>
      <p:sp>
        <p:nvSpPr>
          <p:cNvPr id="43039" name="右箭头 69663"/>
          <p:cNvSpPr/>
          <p:nvPr/>
        </p:nvSpPr>
        <p:spPr>
          <a:xfrm>
            <a:off x="4943475" y="4868863"/>
            <a:ext cx="865188" cy="144462"/>
          </a:xfrm>
          <a:prstGeom prst="rightArrow">
            <a:avLst>
              <a:gd name="adj1" fmla="val 50000"/>
              <a:gd name="adj2" fmla="val 149559"/>
            </a:avLst>
          </a:prstGeom>
          <a:solidFill>
            <a:srgbClr val="FF0000"/>
          </a:solidFill>
          <a:ln w="9525" cap="flat" cmpd="sng">
            <a:solidFill>
              <a:schemeClr val="tx1"/>
            </a:solidFill>
            <a:prstDash val="solid"/>
            <a:miter/>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graphicFrame>
        <p:nvGraphicFramePr>
          <p:cNvPr id="43040" name="对象 69664"/>
          <p:cNvGraphicFramePr/>
          <p:nvPr/>
        </p:nvGraphicFramePr>
        <p:xfrm>
          <a:off x="6096000" y="4581525"/>
          <a:ext cx="3238500" cy="647700"/>
        </p:xfrm>
        <a:graphic>
          <a:graphicData uri="http://schemas.openxmlformats.org/presentationml/2006/ole">
            <mc:AlternateContent xmlns:mc="http://schemas.openxmlformats.org/markup-compatibility/2006">
              <mc:Choice xmlns:v="urn:schemas-microsoft-com:vml" Requires="v">
                <p:oleObj spid="_x0000_s3088" name="" r:id="rId5" imgW="3238500" imgH="647700" progId="Equation.3">
                  <p:embed/>
                </p:oleObj>
              </mc:Choice>
              <mc:Fallback>
                <p:oleObj name="" r:id="rId5" imgW="3238500" imgH="647700" progId="Equation.3">
                  <p:embed/>
                  <p:pic>
                    <p:nvPicPr>
                      <p:cNvPr id="0" name="图片 3087"/>
                      <p:cNvPicPr/>
                      <p:nvPr/>
                    </p:nvPicPr>
                    <p:blipFill>
                      <a:blip r:embed="rId6"/>
                      <a:stretch>
                        <a:fillRect/>
                      </a:stretch>
                    </p:blipFill>
                    <p:spPr>
                      <a:xfrm>
                        <a:off x="6096000" y="4581525"/>
                        <a:ext cx="3238500" cy="647700"/>
                      </a:xfrm>
                      <a:prstGeom prst="rect">
                        <a:avLst/>
                      </a:prstGeom>
                      <a:noFill/>
                      <a:ln w="38100">
                        <a:noFill/>
                        <a:miter/>
                      </a:ln>
                    </p:spPr>
                  </p:pic>
                </p:oleObj>
              </mc:Fallback>
            </mc:AlternateContent>
          </a:graphicData>
        </a:graphic>
      </p:graphicFrame>
      <p:sp>
        <p:nvSpPr>
          <p:cNvPr id="43041" name="直接连接符 69666"/>
          <p:cNvSpPr/>
          <p:nvPr/>
        </p:nvSpPr>
        <p:spPr>
          <a:xfrm flipH="1">
            <a:off x="7608888" y="2276475"/>
            <a:ext cx="71437" cy="431800"/>
          </a:xfrm>
          <a:prstGeom prst="line">
            <a:avLst/>
          </a:prstGeom>
          <a:ln w="9525" cap="flat" cmpd="sng">
            <a:solidFill>
              <a:schemeClr val="tx1"/>
            </a:solidFill>
            <a:prstDash val="solid"/>
            <a:round/>
            <a:headEnd type="none" w="med" len="med"/>
            <a:tailEnd type="triangl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3042" name="文本框 69667"/>
          <p:cNvSpPr txBox="1"/>
          <p:nvPr/>
        </p:nvSpPr>
        <p:spPr>
          <a:xfrm>
            <a:off x="7175500" y="2276475"/>
            <a:ext cx="9366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步行</a:t>
            </a:r>
            <a:endParaRPr lang="zh-CN" altLang="en-US" dirty="0">
              <a:latin typeface="Arial" panose="020B0604020202020204" pitchFamily="34" charset="0"/>
              <a:ea typeface="宋体" panose="02010600030101010101" pitchFamily="2" charset="-122"/>
            </a:endParaRPr>
          </a:p>
        </p:txBody>
      </p:sp>
      <p:graphicFrame>
        <p:nvGraphicFramePr>
          <p:cNvPr id="43043" name="对象 69668"/>
          <p:cNvGraphicFramePr/>
          <p:nvPr/>
        </p:nvGraphicFramePr>
        <p:xfrm>
          <a:off x="2135188" y="5445125"/>
          <a:ext cx="3095625" cy="419100"/>
        </p:xfrm>
        <a:graphic>
          <a:graphicData uri="http://schemas.openxmlformats.org/presentationml/2006/ole">
            <mc:AlternateContent xmlns:mc="http://schemas.openxmlformats.org/markup-compatibility/2006">
              <mc:Choice xmlns:v="urn:schemas-microsoft-com:vml" Requires="v">
                <p:oleObj spid="_x0000_s3089" name="" r:id="rId7" imgW="3098800" imgH="419100" progId="Equation.3">
                  <p:embed/>
                </p:oleObj>
              </mc:Choice>
              <mc:Fallback>
                <p:oleObj name="" r:id="rId7" imgW="3098800" imgH="419100" progId="Equation.3">
                  <p:embed/>
                  <p:pic>
                    <p:nvPicPr>
                      <p:cNvPr id="0" name="图片 3088"/>
                      <p:cNvPicPr/>
                      <p:nvPr/>
                    </p:nvPicPr>
                    <p:blipFill>
                      <a:blip r:embed="rId8"/>
                      <a:stretch>
                        <a:fillRect/>
                      </a:stretch>
                    </p:blipFill>
                    <p:spPr>
                      <a:xfrm>
                        <a:off x="2135188" y="5445125"/>
                        <a:ext cx="3095625" cy="419100"/>
                      </a:xfrm>
                      <a:prstGeom prst="rect">
                        <a:avLst/>
                      </a:prstGeom>
                      <a:solidFill>
                        <a:schemeClr val="bg1"/>
                      </a:solidFill>
                      <a:ln w="38100">
                        <a:noFill/>
                        <a:miter/>
                      </a:ln>
                    </p:spPr>
                  </p:pic>
                </p:oleObj>
              </mc:Fallback>
            </mc:AlternateContent>
          </a:graphicData>
        </a:graphic>
      </p:graphicFrame>
      <p:sp>
        <p:nvSpPr>
          <p:cNvPr id="43044" name="右箭头 69669"/>
          <p:cNvSpPr/>
          <p:nvPr/>
        </p:nvSpPr>
        <p:spPr>
          <a:xfrm>
            <a:off x="5448300" y="5589588"/>
            <a:ext cx="647700" cy="215900"/>
          </a:xfrm>
          <a:prstGeom prst="rightArrow">
            <a:avLst>
              <a:gd name="adj1" fmla="val 50000"/>
              <a:gd name="adj2" fmla="val 75000"/>
            </a:avLst>
          </a:prstGeom>
          <a:solidFill>
            <a:srgbClr val="FF0000"/>
          </a:solidFill>
          <a:ln w="9525" cap="flat" cmpd="sng">
            <a:solidFill>
              <a:schemeClr val="tx1"/>
            </a:solidFill>
            <a:prstDash val="solid"/>
            <a:miter/>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graphicFrame>
        <p:nvGraphicFramePr>
          <p:cNvPr id="43045" name="对象 69670"/>
          <p:cNvGraphicFramePr/>
          <p:nvPr/>
        </p:nvGraphicFramePr>
        <p:xfrm>
          <a:off x="6311900" y="5499100"/>
          <a:ext cx="3348038" cy="1358900"/>
        </p:xfrm>
        <a:graphic>
          <a:graphicData uri="http://schemas.openxmlformats.org/presentationml/2006/ole">
            <mc:AlternateContent xmlns:mc="http://schemas.openxmlformats.org/markup-compatibility/2006">
              <mc:Choice xmlns:v="urn:schemas-microsoft-com:vml" Requires="v">
                <p:oleObj spid="_x0000_s3090" name="" r:id="rId9" imgW="3352800" imgH="1358900" progId="Equation.3">
                  <p:embed/>
                </p:oleObj>
              </mc:Choice>
              <mc:Fallback>
                <p:oleObj name="" r:id="rId9" imgW="3352800" imgH="1358900" progId="Equation.3">
                  <p:embed/>
                  <p:pic>
                    <p:nvPicPr>
                      <p:cNvPr id="0" name="图片 3089"/>
                      <p:cNvPicPr/>
                      <p:nvPr/>
                    </p:nvPicPr>
                    <p:blipFill>
                      <a:blip r:embed="rId10"/>
                      <a:stretch>
                        <a:fillRect/>
                      </a:stretch>
                    </p:blipFill>
                    <p:spPr>
                      <a:xfrm>
                        <a:off x="6311900" y="5499100"/>
                        <a:ext cx="3348038" cy="1358900"/>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66561"/>
          <p:cNvSpPr>
            <a:spLocks noGrp="1"/>
          </p:cNvSpPr>
          <p:nvPr>
            <p:ph type="title"/>
          </p:nvPr>
        </p:nvSpPr>
        <p:spPr/>
        <p:txBody>
          <a:bodyPr anchor="ctr"/>
          <a:p>
            <a:endParaRPr dirty="0"/>
          </a:p>
        </p:txBody>
      </p:sp>
      <p:sp>
        <p:nvSpPr>
          <p:cNvPr id="44034" name="文本占位符 66562"/>
          <p:cNvSpPr>
            <a:spLocks noGrp="1"/>
          </p:cNvSpPr>
          <p:nvPr>
            <p:ph type="body" sz="half"/>
          </p:nvPr>
        </p:nvSpPr>
        <p:spPr>
          <a:xfrm>
            <a:off x="1703388" y="1628775"/>
            <a:ext cx="7632700" cy="4525963"/>
          </a:xfrm>
        </p:spPr>
        <p:txBody>
          <a:bodyPr anchor="t">
            <a:normAutofit lnSpcReduction="20000"/>
          </a:bodyPr>
          <a:lstStyle>
            <a:lvl1pPr lvl="0">
              <a:defRPr sz="2800" kern="1200"/>
            </a:lvl1pPr>
            <a:lvl2pPr lvl="1">
              <a:defRPr sz="2400" kern="1200"/>
            </a:lvl2pPr>
            <a:lvl3pPr lvl="2">
              <a:defRPr sz="2000" kern="1200"/>
            </a:lvl3pPr>
            <a:lvl4pPr lvl="3">
              <a:defRPr sz="1800" kern="1200"/>
            </a:lvl4pPr>
            <a:lvl5pPr lvl="4">
              <a:defRPr sz="1800" kern="1200"/>
            </a:lvl5pPr>
          </a:lstStyle>
          <a:p>
            <a:pPr lvl="0">
              <a:lnSpc>
                <a:spcPct val="80000"/>
              </a:lnSpc>
              <a:buNone/>
            </a:pPr>
            <a:r>
              <a:rPr lang="zh-CN" altLang="en-US" sz="2400" dirty="0"/>
              <a:t>结论</a:t>
            </a:r>
            <a:r>
              <a:rPr lang="en-US" altLang="zh-CN" sz="2400"/>
              <a:t>1:</a:t>
            </a:r>
            <a:endParaRPr lang="en-US" altLang="zh-CN" sz="2400"/>
          </a:p>
          <a:p>
            <a:pPr lvl="0">
              <a:lnSpc>
                <a:spcPct val="80000"/>
              </a:lnSpc>
              <a:buNone/>
            </a:pPr>
            <a:endParaRPr lang="en-US" altLang="zh-CN" sz="1800"/>
          </a:p>
          <a:p>
            <a:pPr lvl="0">
              <a:lnSpc>
                <a:spcPct val="80000"/>
              </a:lnSpc>
              <a:buNone/>
            </a:pPr>
            <a:endParaRPr lang="en-US" altLang="zh-CN" sz="1800"/>
          </a:p>
          <a:p>
            <a:pPr lvl="0">
              <a:lnSpc>
                <a:spcPct val="80000"/>
              </a:lnSpc>
              <a:buNone/>
            </a:pPr>
            <a:endParaRPr lang="en-US" altLang="zh-CN" sz="1800"/>
          </a:p>
          <a:p>
            <a:pPr lvl="0">
              <a:lnSpc>
                <a:spcPct val="80000"/>
              </a:lnSpc>
              <a:buNone/>
            </a:pPr>
            <a:r>
              <a:rPr lang="en-US" altLang="zh-CN" sz="1800"/>
              <a:t>     </a:t>
            </a:r>
            <a:endParaRPr lang="en-US" altLang="zh-CN" sz="1800"/>
          </a:p>
          <a:p>
            <a:pPr lvl="0">
              <a:lnSpc>
                <a:spcPct val="80000"/>
              </a:lnSpc>
              <a:buNone/>
            </a:pPr>
            <a:endParaRPr lang="en-US" altLang="zh-CN" sz="1800"/>
          </a:p>
          <a:p>
            <a:pPr lvl="0">
              <a:lnSpc>
                <a:spcPct val="80000"/>
              </a:lnSpc>
              <a:buNone/>
            </a:pPr>
            <a:r>
              <a:rPr lang="zh-CN" altLang="en-US" sz="2400" dirty="0"/>
              <a:t>结论</a:t>
            </a:r>
            <a:r>
              <a:rPr lang="en-US" altLang="zh-CN" sz="2400"/>
              <a:t>2</a:t>
            </a:r>
            <a:r>
              <a:rPr lang="zh-CN" altLang="en-US" sz="1800" dirty="0"/>
              <a:t>：</a:t>
            </a:r>
            <a:endParaRPr lang="zh-CN" altLang="en-US" sz="1800" dirty="0"/>
          </a:p>
          <a:p>
            <a:pPr lvl="0">
              <a:lnSpc>
                <a:spcPct val="80000"/>
              </a:lnSpc>
              <a:buNone/>
            </a:pPr>
            <a:endParaRPr lang="zh-CN" altLang="en-US" sz="1800" dirty="0"/>
          </a:p>
          <a:p>
            <a:pPr lvl="0">
              <a:lnSpc>
                <a:spcPct val="80000"/>
              </a:lnSpc>
              <a:buNone/>
            </a:pPr>
            <a:endParaRPr lang="zh-CN" altLang="en-US" sz="1800" dirty="0"/>
          </a:p>
          <a:p>
            <a:pPr lvl="0">
              <a:lnSpc>
                <a:spcPct val="80000"/>
              </a:lnSpc>
              <a:buNone/>
            </a:pPr>
            <a:endParaRPr lang="zh-CN" altLang="en-US" sz="1600" dirty="0"/>
          </a:p>
          <a:p>
            <a:pPr lvl="0">
              <a:lnSpc>
                <a:spcPct val="80000"/>
              </a:lnSpc>
              <a:buNone/>
            </a:pPr>
            <a:endParaRPr lang="zh-CN" altLang="en-US" sz="1600" dirty="0"/>
          </a:p>
          <a:p>
            <a:pPr lvl="0">
              <a:lnSpc>
                <a:spcPct val="80000"/>
              </a:lnSpc>
              <a:buNone/>
            </a:pPr>
            <a:endParaRPr lang="zh-CN" altLang="en-US" sz="1600"/>
          </a:p>
          <a:p>
            <a:pPr lvl="0">
              <a:lnSpc>
                <a:spcPct val="80000"/>
              </a:lnSpc>
              <a:buNone/>
            </a:pPr>
            <a:r>
              <a:rPr lang="zh-CN" altLang="en-US" sz="1600"/>
              <a:t>    </a:t>
            </a:r>
            <a:endParaRPr lang="zh-CN" altLang="en-US" sz="1600"/>
          </a:p>
          <a:p>
            <a:pPr lvl="0">
              <a:lnSpc>
                <a:spcPct val="80000"/>
              </a:lnSpc>
              <a:buNone/>
            </a:pPr>
            <a:endParaRPr lang="zh-CN" altLang="en-US" sz="1600"/>
          </a:p>
          <a:p>
            <a:pPr lvl="0">
              <a:lnSpc>
                <a:spcPct val="80000"/>
              </a:lnSpc>
              <a:buNone/>
            </a:pPr>
            <a:r>
              <a:rPr lang="zh-CN" altLang="en-US" sz="1600"/>
              <a:t>            </a:t>
            </a:r>
            <a:endParaRPr lang="zh-CN" altLang="en-US" sz="1600"/>
          </a:p>
          <a:p>
            <a:pPr lvl="0">
              <a:lnSpc>
                <a:spcPct val="80000"/>
              </a:lnSpc>
              <a:buNone/>
            </a:pPr>
            <a:endParaRPr lang="zh-CN" altLang="en-US" sz="1600"/>
          </a:p>
        </p:txBody>
      </p:sp>
      <p:graphicFrame>
        <p:nvGraphicFramePr>
          <p:cNvPr id="44035" name="内容占位符 66563"/>
          <p:cNvGraphicFramePr>
            <a:graphicFrameLocks noGrp="1"/>
          </p:cNvGraphicFramePr>
          <p:nvPr>
            <p:ph idx="1"/>
          </p:nvPr>
        </p:nvGraphicFramePr>
        <p:xfrm>
          <a:off x="4511675" y="1916113"/>
          <a:ext cx="3429000" cy="990600"/>
        </p:xfrm>
        <a:graphic>
          <a:graphicData uri="http://schemas.openxmlformats.org/presentationml/2006/ole">
            <mc:AlternateContent xmlns:mc="http://schemas.openxmlformats.org/markup-compatibility/2006">
              <mc:Choice xmlns:v="urn:schemas-microsoft-com:vml" Requires="v">
                <p:oleObj spid="_x0000_s3091" name="" r:id="rId1" imgW="3427730" imgH="989965" progId="Equation.3">
                  <p:embed/>
                </p:oleObj>
              </mc:Choice>
              <mc:Fallback>
                <p:oleObj name="" r:id="rId1" imgW="3427730" imgH="989965" progId="Equation.3">
                  <p:embed/>
                  <p:pic>
                    <p:nvPicPr>
                      <p:cNvPr id="0" name="图片 3090"/>
                      <p:cNvPicPr/>
                      <p:nvPr/>
                    </p:nvPicPr>
                    <p:blipFill>
                      <a:blip r:embed="rId2"/>
                      <a:stretch>
                        <a:fillRect/>
                      </a:stretch>
                    </p:blipFill>
                    <p:spPr>
                      <a:xfrm>
                        <a:off x="4511675" y="1916113"/>
                        <a:ext cx="3429000" cy="990600"/>
                      </a:xfrm>
                      <a:prstGeom prst="rect">
                        <a:avLst/>
                      </a:prstGeom>
                      <a:noFill/>
                      <a:ln w="38100"/>
                    </p:spPr>
                  </p:pic>
                </p:oleObj>
              </mc:Fallback>
            </mc:AlternateContent>
          </a:graphicData>
        </a:graphic>
      </p:graphicFrame>
      <p:graphicFrame>
        <p:nvGraphicFramePr>
          <p:cNvPr id="44036" name="内容占位符 66564"/>
          <p:cNvGraphicFramePr>
            <a:graphicFrameLocks noGrp="1"/>
          </p:cNvGraphicFramePr>
          <p:nvPr>
            <p:ph idx="1"/>
          </p:nvPr>
        </p:nvGraphicFramePr>
        <p:xfrm>
          <a:off x="4367213" y="3284538"/>
          <a:ext cx="2108200" cy="469900"/>
        </p:xfrm>
        <a:graphic>
          <a:graphicData uri="http://schemas.openxmlformats.org/presentationml/2006/ole">
            <mc:AlternateContent xmlns:mc="http://schemas.openxmlformats.org/markup-compatibility/2006">
              <mc:Choice xmlns:v="urn:schemas-microsoft-com:vml" Requires="v">
                <p:oleObj spid="_x0000_s3092" name="" r:id="rId3" imgW="2108200" imgH="469900" progId="Equation.3">
                  <p:embed/>
                </p:oleObj>
              </mc:Choice>
              <mc:Fallback>
                <p:oleObj name="" r:id="rId3" imgW="2108200" imgH="469900" progId="Equation.3">
                  <p:embed/>
                  <p:pic>
                    <p:nvPicPr>
                      <p:cNvPr id="0" name="图片 3091"/>
                      <p:cNvPicPr/>
                      <p:nvPr/>
                    </p:nvPicPr>
                    <p:blipFill>
                      <a:blip r:embed="rId4"/>
                      <a:stretch>
                        <a:fillRect/>
                      </a:stretch>
                    </p:blipFill>
                    <p:spPr>
                      <a:xfrm>
                        <a:off x="4367213" y="3284538"/>
                        <a:ext cx="2108200" cy="469900"/>
                      </a:xfrm>
                      <a:prstGeom prst="rect">
                        <a:avLst/>
                      </a:prstGeom>
                      <a:noFill/>
                      <a:ln w="38100"/>
                    </p:spPr>
                  </p:pic>
                </p:oleObj>
              </mc:Fallback>
            </mc:AlternateContent>
          </a:graphicData>
        </a:graphic>
      </p:graphicFrame>
      <p:graphicFrame>
        <p:nvGraphicFramePr>
          <p:cNvPr id="44037" name="内容占位符 66565"/>
          <p:cNvGraphicFramePr>
            <a:graphicFrameLocks noGrp="1"/>
          </p:cNvGraphicFramePr>
          <p:nvPr>
            <p:ph idx="1"/>
          </p:nvPr>
        </p:nvGraphicFramePr>
        <p:xfrm>
          <a:off x="3359150" y="4149725"/>
          <a:ext cx="5010150" cy="998538"/>
        </p:xfrm>
        <a:graphic>
          <a:graphicData uri="http://schemas.openxmlformats.org/presentationml/2006/ole">
            <mc:AlternateContent xmlns:mc="http://schemas.openxmlformats.org/markup-compatibility/2006">
              <mc:Choice xmlns:v="urn:schemas-microsoft-com:vml" Requires="v">
                <p:oleObj spid="_x0000_s3093" name="" r:id="rId5" imgW="3567430" imgH="711200" progId="Equation.3">
                  <p:embed/>
                </p:oleObj>
              </mc:Choice>
              <mc:Fallback>
                <p:oleObj name="" r:id="rId5" imgW="3567430" imgH="711200" progId="Equation.3">
                  <p:embed/>
                  <p:pic>
                    <p:nvPicPr>
                      <p:cNvPr id="0" name="图片 3092"/>
                      <p:cNvPicPr/>
                      <p:nvPr/>
                    </p:nvPicPr>
                    <p:blipFill>
                      <a:blip r:embed="rId6"/>
                      <a:stretch>
                        <a:fillRect/>
                      </a:stretch>
                    </p:blipFill>
                    <p:spPr>
                      <a:xfrm>
                        <a:off x="3359150" y="4149725"/>
                        <a:ext cx="5010150" cy="998538"/>
                      </a:xfrm>
                      <a:prstGeom prst="rect">
                        <a:avLst/>
                      </a:prstGeom>
                      <a:noFill/>
                      <a:ln w="38100"/>
                    </p:spPr>
                  </p:pic>
                </p:oleObj>
              </mc:Fallback>
            </mc:AlternateContent>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71681"/>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问题</a:t>
            </a:r>
            <a:r>
              <a:rPr lang="en-US" altLang="zh-CN" sz="4400" kern="1200" baseline="0" dirty="0">
                <a:latin typeface="Arial" panose="020B0604020202020204" pitchFamily="34" charset="0"/>
                <a:ea typeface="宋体" panose="02010600030101010101" pitchFamily="2" charset="-122"/>
                <a:cs typeface="+mj-cs"/>
              </a:rPr>
              <a:t>3</a:t>
            </a:r>
            <a:r>
              <a:rPr lang="zh-CN" altLang="en-US" sz="4400" kern="1200" baseline="0" dirty="0">
                <a:latin typeface="Arial" panose="020B0604020202020204" pitchFamily="34" charset="0"/>
                <a:ea typeface="宋体" panose="02010600030101010101" pitchFamily="2" charset="-122"/>
                <a:cs typeface="+mj-cs"/>
              </a:rPr>
              <a:t>：考虑步行</a:t>
            </a:r>
            <a:endParaRPr lang="zh-CN" altLang="en-US" sz="4400" kern="1200" baseline="0" dirty="0">
              <a:latin typeface="Arial" panose="020B0604020202020204" pitchFamily="34" charset="0"/>
              <a:ea typeface="宋体" panose="02010600030101010101" pitchFamily="2" charset="-122"/>
              <a:cs typeface="+mj-cs"/>
            </a:endParaRPr>
          </a:p>
        </p:txBody>
      </p:sp>
      <p:sp>
        <p:nvSpPr>
          <p:cNvPr id="45058" name="副标题 71682"/>
          <p:cNvSpPr>
            <a:spLocks noGrp="1"/>
          </p:cNvSpPr>
          <p:nvPr>
            <p:ph type="subTitle" idx="1"/>
          </p:nvPr>
        </p:nvSpPr>
        <p:spPr>
          <a:xfrm>
            <a:off x="2895600" y="3886200"/>
            <a:ext cx="6400800" cy="1752600"/>
          </a:xfrm>
        </p:spPr>
        <p:txBody>
          <a:bodyPr anchor="t"/>
          <a:p>
            <a:pPr defTabSz="914400">
              <a:buNone/>
            </a:pPr>
            <a:endParaRPr sz="3200" kern="1200" baseline="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文本框 79873"/>
          <p:cNvSpPr txBox="1"/>
          <p:nvPr/>
        </p:nvSpPr>
        <p:spPr>
          <a:xfrm>
            <a:off x="1774825" y="188913"/>
            <a:ext cx="5113338"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仅用下面两种特殊情况来说明</a:t>
            </a:r>
            <a:endParaRPr lang="zh-CN" altLang="en-US" dirty="0">
              <a:latin typeface="Arial" panose="020B0604020202020204" pitchFamily="34" charset="0"/>
              <a:ea typeface="宋体" panose="02010600030101010101" pitchFamily="2" charset="-122"/>
            </a:endParaRPr>
          </a:p>
        </p:txBody>
      </p:sp>
      <p:sp>
        <p:nvSpPr>
          <p:cNvPr id="46082" name="椭圆 79874"/>
          <p:cNvSpPr/>
          <p:nvPr/>
        </p:nvSpPr>
        <p:spPr>
          <a:xfrm>
            <a:off x="2711450" y="1268413"/>
            <a:ext cx="1800225" cy="1081087"/>
          </a:xfrm>
          <a:prstGeom prst="ellipse">
            <a:avLst/>
          </a:prstGeom>
          <a:solidFill>
            <a:schemeClr val="bg1"/>
          </a:solidFill>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6083" name="任意多边形 79875"/>
          <p:cNvSpPr/>
          <p:nvPr/>
        </p:nvSpPr>
        <p:spPr>
          <a:xfrm>
            <a:off x="4079875" y="1484313"/>
            <a:ext cx="1814513" cy="947737"/>
          </a:xfrm>
          <a:custGeom>
            <a:avLst/>
            <a:gdLst/>
            <a:ahLst/>
            <a:cxnLst/>
            <a:pathLst>
              <a:path w="1143" h="597">
                <a:moveTo>
                  <a:pt x="0" y="160"/>
                </a:moveTo>
                <a:cubicBezTo>
                  <a:pt x="9" y="154"/>
                  <a:pt x="21" y="152"/>
                  <a:pt x="26" y="143"/>
                </a:cubicBezTo>
                <a:cubicBezTo>
                  <a:pt x="52" y="97"/>
                  <a:pt x="10" y="84"/>
                  <a:pt x="69" y="64"/>
                </a:cubicBezTo>
                <a:cubicBezTo>
                  <a:pt x="137" y="0"/>
                  <a:pt x="253" y="51"/>
                  <a:pt x="340" y="64"/>
                </a:cubicBezTo>
                <a:cubicBezTo>
                  <a:pt x="380" y="78"/>
                  <a:pt x="406" y="98"/>
                  <a:pt x="445" y="108"/>
                </a:cubicBezTo>
                <a:cubicBezTo>
                  <a:pt x="471" y="148"/>
                  <a:pt x="516" y="184"/>
                  <a:pt x="532" y="230"/>
                </a:cubicBezTo>
                <a:cubicBezTo>
                  <a:pt x="542" y="258"/>
                  <a:pt x="576" y="309"/>
                  <a:pt x="576" y="309"/>
                </a:cubicBezTo>
                <a:cubicBezTo>
                  <a:pt x="598" y="380"/>
                  <a:pt x="567" y="295"/>
                  <a:pt x="602" y="352"/>
                </a:cubicBezTo>
                <a:cubicBezTo>
                  <a:pt x="624" y="388"/>
                  <a:pt x="614" y="396"/>
                  <a:pt x="654" y="422"/>
                </a:cubicBezTo>
                <a:cubicBezTo>
                  <a:pt x="667" y="440"/>
                  <a:pt x="686" y="472"/>
                  <a:pt x="707" y="483"/>
                </a:cubicBezTo>
                <a:cubicBezTo>
                  <a:pt x="781" y="520"/>
                  <a:pt x="887" y="543"/>
                  <a:pt x="968" y="571"/>
                </a:cubicBezTo>
                <a:cubicBezTo>
                  <a:pt x="996" y="581"/>
                  <a:pt x="1026" y="584"/>
                  <a:pt x="1056" y="588"/>
                </a:cubicBezTo>
                <a:cubicBezTo>
                  <a:pt x="1085" y="592"/>
                  <a:pt x="1143" y="597"/>
                  <a:pt x="1143" y="597"/>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6084" name="椭圆 79876"/>
          <p:cNvSpPr/>
          <p:nvPr/>
        </p:nvSpPr>
        <p:spPr>
          <a:xfrm>
            <a:off x="6672263" y="1341438"/>
            <a:ext cx="1009650" cy="1008062"/>
          </a:xfrm>
          <a:prstGeom prst="ellipse">
            <a:avLst/>
          </a:prstGeom>
          <a:solidFill>
            <a:schemeClr val="bg1"/>
          </a:solidFill>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6085" name="任意多边形 79877"/>
          <p:cNvSpPr/>
          <p:nvPr/>
        </p:nvSpPr>
        <p:spPr>
          <a:xfrm>
            <a:off x="7248525" y="1268413"/>
            <a:ext cx="1633538" cy="623887"/>
          </a:xfrm>
          <a:custGeom>
            <a:avLst/>
            <a:gdLst/>
            <a:ahLst/>
            <a:cxnLst/>
            <a:pathLst>
              <a:path w="1029" h="393">
                <a:moveTo>
                  <a:pt x="0" y="393"/>
                </a:moveTo>
                <a:cubicBezTo>
                  <a:pt x="22" y="369"/>
                  <a:pt x="33" y="350"/>
                  <a:pt x="61" y="332"/>
                </a:cubicBezTo>
                <a:cubicBezTo>
                  <a:pt x="73" y="278"/>
                  <a:pt x="101" y="206"/>
                  <a:pt x="148" y="175"/>
                </a:cubicBezTo>
                <a:cubicBezTo>
                  <a:pt x="223" y="74"/>
                  <a:pt x="330" y="18"/>
                  <a:pt x="453" y="0"/>
                </a:cubicBezTo>
                <a:cubicBezTo>
                  <a:pt x="526" y="3"/>
                  <a:pt x="599" y="4"/>
                  <a:pt x="672" y="9"/>
                </a:cubicBezTo>
                <a:cubicBezTo>
                  <a:pt x="751" y="14"/>
                  <a:pt x="685" y="14"/>
                  <a:pt x="741" y="35"/>
                </a:cubicBezTo>
                <a:cubicBezTo>
                  <a:pt x="777" y="48"/>
                  <a:pt x="827" y="55"/>
                  <a:pt x="864" y="61"/>
                </a:cubicBezTo>
                <a:cubicBezTo>
                  <a:pt x="892" y="71"/>
                  <a:pt x="922" y="81"/>
                  <a:pt x="951" y="87"/>
                </a:cubicBezTo>
                <a:cubicBezTo>
                  <a:pt x="968" y="91"/>
                  <a:pt x="986" y="92"/>
                  <a:pt x="1003" y="96"/>
                </a:cubicBezTo>
                <a:cubicBezTo>
                  <a:pt x="1012" y="98"/>
                  <a:pt x="1029" y="105"/>
                  <a:pt x="1029" y="105"/>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6086" name="任意多边形 79878"/>
          <p:cNvSpPr/>
          <p:nvPr/>
        </p:nvSpPr>
        <p:spPr>
          <a:xfrm>
            <a:off x="8104188" y="969963"/>
            <a:ext cx="541337" cy="1274762"/>
          </a:xfrm>
          <a:custGeom>
            <a:avLst/>
            <a:gdLst/>
            <a:ahLst/>
            <a:cxnLst/>
            <a:pathLst>
              <a:path w="341" h="803">
                <a:moveTo>
                  <a:pt x="0" y="0"/>
                </a:moveTo>
                <a:cubicBezTo>
                  <a:pt x="13" y="38"/>
                  <a:pt x="35" y="70"/>
                  <a:pt x="53" y="105"/>
                </a:cubicBezTo>
                <a:cubicBezTo>
                  <a:pt x="57" y="113"/>
                  <a:pt x="56" y="124"/>
                  <a:pt x="62" y="131"/>
                </a:cubicBezTo>
                <a:cubicBezTo>
                  <a:pt x="69" y="139"/>
                  <a:pt x="79" y="142"/>
                  <a:pt x="88" y="148"/>
                </a:cubicBezTo>
                <a:cubicBezTo>
                  <a:pt x="107" y="177"/>
                  <a:pt x="112" y="206"/>
                  <a:pt x="131" y="236"/>
                </a:cubicBezTo>
                <a:cubicBezTo>
                  <a:pt x="154" y="324"/>
                  <a:pt x="123" y="229"/>
                  <a:pt x="158" y="288"/>
                </a:cubicBezTo>
                <a:cubicBezTo>
                  <a:pt x="172" y="312"/>
                  <a:pt x="178" y="339"/>
                  <a:pt x="184" y="366"/>
                </a:cubicBezTo>
                <a:cubicBezTo>
                  <a:pt x="208" y="470"/>
                  <a:pt x="245" y="571"/>
                  <a:pt x="280" y="672"/>
                </a:cubicBezTo>
                <a:cubicBezTo>
                  <a:pt x="283" y="681"/>
                  <a:pt x="285" y="689"/>
                  <a:pt x="288" y="698"/>
                </a:cubicBezTo>
                <a:cubicBezTo>
                  <a:pt x="293" y="712"/>
                  <a:pt x="311" y="803"/>
                  <a:pt x="341" y="803"/>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6087" name="文本框 79879"/>
          <p:cNvSpPr txBox="1"/>
          <p:nvPr/>
        </p:nvSpPr>
        <p:spPr>
          <a:xfrm>
            <a:off x="3287713" y="1557338"/>
            <a:ext cx="936625"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S</a:t>
            </a:r>
            <a:r>
              <a:rPr lang="zh-CN" altLang="en-US"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46088" name="矩形 79880"/>
          <p:cNvSpPr/>
          <p:nvPr/>
        </p:nvSpPr>
        <p:spPr>
          <a:xfrm>
            <a:off x="2495550" y="1341438"/>
            <a:ext cx="488950" cy="365760"/>
          </a:xfrm>
          <a:prstGeom prst="rect">
            <a:avLst/>
          </a:prstGeom>
          <a:noFill/>
          <a:ln w="9525">
            <a:noFill/>
            <a:miter/>
          </a:ln>
        </p:spPr>
        <p:txBody>
          <a:bodyPr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089" name="矩形 79881"/>
          <p:cNvSpPr/>
          <p:nvPr/>
        </p:nvSpPr>
        <p:spPr>
          <a:xfrm>
            <a:off x="2750185" y="1989138"/>
            <a:ext cx="411480" cy="365760"/>
          </a:xfrm>
          <a:prstGeom prst="rect">
            <a:avLst/>
          </a:prstGeom>
          <a:noFill/>
          <a:ln w="9525">
            <a:noFill/>
            <a:miter/>
          </a:ln>
        </p:spPr>
        <p:txBody>
          <a:bodyPr wrap="none"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090" name="矩形 79882"/>
          <p:cNvSpPr/>
          <p:nvPr/>
        </p:nvSpPr>
        <p:spPr>
          <a:xfrm>
            <a:off x="3143250" y="1052513"/>
            <a:ext cx="488950" cy="365760"/>
          </a:xfrm>
          <a:prstGeom prst="rect">
            <a:avLst/>
          </a:prstGeom>
          <a:noFill/>
          <a:ln w="9525">
            <a:noFill/>
            <a:miter/>
          </a:ln>
        </p:spPr>
        <p:txBody>
          <a:bodyPr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091" name="矩形 79883"/>
          <p:cNvSpPr/>
          <p:nvPr/>
        </p:nvSpPr>
        <p:spPr>
          <a:xfrm>
            <a:off x="4190048" y="1341438"/>
            <a:ext cx="411480" cy="365760"/>
          </a:xfrm>
          <a:prstGeom prst="rect">
            <a:avLst/>
          </a:prstGeom>
          <a:noFill/>
          <a:ln w="9525">
            <a:noFill/>
            <a:miter/>
          </a:ln>
        </p:spPr>
        <p:txBody>
          <a:bodyPr wrap="none"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092" name="矩形 79884"/>
          <p:cNvSpPr/>
          <p:nvPr/>
        </p:nvSpPr>
        <p:spPr>
          <a:xfrm>
            <a:off x="3575050" y="2060575"/>
            <a:ext cx="488950" cy="365760"/>
          </a:xfrm>
          <a:prstGeom prst="rect">
            <a:avLst/>
          </a:prstGeom>
          <a:noFill/>
          <a:ln w="9525">
            <a:noFill/>
            <a:miter/>
          </a:ln>
        </p:spPr>
        <p:txBody>
          <a:bodyPr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093" name="文本框 79885"/>
          <p:cNvSpPr txBox="1"/>
          <p:nvPr/>
        </p:nvSpPr>
        <p:spPr>
          <a:xfrm>
            <a:off x="4943475" y="1700213"/>
            <a:ext cx="647700"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T</a:t>
            </a:r>
            <a:endParaRPr lang="en-US" altLang="zh-CN">
              <a:latin typeface="Arial" panose="020B0604020202020204" pitchFamily="34" charset="0"/>
              <a:ea typeface="宋体" panose="02010600030101010101" pitchFamily="2" charset="-122"/>
            </a:endParaRPr>
          </a:p>
        </p:txBody>
      </p:sp>
      <p:sp>
        <p:nvSpPr>
          <p:cNvPr id="46094" name="矩形 79886"/>
          <p:cNvSpPr/>
          <p:nvPr/>
        </p:nvSpPr>
        <p:spPr>
          <a:xfrm>
            <a:off x="4800600" y="1773238"/>
            <a:ext cx="488950" cy="365760"/>
          </a:xfrm>
          <a:prstGeom prst="rect">
            <a:avLst/>
          </a:prstGeom>
          <a:noFill/>
          <a:ln w="9525">
            <a:noFill/>
            <a:miter/>
          </a:ln>
        </p:spPr>
        <p:txBody>
          <a:bodyPr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095" name="矩形 79887"/>
          <p:cNvSpPr/>
          <p:nvPr/>
        </p:nvSpPr>
        <p:spPr>
          <a:xfrm>
            <a:off x="6998335" y="2133600"/>
            <a:ext cx="411480" cy="365760"/>
          </a:xfrm>
          <a:prstGeom prst="rect">
            <a:avLst/>
          </a:prstGeom>
          <a:noFill/>
          <a:ln w="9525">
            <a:noFill/>
            <a:miter/>
          </a:ln>
        </p:spPr>
        <p:txBody>
          <a:bodyPr wrap="none"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096" name="矩形 79888"/>
          <p:cNvSpPr/>
          <p:nvPr/>
        </p:nvSpPr>
        <p:spPr>
          <a:xfrm>
            <a:off x="6495098" y="1628775"/>
            <a:ext cx="411480" cy="365760"/>
          </a:xfrm>
          <a:prstGeom prst="rect">
            <a:avLst/>
          </a:prstGeom>
          <a:noFill/>
          <a:ln w="9525">
            <a:noFill/>
            <a:miter/>
          </a:ln>
        </p:spPr>
        <p:txBody>
          <a:bodyPr wrap="none"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097" name="矩形 79889"/>
          <p:cNvSpPr/>
          <p:nvPr/>
        </p:nvSpPr>
        <p:spPr>
          <a:xfrm>
            <a:off x="7287260" y="1196975"/>
            <a:ext cx="411480" cy="365760"/>
          </a:xfrm>
          <a:prstGeom prst="rect">
            <a:avLst/>
          </a:prstGeom>
          <a:noFill/>
          <a:ln w="9525">
            <a:noFill/>
            <a:miter/>
          </a:ln>
        </p:spPr>
        <p:txBody>
          <a:bodyPr wrap="none"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098" name="矩形 79890"/>
          <p:cNvSpPr/>
          <p:nvPr/>
        </p:nvSpPr>
        <p:spPr>
          <a:xfrm>
            <a:off x="8079423" y="1052513"/>
            <a:ext cx="411480" cy="365760"/>
          </a:xfrm>
          <a:prstGeom prst="rect">
            <a:avLst/>
          </a:prstGeom>
          <a:noFill/>
          <a:ln w="9525">
            <a:noFill/>
            <a:miter/>
          </a:ln>
        </p:spPr>
        <p:txBody>
          <a:bodyPr wrap="none"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099" name="矩形 79891"/>
          <p:cNvSpPr/>
          <p:nvPr/>
        </p:nvSpPr>
        <p:spPr>
          <a:xfrm>
            <a:off x="8295323" y="1916113"/>
            <a:ext cx="411480" cy="365760"/>
          </a:xfrm>
          <a:prstGeom prst="rect">
            <a:avLst/>
          </a:prstGeom>
          <a:noFill/>
          <a:ln w="9525">
            <a:noFill/>
            <a:miter/>
          </a:ln>
        </p:spPr>
        <p:txBody>
          <a:bodyPr wrap="none"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100" name="矩形 79892"/>
          <p:cNvSpPr/>
          <p:nvPr/>
        </p:nvSpPr>
        <p:spPr>
          <a:xfrm>
            <a:off x="7430135" y="1844675"/>
            <a:ext cx="411480" cy="365760"/>
          </a:xfrm>
          <a:prstGeom prst="rect">
            <a:avLst/>
          </a:prstGeom>
          <a:noFill/>
          <a:ln w="9525">
            <a:noFill/>
            <a:miter/>
          </a:ln>
        </p:spPr>
        <p:txBody>
          <a:bodyPr wrap="none"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46101" name="文本框 79893"/>
          <p:cNvSpPr txBox="1"/>
          <p:nvPr/>
        </p:nvSpPr>
        <p:spPr>
          <a:xfrm>
            <a:off x="6888163" y="1557338"/>
            <a:ext cx="288925"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S</a:t>
            </a:r>
            <a:endParaRPr lang="en-US" altLang="zh-CN">
              <a:latin typeface="Arial" panose="020B0604020202020204" pitchFamily="34" charset="0"/>
              <a:ea typeface="宋体" panose="02010600030101010101" pitchFamily="2" charset="-122"/>
            </a:endParaRPr>
          </a:p>
        </p:txBody>
      </p:sp>
      <p:sp>
        <p:nvSpPr>
          <p:cNvPr id="46102" name="文本框 79894"/>
          <p:cNvSpPr txBox="1"/>
          <p:nvPr/>
        </p:nvSpPr>
        <p:spPr>
          <a:xfrm>
            <a:off x="8328025" y="765175"/>
            <a:ext cx="358775"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A</a:t>
            </a:r>
            <a:endParaRPr lang="en-US" altLang="zh-CN">
              <a:latin typeface="Arial" panose="020B0604020202020204" pitchFamily="34" charset="0"/>
              <a:ea typeface="宋体" panose="02010600030101010101" pitchFamily="2" charset="-122"/>
            </a:endParaRPr>
          </a:p>
        </p:txBody>
      </p:sp>
      <p:sp>
        <p:nvSpPr>
          <p:cNvPr id="46103" name="文本框 79895"/>
          <p:cNvSpPr txBox="1"/>
          <p:nvPr/>
        </p:nvSpPr>
        <p:spPr>
          <a:xfrm>
            <a:off x="8472488" y="1773238"/>
            <a:ext cx="287337"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T</a:t>
            </a:r>
            <a:endParaRPr lang="en-US" altLang="zh-CN">
              <a:latin typeface="Arial" panose="020B0604020202020204" pitchFamily="34" charset="0"/>
              <a:ea typeface="宋体" panose="02010600030101010101" pitchFamily="2" charset="-122"/>
            </a:endParaRPr>
          </a:p>
        </p:txBody>
      </p:sp>
      <p:sp>
        <p:nvSpPr>
          <p:cNvPr id="46104" name="矩形 79896"/>
          <p:cNvSpPr/>
          <p:nvPr/>
        </p:nvSpPr>
        <p:spPr>
          <a:xfrm>
            <a:off x="2183448" y="4724400"/>
            <a:ext cx="1325880" cy="365760"/>
          </a:xfrm>
          <a:prstGeom prst="rect">
            <a:avLst/>
          </a:prstGeom>
          <a:noFill/>
          <a:ln w="9525">
            <a:noFill/>
            <a:miter/>
          </a:ln>
        </p:spPr>
        <p:txBody>
          <a:bodyPr wrap="none" anchor="t">
            <a:spAutoFit/>
          </a:bodyPr>
          <a:p>
            <a:pPr lvl="0" algn="ctr" eaLnBrk="0" hangingPunct="0"/>
            <a:r>
              <a:rPr lang="zh-CN" altLang="en-US" dirty="0">
                <a:latin typeface="Arial" panose="020B0604020202020204" pitchFamily="34" charset="0"/>
                <a:ea typeface="宋体" panose="02010600030101010101" pitchFamily="2" charset="-122"/>
              </a:rPr>
              <a:t>处理方式：</a:t>
            </a:r>
            <a:endParaRPr lang="zh-CN" altLang="en-US" dirty="0">
              <a:latin typeface="Arial" panose="020B0604020202020204" pitchFamily="34" charset="0"/>
              <a:ea typeface="宋体" panose="02010600030101010101" pitchFamily="2" charset="-122"/>
            </a:endParaRPr>
          </a:p>
        </p:txBody>
      </p:sp>
      <p:sp>
        <p:nvSpPr>
          <p:cNvPr id="46105" name="矩形 79897"/>
          <p:cNvSpPr/>
          <p:nvPr/>
        </p:nvSpPr>
        <p:spPr>
          <a:xfrm>
            <a:off x="3945573" y="4797425"/>
            <a:ext cx="1097280" cy="365760"/>
          </a:xfrm>
          <a:prstGeom prst="rect">
            <a:avLst/>
          </a:prstGeom>
          <a:noFill/>
          <a:ln w="9525">
            <a:noFill/>
            <a:miter/>
          </a:ln>
        </p:spPr>
        <p:txBody>
          <a:bodyPr wrap="none" anchor="t">
            <a:spAutoFit/>
          </a:bodyPr>
          <a:p>
            <a:pPr lvl="0" algn="ctr" eaLnBrk="0" hangingPunct="0"/>
            <a:r>
              <a:rPr lang="zh-CN" altLang="en-US" dirty="0">
                <a:latin typeface="Arial" panose="020B0604020202020204" pitchFamily="34" charset="0"/>
                <a:ea typeface="宋体" panose="02010600030101010101" pitchFamily="2" charset="-122"/>
              </a:rPr>
              <a:t>只需修改</a:t>
            </a:r>
            <a:endParaRPr lang="zh-CN" altLang="en-US" dirty="0">
              <a:latin typeface="Arial" panose="020B0604020202020204" pitchFamily="34" charset="0"/>
              <a:ea typeface="宋体" panose="02010600030101010101" pitchFamily="2" charset="-122"/>
            </a:endParaRPr>
          </a:p>
        </p:txBody>
      </p:sp>
      <p:graphicFrame>
        <p:nvGraphicFramePr>
          <p:cNvPr id="46106" name="对象 79898"/>
          <p:cNvGraphicFramePr/>
          <p:nvPr/>
        </p:nvGraphicFramePr>
        <p:xfrm>
          <a:off x="5303838" y="4797425"/>
          <a:ext cx="2146300" cy="450850"/>
        </p:xfrm>
        <a:graphic>
          <a:graphicData uri="http://schemas.openxmlformats.org/presentationml/2006/ole">
            <mc:AlternateContent xmlns:mc="http://schemas.openxmlformats.org/markup-compatibility/2006">
              <mc:Choice xmlns:v="urn:schemas-microsoft-com:vml" Requires="v">
                <p:oleObj spid="_x0000_s3094" name="" r:id="rId1" imgW="2146300" imgH="419100" progId="Equation.3">
                  <p:embed/>
                </p:oleObj>
              </mc:Choice>
              <mc:Fallback>
                <p:oleObj name="" r:id="rId1" imgW="2146300" imgH="419100" progId="Equation.3">
                  <p:embed/>
                  <p:pic>
                    <p:nvPicPr>
                      <p:cNvPr id="0" name="图片 3093"/>
                      <p:cNvPicPr/>
                      <p:nvPr/>
                    </p:nvPicPr>
                    <p:blipFill>
                      <a:blip r:embed="rId2"/>
                      <a:stretch>
                        <a:fillRect/>
                      </a:stretch>
                    </p:blipFill>
                    <p:spPr>
                      <a:xfrm>
                        <a:off x="5303838" y="4797425"/>
                        <a:ext cx="2146300" cy="450850"/>
                      </a:xfrm>
                      <a:prstGeom prst="rect">
                        <a:avLst/>
                      </a:prstGeom>
                      <a:noFill/>
                      <a:ln w="38100">
                        <a:noFill/>
                        <a:miter/>
                      </a:ln>
                    </p:spPr>
                  </p:pic>
                </p:oleObj>
              </mc:Fallback>
            </mc:AlternateContent>
          </a:graphicData>
        </a:graphic>
      </p:graphicFrame>
      <p:sp>
        <p:nvSpPr>
          <p:cNvPr id="46107" name="矩形 79899"/>
          <p:cNvSpPr/>
          <p:nvPr/>
        </p:nvSpPr>
        <p:spPr>
          <a:xfrm>
            <a:off x="7688898" y="4797425"/>
            <a:ext cx="1097280" cy="365760"/>
          </a:xfrm>
          <a:prstGeom prst="rect">
            <a:avLst/>
          </a:prstGeom>
          <a:noFill/>
          <a:ln w="9525">
            <a:noFill/>
            <a:miter/>
          </a:ln>
        </p:spPr>
        <p:txBody>
          <a:bodyPr wrap="none" anchor="t">
            <a:spAutoFit/>
          </a:bodyPr>
          <a:p>
            <a:pPr lvl="0" algn="ctr" eaLnBrk="0" hangingPunct="0"/>
            <a:r>
              <a:rPr lang="zh-CN" altLang="en-US" dirty="0">
                <a:latin typeface="Arial" panose="020B0604020202020204" pitchFamily="34" charset="0"/>
                <a:ea typeface="宋体" panose="02010600030101010101" pitchFamily="2" charset="-122"/>
              </a:rPr>
              <a:t>定义即可</a:t>
            </a:r>
            <a:endParaRPr lang="zh-CN" altLang="en-US" dirty="0">
              <a:latin typeface="Arial" panose="020B0604020202020204" pitchFamily="34" charset="0"/>
              <a:ea typeface="宋体" panose="02010600030101010101" pitchFamily="2" charset="-122"/>
            </a:endParaRPr>
          </a:p>
        </p:txBody>
      </p:sp>
      <p:sp>
        <p:nvSpPr>
          <p:cNvPr id="46108" name="文本框 79900"/>
          <p:cNvSpPr txBox="1"/>
          <p:nvPr/>
        </p:nvSpPr>
        <p:spPr>
          <a:xfrm>
            <a:off x="9696450" y="476250"/>
            <a:ext cx="576263" cy="3108960"/>
          </a:xfrm>
          <a:prstGeom prst="rect">
            <a:avLst/>
          </a:prstGeom>
          <a:noFill/>
          <a:ln w="9525">
            <a:noFill/>
            <a:miter/>
          </a:ln>
        </p:spPr>
        <p:txBody>
          <a:bodyPr anchor="t">
            <a:spAutoFit/>
          </a:bodyPr>
          <a:p>
            <a:pPr lvl="0" algn="ctr" eaLnBrk="0" hangingPunct="0">
              <a:spcBef>
                <a:spcPct val="50000"/>
              </a:spcBef>
            </a:pPr>
            <a:r>
              <a:rPr lang="zh-CN" altLang="en-US" b="1" dirty="0">
                <a:latin typeface="Arial" panose="020B0604020202020204" pitchFamily="34" charset="0"/>
                <a:ea typeface="宋体" panose="02010600030101010101" pitchFamily="2" charset="-122"/>
              </a:rPr>
              <a:t>其中</a:t>
            </a:r>
            <a:r>
              <a:rPr lang="en-US" altLang="zh-CN" b="1" dirty="0">
                <a:latin typeface="Arial" panose="020B0604020202020204" pitchFamily="34" charset="0"/>
                <a:ea typeface="宋体" panose="02010600030101010101" pitchFamily="2" charset="-122"/>
              </a:rPr>
              <a:t>S</a:t>
            </a:r>
            <a:r>
              <a:rPr lang="zh-CN" altLang="en-US" b="1" dirty="0">
                <a:latin typeface="Arial" panose="020B0604020202020204" pitchFamily="34" charset="0"/>
                <a:ea typeface="宋体" panose="02010600030101010101" pitchFamily="2" charset="-122"/>
              </a:rPr>
              <a:t>周围为步行所达站点</a:t>
            </a:r>
            <a:endParaRPr lang="zh-CN" altLang="en-US" b="1" dirty="0">
              <a:latin typeface="Arial" panose="020B0604020202020204" pitchFamily="34" charset="0"/>
              <a:ea typeface="宋体" panose="02010600030101010101" pitchFamily="2" charset="-122"/>
            </a:endParaRPr>
          </a:p>
        </p:txBody>
      </p:sp>
      <p:sp>
        <p:nvSpPr>
          <p:cNvPr id="46109" name="任意多边形 79901"/>
          <p:cNvSpPr/>
          <p:nvPr/>
        </p:nvSpPr>
        <p:spPr>
          <a:xfrm>
            <a:off x="2290763" y="1119188"/>
            <a:ext cx="966787" cy="773112"/>
          </a:xfrm>
          <a:custGeom>
            <a:avLst/>
            <a:gdLst/>
            <a:ahLst/>
            <a:cxnLst/>
            <a:pathLst>
              <a:path w="609" h="487">
                <a:moveTo>
                  <a:pt x="0" y="10"/>
                </a:moveTo>
                <a:cubicBezTo>
                  <a:pt x="7" y="8"/>
                  <a:pt x="14" y="0"/>
                  <a:pt x="20" y="3"/>
                </a:cubicBezTo>
                <a:cubicBezTo>
                  <a:pt x="49" y="19"/>
                  <a:pt x="70" y="57"/>
                  <a:pt x="100" y="76"/>
                </a:cubicBezTo>
                <a:cubicBezTo>
                  <a:pt x="130" y="123"/>
                  <a:pt x="113" y="107"/>
                  <a:pt x="146" y="129"/>
                </a:cubicBezTo>
                <a:cubicBezTo>
                  <a:pt x="168" y="163"/>
                  <a:pt x="211" y="184"/>
                  <a:pt x="239" y="215"/>
                </a:cubicBezTo>
                <a:cubicBezTo>
                  <a:pt x="277" y="256"/>
                  <a:pt x="304" y="302"/>
                  <a:pt x="345" y="341"/>
                </a:cubicBezTo>
                <a:cubicBezTo>
                  <a:pt x="352" y="348"/>
                  <a:pt x="363" y="348"/>
                  <a:pt x="371" y="354"/>
                </a:cubicBezTo>
                <a:cubicBezTo>
                  <a:pt x="415" y="386"/>
                  <a:pt x="368" y="366"/>
                  <a:pt x="411" y="381"/>
                </a:cubicBezTo>
                <a:cubicBezTo>
                  <a:pt x="440" y="410"/>
                  <a:pt x="462" y="415"/>
                  <a:pt x="503" y="427"/>
                </a:cubicBezTo>
                <a:cubicBezTo>
                  <a:pt x="510" y="431"/>
                  <a:pt x="516" y="436"/>
                  <a:pt x="523" y="440"/>
                </a:cubicBezTo>
                <a:cubicBezTo>
                  <a:pt x="534" y="445"/>
                  <a:pt x="546" y="448"/>
                  <a:pt x="556" y="454"/>
                </a:cubicBezTo>
                <a:cubicBezTo>
                  <a:pt x="562" y="457"/>
                  <a:pt x="564" y="464"/>
                  <a:pt x="570" y="467"/>
                </a:cubicBezTo>
                <a:cubicBezTo>
                  <a:pt x="582" y="474"/>
                  <a:pt x="609" y="470"/>
                  <a:pt x="609" y="487"/>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6110" name="任意多边形 79902"/>
          <p:cNvSpPr/>
          <p:nvPr/>
        </p:nvSpPr>
        <p:spPr>
          <a:xfrm>
            <a:off x="2595563" y="882650"/>
            <a:ext cx="736600" cy="357188"/>
          </a:xfrm>
          <a:custGeom>
            <a:avLst/>
            <a:gdLst/>
            <a:ahLst/>
            <a:cxnLst/>
            <a:pathLst>
              <a:path w="464" h="225">
                <a:moveTo>
                  <a:pt x="0" y="13"/>
                </a:moveTo>
                <a:cubicBezTo>
                  <a:pt x="19" y="11"/>
                  <a:pt x="93" y="0"/>
                  <a:pt x="119" y="13"/>
                </a:cubicBezTo>
                <a:cubicBezTo>
                  <a:pt x="177" y="41"/>
                  <a:pt x="134" y="38"/>
                  <a:pt x="166" y="60"/>
                </a:cubicBezTo>
                <a:cubicBezTo>
                  <a:pt x="190" y="77"/>
                  <a:pt x="217" y="96"/>
                  <a:pt x="245" y="106"/>
                </a:cubicBezTo>
                <a:cubicBezTo>
                  <a:pt x="270" y="124"/>
                  <a:pt x="291" y="132"/>
                  <a:pt x="318" y="146"/>
                </a:cubicBezTo>
                <a:cubicBezTo>
                  <a:pt x="338" y="176"/>
                  <a:pt x="377" y="199"/>
                  <a:pt x="411" y="212"/>
                </a:cubicBezTo>
                <a:cubicBezTo>
                  <a:pt x="422" y="216"/>
                  <a:pt x="433" y="216"/>
                  <a:pt x="444" y="219"/>
                </a:cubicBezTo>
                <a:cubicBezTo>
                  <a:pt x="451" y="221"/>
                  <a:pt x="464" y="225"/>
                  <a:pt x="464" y="225"/>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6111" name="任意多边形 79903"/>
          <p:cNvSpPr/>
          <p:nvPr/>
        </p:nvSpPr>
        <p:spPr>
          <a:xfrm>
            <a:off x="2459038" y="2301875"/>
            <a:ext cx="493712" cy="817563"/>
          </a:xfrm>
          <a:custGeom>
            <a:avLst/>
            <a:gdLst/>
            <a:ahLst/>
            <a:cxnLst/>
            <a:pathLst>
              <a:path w="311" h="515">
                <a:moveTo>
                  <a:pt x="285" y="0"/>
                </a:moveTo>
                <a:cubicBezTo>
                  <a:pt x="214" y="25"/>
                  <a:pt x="214" y="32"/>
                  <a:pt x="126" y="40"/>
                </a:cubicBezTo>
                <a:cubicBezTo>
                  <a:pt x="96" y="49"/>
                  <a:pt x="86" y="75"/>
                  <a:pt x="60" y="93"/>
                </a:cubicBezTo>
                <a:cubicBezTo>
                  <a:pt x="42" y="124"/>
                  <a:pt x="12" y="152"/>
                  <a:pt x="0" y="185"/>
                </a:cubicBezTo>
                <a:cubicBezTo>
                  <a:pt x="14" y="227"/>
                  <a:pt x="22" y="279"/>
                  <a:pt x="60" y="304"/>
                </a:cubicBezTo>
                <a:cubicBezTo>
                  <a:pt x="68" y="316"/>
                  <a:pt x="69" y="333"/>
                  <a:pt x="80" y="344"/>
                </a:cubicBezTo>
                <a:cubicBezTo>
                  <a:pt x="89" y="353"/>
                  <a:pt x="144" y="372"/>
                  <a:pt x="159" y="377"/>
                </a:cubicBezTo>
                <a:cubicBezTo>
                  <a:pt x="169" y="387"/>
                  <a:pt x="183" y="393"/>
                  <a:pt x="192" y="404"/>
                </a:cubicBezTo>
                <a:cubicBezTo>
                  <a:pt x="211" y="428"/>
                  <a:pt x="202" y="502"/>
                  <a:pt x="239" y="510"/>
                </a:cubicBezTo>
                <a:cubicBezTo>
                  <a:pt x="262" y="515"/>
                  <a:pt x="287" y="510"/>
                  <a:pt x="311" y="510"/>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6112" name="任意多边形 79904"/>
          <p:cNvSpPr/>
          <p:nvPr/>
        </p:nvSpPr>
        <p:spPr>
          <a:xfrm>
            <a:off x="3857625" y="2333625"/>
            <a:ext cx="777875" cy="525463"/>
          </a:xfrm>
          <a:custGeom>
            <a:avLst/>
            <a:gdLst/>
            <a:ahLst/>
            <a:cxnLst/>
            <a:pathLst>
              <a:path w="490" h="331">
                <a:moveTo>
                  <a:pt x="0" y="0"/>
                </a:moveTo>
                <a:cubicBezTo>
                  <a:pt x="23" y="7"/>
                  <a:pt x="30" y="19"/>
                  <a:pt x="53" y="26"/>
                </a:cubicBezTo>
                <a:cubicBezTo>
                  <a:pt x="64" y="76"/>
                  <a:pt x="97" y="78"/>
                  <a:pt x="139" y="92"/>
                </a:cubicBezTo>
                <a:cubicBezTo>
                  <a:pt x="167" y="115"/>
                  <a:pt x="198" y="135"/>
                  <a:pt x="225" y="159"/>
                </a:cubicBezTo>
                <a:cubicBezTo>
                  <a:pt x="251" y="182"/>
                  <a:pt x="262" y="212"/>
                  <a:pt x="291" y="232"/>
                </a:cubicBezTo>
                <a:cubicBezTo>
                  <a:pt x="304" y="251"/>
                  <a:pt x="313" y="284"/>
                  <a:pt x="331" y="298"/>
                </a:cubicBezTo>
                <a:cubicBezTo>
                  <a:pt x="373" y="331"/>
                  <a:pt x="437" y="311"/>
                  <a:pt x="490" y="311"/>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46113" name="文本框 79905"/>
          <p:cNvSpPr txBox="1"/>
          <p:nvPr/>
        </p:nvSpPr>
        <p:spPr>
          <a:xfrm>
            <a:off x="3359150" y="1268413"/>
            <a:ext cx="1008063" cy="365760"/>
          </a:xfrm>
          <a:prstGeom prst="rect">
            <a:avLst/>
          </a:prstGeom>
          <a:noFill/>
          <a:ln w="9525">
            <a:noFill/>
            <a:miter/>
          </a:ln>
        </p:spPr>
        <p:txBody>
          <a:bodyPr anchor="t">
            <a:spAutoFit/>
          </a:bodyPr>
          <a:p>
            <a:pPr lvl="0" algn="ctr" eaLnBrk="0" hangingPunct="0">
              <a:spcBef>
                <a:spcPct val="50000"/>
              </a:spcBef>
            </a:pPr>
            <a:r>
              <a:rPr lang="zh-CN" altLang="en-US" b="1" dirty="0">
                <a:latin typeface="Arial" panose="020B0604020202020204" pitchFamily="34" charset="0"/>
                <a:ea typeface="宋体" panose="02010600030101010101" pitchFamily="2" charset="-122"/>
              </a:rPr>
              <a:t>步行</a:t>
            </a:r>
            <a:endParaRPr lang="zh-CN" altLang="en-US" b="1" dirty="0">
              <a:latin typeface="Arial" panose="020B0604020202020204" pitchFamily="34" charset="0"/>
              <a:ea typeface="宋体" panose="02010600030101010101" pitchFamily="2" charset="-122"/>
            </a:endParaRPr>
          </a:p>
        </p:txBody>
      </p:sp>
      <p:sp>
        <p:nvSpPr>
          <p:cNvPr id="46114" name="文本框 79906"/>
          <p:cNvSpPr txBox="1"/>
          <p:nvPr/>
        </p:nvSpPr>
        <p:spPr>
          <a:xfrm>
            <a:off x="3575050" y="3357563"/>
            <a:ext cx="3673475" cy="365760"/>
          </a:xfrm>
          <a:prstGeom prst="rect">
            <a:avLst/>
          </a:prstGeom>
          <a:noFill/>
          <a:ln w="9525">
            <a:noFill/>
            <a:miter/>
          </a:ln>
        </p:spPr>
        <p:txBody>
          <a:bodyPr anchor="t">
            <a:spAutoFit/>
          </a:bodyPr>
          <a:p>
            <a:pPr lvl="0" algn="ctr" eaLnBrk="0" hangingPunct="0">
              <a:spcBef>
                <a:spcPct val="50000"/>
              </a:spcBef>
            </a:pPr>
            <a:r>
              <a:rPr lang="zh-CN" altLang="en-US" b="1" i="1" dirty="0">
                <a:latin typeface="Arial" panose="020B0604020202020204" pitchFamily="34" charset="0"/>
                <a:ea typeface="宋体" panose="02010600030101010101" pitchFamily="2" charset="-122"/>
              </a:rPr>
              <a:t>步行到某站点，然后换乘</a:t>
            </a:r>
            <a:endParaRPr lang="zh-CN" altLang="en-US" b="1" i="1" dirty="0">
              <a:latin typeface="Arial" panose="020B0604020202020204" pitchFamily="34" charset="0"/>
              <a:ea typeface="宋体" panose="02010600030101010101" pitchFamily="2" charset="-122"/>
            </a:endParaRPr>
          </a:p>
        </p:txBody>
      </p:sp>
      <p:sp>
        <p:nvSpPr>
          <p:cNvPr id="46115" name="文本框 79907"/>
          <p:cNvSpPr txBox="1"/>
          <p:nvPr/>
        </p:nvSpPr>
        <p:spPr>
          <a:xfrm>
            <a:off x="2208213" y="5589588"/>
            <a:ext cx="3529012"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复杂度大大增加！！！</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框 114691"/>
          <p:cNvSpPr txBox="1"/>
          <p:nvPr/>
        </p:nvSpPr>
        <p:spPr>
          <a:xfrm>
            <a:off x="1703388" y="188913"/>
            <a:ext cx="26638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模型优缺点分析：</a:t>
            </a:r>
            <a:endParaRPr lang="zh-CN" altLang="en-US" dirty="0">
              <a:latin typeface="Arial" panose="020B0604020202020204" pitchFamily="34" charset="0"/>
              <a:ea typeface="宋体" panose="02010600030101010101" pitchFamily="2" charset="-122"/>
            </a:endParaRPr>
          </a:p>
        </p:txBody>
      </p:sp>
      <p:sp>
        <p:nvSpPr>
          <p:cNvPr id="47106" name="文本框 114692"/>
          <p:cNvSpPr txBox="1"/>
          <p:nvPr/>
        </p:nvSpPr>
        <p:spPr>
          <a:xfrm>
            <a:off x="2351088" y="908050"/>
            <a:ext cx="6049962"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总体来看，技术含量较低</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相当于枚举）</a:t>
            </a:r>
            <a:endParaRPr lang="zh-CN" altLang="en-US" dirty="0">
              <a:latin typeface="Arial" panose="020B0604020202020204" pitchFamily="34" charset="0"/>
              <a:ea typeface="宋体" panose="02010600030101010101" pitchFamily="2" charset="-122"/>
            </a:endParaRPr>
          </a:p>
        </p:txBody>
      </p:sp>
      <p:sp>
        <p:nvSpPr>
          <p:cNvPr id="47107" name="文本框 114693"/>
          <p:cNvSpPr txBox="1"/>
          <p:nvPr/>
        </p:nvSpPr>
        <p:spPr>
          <a:xfrm>
            <a:off x="3071813" y="1700213"/>
            <a:ext cx="5616575"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只有算法实现，几乎没有</a:t>
            </a:r>
            <a:r>
              <a:rPr lang="zh-CN" altLang="en-US" dirty="0">
                <a:solidFill>
                  <a:srgbClr val="FF0000"/>
                </a:solidFill>
                <a:latin typeface="Arial" panose="020B0604020202020204" pitchFamily="34" charset="0"/>
                <a:ea typeface="宋体" panose="02010600030101010101" pitchFamily="2" charset="-122"/>
              </a:rPr>
              <a:t>建模</a:t>
            </a:r>
            <a:r>
              <a:rPr lang="zh-CN" altLang="en-US"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47108" name="文本框 114694"/>
          <p:cNvSpPr txBox="1"/>
          <p:nvPr/>
        </p:nvSpPr>
        <p:spPr>
          <a:xfrm>
            <a:off x="2351088" y="2492375"/>
            <a:ext cx="3529012"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换乘作为</a:t>
            </a:r>
            <a:r>
              <a:rPr lang="zh-CN" altLang="en-US" b="1" dirty="0">
                <a:solidFill>
                  <a:srgbClr val="FF0000"/>
                </a:solidFill>
                <a:latin typeface="Arial" panose="020B0604020202020204" pitchFamily="34" charset="0"/>
                <a:ea typeface="宋体" panose="02010600030101010101" pitchFamily="2" charset="-122"/>
              </a:rPr>
              <a:t>第一</a:t>
            </a:r>
            <a:r>
              <a:rPr lang="zh-CN" altLang="en-US" dirty="0">
                <a:latin typeface="Arial" panose="020B0604020202020204" pitchFamily="34" charset="0"/>
                <a:ea typeface="宋体" panose="02010600030101010101" pitchFamily="2" charset="-122"/>
              </a:rPr>
              <a:t>目标。</a:t>
            </a:r>
            <a:endParaRPr lang="zh-CN" altLang="en-US" dirty="0">
              <a:latin typeface="Arial" panose="020B0604020202020204" pitchFamily="34" charset="0"/>
              <a:ea typeface="宋体" panose="02010600030101010101" pitchFamily="2" charset="-122"/>
            </a:endParaRPr>
          </a:p>
        </p:txBody>
      </p:sp>
      <p:sp>
        <p:nvSpPr>
          <p:cNvPr id="47109" name="文本框 114695"/>
          <p:cNvSpPr txBox="1"/>
          <p:nvPr/>
        </p:nvSpPr>
        <p:spPr>
          <a:xfrm>
            <a:off x="2351088" y="3644900"/>
            <a:ext cx="446405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而且一般不超过</a:t>
            </a:r>
            <a:r>
              <a:rPr lang="zh-CN" altLang="en-US" b="1" dirty="0">
                <a:solidFill>
                  <a:srgbClr val="FF0000"/>
                </a:solidFill>
                <a:latin typeface="Arial" panose="020B0604020202020204" pitchFamily="34" charset="0"/>
                <a:ea typeface="宋体" panose="02010600030101010101" pitchFamily="2" charset="-122"/>
              </a:rPr>
              <a:t>二次</a:t>
            </a:r>
            <a:r>
              <a:rPr lang="zh-CN" altLang="en-US" dirty="0">
                <a:latin typeface="Arial" panose="020B0604020202020204" pitchFamily="34" charset="0"/>
                <a:ea typeface="宋体" panose="02010600030101010101" pitchFamily="2" charset="-122"/>
              </a:rPr>
              <a:t>换乘。</a:t>
            </a:r>
            <a:endParaRPr lang="zh-CN" altLang="en-US" dirty="0">
              <a:latin typeface="Arial" panose="020B0604020202020204" pitchFamily="34" charset="0"/>
              <a:ea typeface="宋体" panose="02010600030101010101" pitchFamily="2" charset="-122"/>
            </a:endParaRPr>
          </a:p>
        </p:txBody>
      </p:sp>
      <p:sp>
        <p:nvSpPr>
          <p:cNvPr id="47110" name="文本框 114696"/>
          <p:cNvSpPr txBox="1"/>
          <p:nvPr/>
        </p:nvSpPr>
        <p:spPr>
          <a:xfrm>
            <a:off x="3575050" y="4292600"/>
            <a:ext cx="338455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题目难度大大降低。</a:t>
            </a:r>
            <a:endParaRPr lang="zh-CN" altLang="en-US" dirty="0">
              <a:latin typeface="Arial" panose="020B0604020202020204" pitchFamily="34" charset="0"/>
              <a:ea typeface="宋体" panose="02010600030101010101" pitchFamily="2" charset="-122"/>
            </a:endParaRPr>
          </a:p>
        </p:txBody>
      </p:sp>
      <p:sp>
        <p:nvSpPr>
          <p:cNvPr id="47111" name="文本框 114697"/>
          <p:cNvSpPr txBox="1"/>
          <p:nvPr/>
        </p:nvSpPr>
        <p:spPr>
          <a:xfrm>
            <a:off x="2279650" y="5229225"/>
            <a:ext cx="676910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任意次换乘时</a:t>
            </a:r>
            <a:r>
              <a:rPr lang="zh-CN" altLang="en-US" b="1" dirty="0">
                <a:solidFill>
                  <a:srgbClr val="FF0000"/>
                </a:solidFill>
                <a:latin typeface="Arial" panose="020B0604020202020204" pitchFamily="34" charset="0"/>
                <a:ea typeface="宋体" panose="02010600030101010101" pitchFamily="2" charset="-122"/>
              </a:rPr>
              <a:t>算法复杂度</a:t>
            </a:r>
            <a:r>
              <a:rPr lang="zh-CN" altLang="en-US" dirty="0">
                <a:latin typeface="Arial" panose="020B0604020202020204" pitchFamily="34" charset="0"/>
                <a:ea typeface="宋体" panose="02010600030101010101" pitchFamily="2" charset="-122"/>
              </a:rPr>
              <a:t>提高，难以处理。</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36865"/>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标准解答</a:t>
            </a:r>
            <a:endParaRPr lang="zh-CN" altLang="en-US" sz="4400" kern="1200" baseline="0" dirty="0">
              <a:latin typeface="Arial" panose="020B0604020202020204" pitchFamily="34" charset="0"/>
              <a:ea typeface="宋体" panose="02010600030101010101" pitchFamily="2" charset="-122"/>
              <a:cs typeface="+mj-cs"/>
            </a:endParaRPr>
          </a:p>
        </p:txBody>
      </p:sp>
      <p:sp>
        <p:nvSpPr>
          <p:cNvPr id="59394" name="副标题 36867"/>
          <p:cNvSpPr>
            <a:spLocks noGrp="1"/>
          </p:cNvSpPr>
          <p:nvPr>
            <p:ph type="subTitle" idx="1"/>
          </p:nvPr>
        </p:nvSpPr>
        <p:spPr>
          <a:xfrm>
            <a:off x="2895600" y="3886200"/>
            <a:ext cx="6400800" cy="1752600"/>
          </a:xfrm>
        </p:spPr>
        <p:txBody>
          <a:bodyPr anchor="t"/>
          <a:p>
            <a:pPr defTabSz="914400">
              <a:buNone/>
            </a:pPr>
            <a:endParaRPr sz="3200" kern="1200" baseline="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框 106499"/>
          <p:cNvSpPr txBox="1"/>
          <p:nvPr/>
        </p:nvSpPr>
        <p:spPr>
          <a:xfrm>
            <a:off x="1847850" y="333375"/>
            <a:ext cx="26638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七桥问题：</a:t>
            </a:r>
            <a:endParaRPr lang="zh-CN" altLang="en-US" dirty="0">
              <a:latin typeface="Arial" panose="020B0604020202020204" pitchFamily="34" charset="0"/>
              <a:ea typeface="宋体" panose="02010600030101010101" pitchFamily="2" charset="-122"/>
            </a:endParaRPr>
          </a:p>
        </p:txBody>
      </p:sp>
      <p:pic>
        <p:nvPicPr>
          <p:cNvPr id="22530" name="图片 106501" descr="U_1328~1"/>
          <p:cNvPicPr>
            <a:picLocks noChangeAspect="1"/>
          </p:cNvPicPr>
          <p:nvPr/>
        </p:nvPicPr>
        <p:blipFill>
          <a:blip r:embed="rId1"/>
          <a:stretch>
            <a:fillRect/>
          </a:stretch>
        </p:blipFill>
        <p:spPr>
          <a:xfrm>
            <a:off x="4224338" y="188913"/>
            <a:ext cx="4248150" cy="2578100"/>
          </a:xfrm>
          <a:prstGeom prst="rect">
            <a:avLst/>
          </a:prstGeom>
          <a:noFill/>
          <a:ln w="9525">
            <a:noFill/>
            <a:miter/>
          </a:ln>
        </p:spPr>
      </p:pic>
      <p:pic>
        <p:nvPicPr>
          <p:cNvPr id="22531" name="图片 106503" descr="127441~1"/>
          <p:cNvPicPr>
            <a:picLocks noChangeAspect="1"/>
          </p:cNvPicPr>
          <p:nvPr/>
        </p:nvPicPr>
        <p:blipFill>
          <a:blip r:embed="rId2"/>
          <a:stretch>
            <a:fillRect/>
          </a:stretch>
        </p:blipFill>
        <p:spPr>
          <a:xfrm>
            <a:off x="1992313" y="3328988"/>
            <a:ext cx="4176712" cy="3529012"/>
          </a:xfrm>
          <a:prstGeom prst="rect">
            <a:avLst/>
          </a:prstGeom>
          <a:noFill/>
          <a:ln w="9525">
            <a:noFill/>
            <a:miter/>
          </a:ln>
        </p:spPr>
      </p:pic>
      <p:sp>
        <p:nvSpPr>
          <p:cNvPr id="22532" name="文本框 106504"/>
          <p:cNvSpPr txBox="1"/>
          <p:nvPr/>
        </p:nvSpPr>
        <p:spPr>
          <a:xfrm>
            <a:off x="3648075" y="3573463"/>
            <a:ext cx="2520950" cy="365760"/>
          </a:xfrm>
          <a:prstGeom prst="rect">
            <a:avLst/>
          </a:prstGeom>
          <a:noFill/>
          <a:ln w="9525">
            <a:noFill/>
            <a:miter/>
          </a:ln>
        </p:spPr>
        <p:txBody>
          <a:bodyPr anchor="t">
            <a:spAutoFit/>
          </a:bodyPr>
          <a:p>
            <a:pPr lvl="0" algn="ctr" eaLnBrk="0" hangingPunct="0">
              <a:spcBef>
                <a:spcPct val="50000"/>
              </a:spcBef>
            </a:pPr>
            <a:r>
              <a:rPr lang="zh-CN" altLang="en-US" b="1" dirty="0">
                <a:solidFill>
                  <a:schemeClr val="accent2"/>
                </a:solidFill>
                <a:latin typeface="Arial" panose="020B0604020202020204" pitchFamily="34" charset="0"/>
                <a:ea typeface="宋体" panose="02010600030101010101" pitchFamily="2" charset="-122"/>
              </a:rPr>
              <a:t>图论模型</a:t>
            </a:r>
            <a:endParaRPr lang="zh-CN" altLang="en-US" b="1" dirty="0">
              <a:solidFill>
                <a:schemeClr val="accent2"/>
              </a:solidFill>
              <a:latin typeface="Arial" panose="020B0604020202020204" pitchFamily="34" charset="0"/>
              <a:ea typeface="宋体" panose="02010600030101010101" pitchFamily="2" charset="-122"/>
            </a:endParaRPr>
          </a:p>
        </p:txBody>
      </p:sp>
      <p:sp>
        <p:nvSpPr>
          <p:cNvPr id="22533" name="文本框 106505"/>
          <p:cNvSpPr txBox="1"/>
          <p:nvPr/>
        </p:nvSpPr>
        <p:spPr>
          <a:xfrm>
            <a:off x="6167438" y="3573463"/>
            <a:ext cx="3024187"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能否一笔画出</a:t>
            </a:r>
            <a:endParaRPr lang="zh-CN" altLang="en-US" dirty="0">
              <a:latin typeface="Arial" panose="020B0604020202020204" pitchFamily="34" charset="0"/>
              <a:ea typeface="宋体" panose="02010600030101010101" pitchFamily="2" charset="-122"/>
            </a:endParaRPr>
          </a:p>
        </p:txBody>
      </p:sp>
      <p:sp>
        <p:nvSpPr>
          <p:cNvPr id="22534" name="文本框 1"/>
          <p:cNvSpPr txBox="1"/>
          <p:nvPr/>
        </p:nvSpPr>
        <p:spPr>
          <a:xfrm>
            <a:off x="4583113" y="4652963"/>
            <a:ext cx="230187" cy="365760"/>
          </a:xfrm>
          <a:prstGeom prst="rect">
            <a:avLst/>
          </a:prstGeom>
          <a:noFill/>
          <a:ln w="9525">
            <a:noFill/>
            <a:miter/>
          </a:ln>
        </p:spPr>
        <p:txBody>
          <a:bodyPr wrap="square" anchor="t">
            <a:spAutoFit/>
          </a:bodyPr>
          <a:p>
            <a:pPr lvl="0"/>
            <a:r>
              <a:rPr lang="en-US" altLang="zh-CN">
                <a:latin typeface="Arial" panose="020B0604020202020204" pitchFamily="34" charset="0"/>
                <a:ea typeface="宋体" panose="02010600030101010101" pitchFamily="2" charset="-122"/>
              </a:rPr>
              <a:t>C</a:t>
            </a:r>
            <a:endParaRPr lang="en-US" altLang="zh-CN">
              <a:latin typeface="Arial" panose="020B0604020202020204" pitchFamily="34" charset="0"/>
              <a:ea typeface="宋体" panose="02010600030101010101" pitchFamily="2" charset="-122"/>
            </a:endParaRPr>
          </a:p>
        </p:txBody>
      </p:sp>
      <p:sp>
        <p:nvSpPr>
          <p:cNvPr id="22535" name="文本框 2"/>
          <p:cNvSpPr txBox="1"/>
          <p:nvPr/>
        </p:nvSpPr>
        <p:spPr>
          <a:xfrm>
            <a:off x="2035175" y="4872038"/>
            <a:ext cx="387350" cy="365760"/>
          </a:xfrm>
          <a:prstGeom prst="rect">
            <a:avLst/>
          </a:prstGeom>
          <a:noFill/>
          <a:ln w="9525">
            <a:noFill/>
            <a:miter/>
          </a:ln>
        </p:spPr>
        <p:txBody>
          <a:bodyPr wrap="square" anchor="t">
            <a:spAutoFit/>
          </a:bodyPr>
          <a:p>
            <a:pPr lvl="0"/>
            <a:r>
              <a:rPr lang="en-US" altLang="zh-CN">
                <a:latin typeface="Arial" panose="020B0604020202020204" pitchFamily="34" charset="0"/>
                <a:ea typeface="宋体" panose="02010600030101010101" pitchFamily="2" charset="-122"/>
              </a:rPr>
              <a:t>A</a:t>
            </a:r>
            <a:endParaRPr lang="en-US" altLang="zh-CN">
              <a:latin typeface="Arial" panose="020B0604020202020204" pitchFamily="34" charset="0"/>
              <a:ea typeface="宋体" panose="02010600030101010101" pitchFamily="2" charset="-122"/>
            </a:endParaRPr>
          </a:p>
        </p:txBody>
      </p:sp>
      <p:sp>
        <p:nvSpPr>
          <p:cNvPr id="22536" name="文本框 1"/>
          <p:cNvSpPr txBox="1"/>
          <p:nvPr/>
        </p:nvSpPr>
        <p:spPr>
          <a:xfrm>
            <a:off x="6432550" y="4664075"/>
            <a:ext cx="3119438" cy="365760"/>
          </a:xfrm>
          <a:prstGeom prst="rect">
            <a:avLst/>
          </a:prstGeom>
          <a:noFill/>
          <a:ln w="9525">
            <a:noFill/>
            <a:miter/>
          </a:ln>
        </p:spPr>
        <p:txBody>
          <a:bodyPr wrap="square" anchor="t">
            <a:spAutoFit/>
          </a:bodyPr>
          <a:p>
            <a:pPr lvl="0"/>
            <a:r>
              <a:rPr lang="zh-CN" altLang="en-US">
                <a:latin typeface="Arial" panose="020B0604020202020204" pitchFamily="34" charset="0"/>
                <a:ea typeface="宋体" panose="02010600030101010101" pitchFamily="2" charset="-122"/>
              </a:rPr>
              <a:t>防空洞问题</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48129"/>
          <p:cNvSpPr>
            <a:spLocks noGrp="1"/>
          </p:cNvSpPr>
          <p:nvPr>
            <p:ph type="title"/>
          </p:nvPr>
        </p:nvSpPr>
        <p:spPr/>
        <p:txBody>
          <a:bodyPr anchor="ctr"/>
          <a:p>
            <a:endParaRPr dirty="0"/>
          </a:p>
        </p:txBody>
      </p:sp>
      <p:sp>
        <p:nvSpPr>
          <p:cNvPr id="60418" name="文本占位符 48130"/>
          <p:cNvSpPr>
            <a:spLocks noGrp="1"/>
          </p:cNvSpPr>
          <p:nvPr>
            <p:ph idx="1"/>
          </p:nvPr>
        </p:nvSpPr>
        <p:spPr/>
        <p:txBody>
          <a:bodyPr anchor="t">
            <a:normAutofit lnSpcReduction="10000"/>
          </a:bodyPr>
          <a:p>
            <a:pPr>
              <a:buNone/>
            </a:pPr>
            <a:r>
              <a:rPr lang="zh-CN" altLang="en-US" sz="2400" dirty="0"/>
              <a:t>命题思路：</a:t>
            </a:r>
            <a:endParaRPr lang="zh-CN" altLang="en-US" sz="2400" dirty="0"/>
          </a:p>
          <a:p>
            <a:pPr>
              <a:buNone/>
            </a:pPr>
            <a:r>
              <a:rPr lang="zh-CN" altLang="en-US" sz="2400" dirty="0"/>
              <a:t>   </a:t>
            </a:r>
            <a:r>
              <a:rPr lang="en-US" altLang="zh-CN" sz="2400" dirty="0"/>
              <a:t>1.</a:t>
            </a:r>
            <a:r>
              <a:rPr lang="zh-CN" altLang="en-US" sz="2400" dirty="0"/>
              <a:t>本题根据公交线路查询系统研制的实际需求简化改变</a:t>
            </a:r>
            <a:endParaRPr lang="zh-CN" altLang="en-US" sz="2400" dirty="0"/>
          </a:p>
          <a:p>
            <a:pPr>
              <a:buNone/>
            </a:pPr>
            <a:r>
              <a:rPr lang="zh-CN" altLang="en-US" sz="2400" dirty="0"/>
              <a:t>而成。但涉及到公汽，地铁，步行之间的联系，以及换乘</a:t>
            </a:r>
            <a:endParaRPr lang="zh-CN" altLang="en-US" sz="2400" dirty="0"/>
          </a:p>
          <a:p>
            <a:pPr>
              <a:buNone/>
            </a:pPr>
            <a:r>
              <a:rPr lang="zh-CN" altLang="en-US" sz="2400" dirty="0"/>
              <a:t>时间等细节处理，数据量也大。所以，问题较复杂。</a:t>
            </a:r>
            <a:endParaRPr lang="zh-CN" altLang="en-US" sz="2400" dirty="0"/>
          </a:p>
          <a:p>
            <a:pPr>
              <a:buNone/>
            </a:pPr>
            <a:r>
              <a:rPr lang="zh-CN" altLang="en-US" sz="2400" dirty="0"/>
              <a:t>    </a:t>
            </a:r>
            <a:r>
              <a:rPr lang="en-US" altLang="zh-CN" sz="2400" dirty="0"/>
              <a:t>2. </a:t>
            </a:r>
            <a:r>
              <a:rPr lang="zh-CN" altLang="en-US" sz="2400" dirty="0"/>
              <a:t>这是一个多目标优化问题，换乘次数最少，费用最</a:t>
            </a:r>
            <a:endParaRPr lang="zh-CN" altLang="en-US" sz="2400" dirty="0"/>
          </a:p>
          <a:p>
            <a:pPr>
              <a:buNone/>
            </a:pPr>
            <a:r>
              <a:rPr lang="zh-CN" altLang="en-US" sz="2400" dirty="0"/>
              <a:t>省，时间最短应该是乘客最关心的目标。</a:t>
            </a:r>
            <a:endParaRPr lang="zh-CN" altLang="en-US" sz="2400" dirty="0"/>
          </a:p>
          <a:p>
            <a:pPr>
              <a:buNone/>
            </a:pPr>
            <a:r>
              <a:rPr lang="zh-CN" altLang="en-US" sz="2400" dirty="0"/>
              <a:t>    </a:t>
            </a:r>
            <a:r>
              <a:rPr lang="en-US" altLang="zh-CN" sz="2400" dirty="0"/>
              <a:t>3.</a:t>
            </a:r>
            <a:r>
              <a:rPr lang="zh-CN" altLang="en-US" sz="2400" dirty="0"/>
              <a:t>对每个目标寻求最佳路线，不要将三个目标加权合成单</a:t>
            </a:r>
            <a:endParaRPr lang="zh-CN" altLang="en-US" sz="2400" dirty="0"/>
          </a:p>
          <a:p>
            <a:pPr>
              <a:buNone/>
            </a:pPr>
            <a:r>
              <a:rPr lang="zh-CN" altLang="en-US" sz="2400" dirty="0"/>
              <a:t>目标。</a:t>
            </a:r>
            <a:endParaRPr lang="zh-CN" altLang="en-US" sz="2400" dirty="0"/>
          </a:p>
          <a:p>
            <a:pPr>
              <a:buNone/>
            </a:pPr>
            <a:r>
              <a:rPr lang="zh-CN" altLang="en-US" sz="2400" dirty="0"/>
              <a:t>    </a:t>
            </a:r>
            <a:r>
              <a:rPr lang="en-US" altLang="zh-CN" sz="2400" dirty="0"/>
              <a:t>4.</a:t>
            </a:r>
            <a:r>
              <a:rPr lang="zh-CN" altLang="en-US" sz="2400" dirty="0"/>
              <a:t>本题</a:t>
            </a:r>
            <a:r>
              <a:rPr lang="en-US" altLang="zh-CN" sz="2400" dirty="0"/>
              <a:t>1,2</a:t>
            </a:r>
            <a:r>
              <a:rPr lang="zh-CN" altLang="en-US" sz="2400" dirty="0"/>
              <a:t>问考基本建模及编程能力。第</a:t>
            </a:r>
            <a:r>
              <a:rPr lang="en-US" altLang="zh-CN" sz="2400" dirty="0"/>
              <a:t>3</a:t>
            </a:r>
            <a:r>
              <a:rPr lang="zh-CN" altLang="en-US" sz="2400" dirty="0"/>
              <a:t>问加上步行因素</a:t>
            </a:r>
            <a:endParaRPr lang="zh-CN" altLang="en-US" sz="2400" dirty="0"/>
          </a:p>
          <a:p>
            <a:pPr>
              <a:buNone/>
            </a:pPr>
            <a:r>
              <a:rPr lang="zh-CN" altLang="en-US" sz="2400" dirty="0"/>
              <a:t>难度更大。</a:t>
            </a:r>
            <a:endParaRPr lang="zh-CN" altLang="en-US" sz="24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标题 49153"/>
          <p:cNvSpPr>
            <a:spLocks noGrp="1"/>
          </p:cNvSpPr>
          <p:nvPr>
            <p:ph type="title"/>
          </p:nvPr>
        </p:nvSpPr>
        <p:spPr/>
        <p:txBody>
          <a:bodyPr anchor="ctr"/>
          <a:p>
            <a:endParaRPr dirty="0"/>
          </a:p>
        </p:txBody>
      </p:sp>
      <p:sp>
        <p:nvSpPr>
          <p:cNvPr id="61442" name="文本占位符 49154"/>
          <p:cNvSpPr>
            <a:spLocks noGrp="1"/>
          </p:cNvSpPr>
          <p:nvPr>
            <p:ph idx="1"/>
          </p:nvPr>
        </p:nvSpPr>
        <p:spPr/>
        <p:txBody>
          <a:bodyPr anchor="t"/>
          <a:p>
            <a:pPr>
              <a:buNone/>
            </a:pPr>
            <a:r>
              <a:rPr lang="zh-CN" altLang="en-US" sz="2400" dirty="0"/>
              <a:t>主要解法：</a:t>
            </a:r>
            <a:endParaRPr lang="zh-CN" altLang="en-US" sz="2400" dirty="0"/>
          </a:p>
          <a:p>
            <a:pPr>
              <a:buNone/>
            </a:pPr>
            <a:r>
              <a:rPr lang="zh-CN" altLang="en-US" sz="2400" dirty="0"/>
              <a:t>      </a:t>
            </a:r>
            <a:r>
              <a:rPr lang="en-US" altLang="zh-CN" sz="2400" dirty="0"/>
              <a:t>1.  </a:t>
            </a:r>
            <a:r>
              <a:rPr lang="zh-CN" altLang="en-US" sz="2400" dirty="0"/>
              <a:t>图论模型：建立有向赋权图，然后求两点间最</a:t>
            </a:r>
            <a:endParaRPr lang="zh-CN" altLang="en-US" sz="2400" dirty="0"/>
          </a:p>
          <a:p>
            <a:pPr>
              <a:buNone/>
            </a:pPr>
            <a:r>
              <a:rPr lang="zh-CN" altLang="en-US" sz="2400" dirty="0"/>
              <a:t>短路径。主要算法有：</a:t>
            </a:r>
            <a:r>
              <a:rPr lang="en-US" altLang="zh-CN" sz="2400" err="1"/>
              <a:t>Dijkstra</a:t>
            </a:r>
            <a:r>
              <a:rPr lang="en-US" altLang="zh-CN" sz="2400" dirty="0"/>
              <a:t> </a:t>
            </a:r>
            <a:r>
              <a:rPr lang="zh-CN" altLang="en-US" sz="2400" dirty="0"/>
              <a:t>算法和 </a:t>
            </a:r>
            <a:r>
              <a:rPr lang="en-US" altLang="zh-CN" sz="2400" dirty="0"/>
              <a:t>Floyd</a:t>
            </a:r>
            <a:r>
              <a:rPr lang="zh-CN" altLang="en-US" sz="2400" dirty="0"/>
              <a:t>算法。</a:t>
            </a:r>
            <a:endParaRPr lang="zh-CN" altLang="en-US" sz="2400" dirty="0"/>
          </a:p>
          <a:p>
            <a:pPr>
              <a:buNone/>
            </a:pPr>
            <a:r>
              <a:rPr lang="zh-CN" altLang="en-US" sz="2400" dirty="0"/>
              <a:t>      </a:t>
            </a:r>
            <a:r>
              <a:rPr lang="en-US" altLang="zh-CN" sz="2400" dirty="0"/>
              <a:t>2.  </a:t>
            </a:r>
            <a:r>
              <a:rPr lang="zh-CN" altLang="en-US" sz="2400" dirty="0"/>
              <a:t>规划模型：包括</a:t>
            </a:r>
            <a:r>
              <a:rPr lang="en-US" altLang="zh-CN" sz="2400" dirty="0"/>
              <a:t>0-1</a:t>
            </a:r>
            <a:r>
              <a:rPr lang="zh-CN" altLang="en-US" sz="2400" dirty="0"/>
              <a:t>规划和动态规划。</a:t>
            </a:r>
            <a:endParaRPr lang="zh-CN" altLang="en-US" sz="2400" dirty="0"/>
          </a:p>
          <a:p>
            <a:pPr>
              <a:buNone/>
            </a:pPr>
            <a:r>
              <a:rPr lang="zh-CN" altLang="en-US" sz="2400" dirty="0"/>
              <a:t>     </a:t>
            </a:r>
            <a:r>
              <a:rPr lang="en-US" altLang="zh-CN" sz="2400" dirty="0"/>
              <a:t>3</a:t>
            </a:r>
            <a:r>
              <a:rPr lang="zh-CN" altLang="en-US" sz="2400" dirty="0"/>
              <a:t>。 数据库模型：利用数据库技术直接对站点进行</a:t>
            </a:r>
            <a:endParaRPr lang="zh-CN" altLang="en-US" sz="2400" dirty="0"/>
          </a:p>
          <a:p>
            <a:pPr>
              <a:buNone/>
            </a:pPr>
            <a:r>
              <a:rPr lang="zh-CN" altLang="en-US" sz="2400" dirty="0"/>
              <a:t>搜索。</a:t>
            </a:r>
            <a:endParaRPr lang="zh-CN" altLang="en-US" sz="2400" dirty="0"/>
          </a:p>
          <a:p>
            <a:pPr>
              <a:buNone/>
            </a:pPr>
            <a:r>
              <a:rPr lang="zh-CN" altLang="en-US" sz="2400" dirty="0"/>
              <a:t>                 </a:t>
            </a:r>
            <a:endParaRPr lang="zh-CN" altLang="en-US" sz="24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50177"/>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详细解答</a:t>
            </a:r>
            <a:endParaRPr lang="zh-CN" altLang="en-US" sz="4400" kern="1200" baseline="0" dirty="0">
              <a:latin typeface="Arial" panose="020B0604020202020204" pitchFamily="34" charset="0"/>
              <a:ea typeface="宋体" panose="02010600030101010101" pitchFamily="2" charset="-122"/>
              <a:cs typeface="+mj-cs"/>
            </a:endParaRPr>
          </a:p>
        </p:txBody>
      </p:sp>
      <p:sp>
        <p:nvSpPr>
          <p:cNvPr id="62466" name="副标题 50179"/>
          <p:cNvSpPr>
            <a:spLocks noGrp="1"/>
          </p:cNvSpPr>
          <p:nvPr>
            <p:ph type="subTitle" idx="1"/>
          </p:nvPr>
        </p:nvSpPr>
        <p:spPr>
          <a:xfrm>
            <a:off x="2895600" y="3886200"/>
            <a:ext cx="6400800" cy="1752600"/>
          </a:xfrm>
        </p:spPr>
        <p:txBody>
          <a:bodyPr anchor="t"/>
          <a:p>
            <a:pPr defTabSz="914400">
              <a:buNone/>
            </a:pPr>
            <a:endParaRPr sz="3200" kern="1200" baseline="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51201"/>
          <p:cNvSpPr>
            <a:spLocks noGrp="1"/>
          </p:cNvSpPr>
          <p:nvPr>
            <p:ph type="title"/>
          </p:nvPr>
        </p:nvSpPr>
        <p:spPr/>
        <p:txBody>
          <a:bodyPr anchor="ctr"/>
          <a:p>
            <a:endParaRPr dirty="0"/>
          </a:p>
        </p:txBody>
      </p:sp>
      <p:sp>
        <p:nvSpPr>
          <p:cNvPr id="63490" name="文本占位符 51202"/>
          <p:cNvSpPr>
            <a:spLocks noGrp="1"/>
          </p:cNvSpPr>
          <p:nvPr>
            <p:ph idx="1"/>
          </p:nvPr>
        </p:nvSpPr>
        <p:spPr/>
        <p:txBody>
          <a:bodyPr anchor="t"/>
          <a:p>
            <a:pPr>
              <a:buNone/>
            </a:pPr>
            <a:r>
              <a:rPr lang="zh-CN" altLang="en-US" sz="2400" dirty="0"/>
              <a:t>一。数据处理：直达矩阵的建立。</a:t>
            </a:r>
            <a:endParaRPr lang="zh-CN" altLang="en-US" sz="2400" dirty="0"/>
          </a:p>
          <a:p>
            <a:pPr>
              <a:buNone/>
            </a:pPr>
            <a:r>
              <a:rPr lang="zh-CN" altLang="en-US" sz="2400" dirty="0"/>
              <a:t>       </a:t>
            </a:r>
            <a:r>
              <a:rPr lang="en-US" altLang="zh-CN" sz="2400" err="1"/>
              <a:t>L(I,j</a:t>
            </a:r>
            <a:r>
              <a:rPr lang="en-US" altLang="zh-CN" sz="2400" dirty="0"/>
              <a:t>)</a:t>
            </a:r>
            <a:r>
              <a:rPr lang="zh-CN" altLang="en-US" sz="2400" dirty="0"/>
              <a:t>表示由</a:t>
            </a:r>
            <a:r>
              <a:rPr lang="en-US" altLang="zh-CN" sz="2400" dirty="0"/>
              <a:t>i</a:t>
            </a:r>
            <a:r>
              <a:rPr lang="zh-CN" altLang="en-US" sz="2400" dirty="0"/>
              <a:t>站点到</a:t>
            </a:r>
            <a:r>
              <a:rPr lang="en-US" altLang="zh-CN" sz="2400" dirty="0"/>
              <a:t>j</a:t>
            </a:r>
            <a:r>
              <a:rPr lang="zh-CN" altLang="en-US" sz="2400" dirty="0"/>
              <a:t>站点付出的代价。可以为时间</a:t>
            </a:r>
            <a:endParaRPr lang="zh-CN" altLang="en-US" sz="2400" dirty="0"/>
          </a:p>
          <a:p>
            <a:pPr>
              <a:buNone/>
            </a:pPr>
            <a:r>
              <a:rPr lang="zh-CN" altLang="en-US" sz="2400" dirty="0"/>
              <a:t>或费用。因此有直达时间矩阵或直达费用矩阵。</a:t>
            </a:r>
            <a:endParaRPr lang="zh-CN" altLang="en-US" sz="2400" dirty="0"/>
          </a:p>
          <a:p>
            <a:pPr>
              <a:buNone/>
            </a:pPr>
            <a:r>
              <a:rPr lang="zh-CN" altLang="en-US" sz="2400" dirty="0"/>
              <a:t>      经过适当转换，地铁和公汽可以建立统一直达矩阵。</a:t>
            </a:r>
            <a:endParaRPr lang="zh-CN" altLang="en-US" sz="2400" dirty="0"/>
          </a:p>
          <a:p>
            <a:pPr>
              <a:buNone/>
            </a:pPr>
            <a:endParaRPr lang="zh-CN" altLang="en-US" sz="2400" dirty="0"/>
          </a:p>
          <a:p>
            <a:pPr>
              <a:buNone/>
            </a:pPr>
            <a:r>
              <a:rPr lang="zh-CN" altLang="en-US" sz="2400" dirty="0"/>
              <a:t>二。优化目标：</a:t>
            </a:r>
            <a:endParaRPr lang="zh-CN" altLang="en-US" sz="2400" dirty="0"/>
          </a:p>
          <a:p>
            <a:pPr>
              <a:buNone/>
            </a:pPr>
            <a:r>
              <a:rPr lang="zh-CN" altLang="en-US" sz="2400" dirty="0"/>
              <a:t>        按照第一目标最优，第二，第三目标在第一目标最优</a:t>
            </a:r>
            <a:endParaRPr lang="zh-CN" altLang="en-US" sz="2400" dirty="0"/>
          </a:p>
          <a:p>
            <a:pPr>
              <a:buNone/>
            </a:pPr>
            <a:r>
              <a:rPr lang="zh-CN" altLang="en-US" sz="2400" dirty="0"/>
              <a:t>前提下，最优或次优来求解。</a:t>
            </a:r>
            <a:endParaRPr lang="zh-CN" altLang="en-US" sz="2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标题 84995"/>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数据处理</a:t>
            </a:r>
            <a:endParaRPr lang="zh-CN" altLang="en-US" sz="4400" kern="1200" baseline="0" dirty="0">
              <a:latin typeface="Arial" panose="020B0604020202020204" pitchFamily="34" charset="0"/>
              <a:ea typeface="宋体" panose="02010600030101010101" pitchFamily="2" charset="-122"/>
              <a:cs typeface="+mj-cs"/>
            </a:endParaRPr>
          </a:p>
        </p:txBody>
      </p:sp>
      <p:sp>
        <p:nvSpPr>
          <p:cNvPr id="64514" name="副标题 84996"/>
          <p:cNvSpPr>
            <a:spLocks noGrp="1"/>
          </p:cNvSpPr>
          <p:nvPr>
            <p:ph type="subTitle" idx="1"/>
          </p:nvPr>
        </p:nvSpPr>
        <p:spPr>
          <a:xfrm>
            <a:off x="2895600" y="3886200"/>
            <a:ext cx="6400800" cy="1752600"/>
          </a:xfrm>
        </p:spPr>
        <p:txBody>
          <a:bodyPr anchor="t"/>
          <a:p>
            <a:pPr defTabSz="914400">
              <a:buNone/>
            </a:pPr>
            <a:r>
              <a:rPr lang="zh-CN" altLang="en-US" sz="3200" kern="1200" baseline="0" dirty="0">
                <a:latin typeface="Arial" panose="020B0604020202020204" pitchFamily="34" charset="0"/>
                <a:ea typeface="宋体" panose="02010600030101010101" pitchFamily="2" charset="-122"/>
                <a:cs typeface="+mn-cs"/>
              </a:rPr>
              <a:t>建立数据结构</a:t>
            </a:r>
            <a:endParaRPr lang="zh-CN" altLang="en-US" sz="3200" kern="1200" baseline="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文本框 80901"/>
          <p:cNvSpPr txBox="1"/>
          <p:nvPr/>
        </p:nvSpPr>
        <p:spPr>
          <a:xfrm>
            <a:off x="1992313" y="620713"/>
            <a:ext cx="24479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不考虑地铁：</a:t>
            </a:r>
            <a:endParaRPr lang="zh-CN" altLang="en-US" dirty="0">
              <a:latin typeface="Arial" panose="020B0604020202020204" pitchFamily="34" charset="0"/>
              <a:ea typeface="宋体" panose="02010600030101010101" pitchFamily="2" charset="-122"/>
            </a:endParaRPr>
          </a:p>
        </p:txBody>
      </p:sp>
      <p:sp>
        <p:nvSpPr>
          <p:cNvPr id="65538" name="文本框 80902"/>
          <p:cNvSpPr txBox="1"/>
          <p:nvPr/>
        </p:nvSpPr>
        <p:spPr>
          <a:xfrm>
            <a:off x="4295775" y="620713"/>
            <a:ext cx="20161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建立直达矩阵</a:t>
            </a:r>
            <a:endParaRPr lang="zh-CN" altLang="en-US" dirty="0">
              <a:latin typeface="Arial" panose="020B0604020202020204" pitchFamily="34" charset="0"/>
              <a:ea typeface="宋体" panose="02010600030101010101" pitchFamily="2" charset="-122"/>
            </a:endParaRPr>
          </a:p>
        </p:txBody>
      </p:sp>
      <p:graphicFrame>
        <p:nvGraphicFramePr>
          <p:cNvPr id="65539" name="对象 80903"/>
          <p:cNvGraphicFramePr/>
          <p:nvPr/>
        </p:nvGraphicFramePr>
        <p:xfrm>
          <a:off x="6311900" y="333375"/>
          <a:ext cx="3263900" cy="990600"/>
        </p:xfrm>
        <a:graphic>
          <a:graphicData uri="http://schemas.openxmlformats.org/presentationml/2006/ole">
            <mc:AlternateContent xmlns:mc="http://schemas.openxmlformats.org/markup-compatibility/2006">
              <mc:Choice xmlns:v="urn:schemas-microsoft-com:vml" Requires="v">
                <p:oleObj spid="_x0000_s3100" name="" r:id="rId1" imgW="3262630" imgH="989965" progId="Equation.3">
                  <p:embed/>
                </p:oleObj>
              </mc:Choice>
              <mc:Fallback>
                <p:oleObj name="" r:id="rId1" imgW="3262630" imgH="989965" progId="Equation.3">
                  <p:embed/>
                  <p:pic>
                    <p:nvPicPr>
                      <p:cNvPr id="0" name="图片 3099"/>
                      <p:cNvPicPr/>
                      <p:nvPr/>
                    </p:nvPicPr>
                    <p:blipFill>
                      <a:blip r:embed="rId2"/>
                      <a:stretch>
                        <a:fillRect/>
                      </a:stretch>
                    </p:blipFill>
                    <p:spPr>
                      <a:xfrm>
                        <a:off x="6311900" y="333375"/>
                        <a:ext cx="3263900" cy="990600"/>
                      </a:xfrm>
                      <a:prstGeom prst="rect">
                        <a:avLst/>
                      </a:prstGeom>
                      <a:noFill/>
                      <a:ln w="38100">
                        <a:noFill/>
                        <a:miter/>
                      </a:ln>
                    </p:spPr>
                  </p:pic>
                </p:oleObj>
              </mc:Fallback>
            </mc:AlternateContent>
          </a:graphicData>
        </a:graphic>
      </p:graphicFrame>
      <p:graphicFrame>
        <p:nvGraphicFramePr>
          <p:cNvPr id="65540" name="对象 80904"/>
          <p:cNvGraphicFramePr/>
          <p:nvPr/>
        </p:nvGraphicFramePr>
        <p:xfrm>
          <a:off x="3719513" y="1484313"/>
          <a:ext cx="4546600" cy="2057400"/>
        </p:xfrm>
        <a:graphic>
          <a:graphicData uri="http://schemas.openxmlformats.org/presentationml/2006/ole">
            <mc:AlternateContent xmlns:mc="http://schemas.openxmlformats.org/markup-compatibility/2006">
              <mc:Choice xmlns:v="urn:schemas-microsoft-com:vml" Requires="v">
                <p:oleObj spid="_x0000_s3101" name="" r:id="rId3" imgW="4546600" imgH="2057400" progId="Equation.3">
                  <p:embed/>
                </p:oleObj>
              </mc:Choice>
              <mc:Fallback>
                <p:oleObj name="" r:id="rId3" imgW="4546600" imgH="2057400" progId="Equation.3">
                  <p:embed/>
                  <p:pic>
                    <p:nvPicPr>
                      <p:cNvPr id="0" name="图片 3100"/>
                      <p:cNvPicPr/>
                      <p:nvPr/>
                    </p:nvPicPr>
                    <p:blipFill>
                      <a:blip r:embed="rId4"/>
                      <a:stretch>
                        <a:fillRect/>
                      </a:stretch>
                    </p:blipFill>
                    <p:spPr>
                      <a:xfrm>
                        <a:off x="3719513" y="1484313"/>
                        <a:ext cx="4546600" cy="2057400"/>
                      </a:xfrm>
                      <a:prstGeom prst="rect">
                        <a:avLst/>
                      </a:prstGeom>
                      <a:noFill/>
                      <a:ln w="38100">
                        <a:noFill/>
                        <a:miter/>
                      </a:ln>
                    </p:spPr>
                  </p:pic>
                </p:oleObj>
              </mc:Fallback>
            </mc:AlternateContent>
          </a:graphicData>
        </a:graphic>
      </p:graphicFrame>
      <p:sp>
        <p:nvSpPr>
          <p:cNvPr id="65541" name="文本框 80905"/>
          <p:cNvSpPr txBox="1"/>
          <p:nvPr/>
        </p:nvSpPr>
        <p:spPr>
          <a:xfrm>
            <a:off x="1774825" y="4221163"/>
            <a:ext cx="381635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n</a:t>
            </a:r>
            <a:r>
              <a:rPr lang="zh-CN" altLang="en-US" dirty="0">
                <a:latin typeface="Arial" panose="020B0604020202020204" pitchFamily="34" charset="0"/>
                <a:ea typeface="宋体" panose="02010600030101010101" pitchFamily="2" charset="-122"/>
              </a:rPr>
              <a:t>为公汽站点个数</a:t>
            </a:r>
            <a:r>
              <a:rPr lang="en-US" altLang="zh-CN">
                <a:latin typeface="Arial" panose="020B0604020202020204" pitchFamily="34" charset="0"/>
                <a:ea typeface="宋体" panose="02010600030101010101" pitchFamily="2" charset="-122"/>
              </a:rPr>
              <a:t>,n=3975</a:t>
            </a:r>
            <a:endParaRPr lang="en-US" altLang="zh-CN">
              <a:latin typeface="Arial" panose="020B0604020202020204" pitchFamily="34" charset="0"/>
              <a:ea typeface="宋体" panose="02010600030101010101" pitchFamily="2" charset="-122"/>
            </a:endParaRPr>
          </a:p>
        </p:txBody>
      </p:sp>
      <p:sp>
        <p:nvSpPr>
          <p:cNvPr id="65542" name="文本框 80906"/>
          <p:cNvSpPr txBox="1"/>
          <p:nvPr/>
        </p:nvSpPr>
        <p:spPr>
          <a:xfrm>
            <a:off x="5880100" y="4221163"/>
            <a:ext cx="3024188"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可以为时间或费用</a:t>
            </a:r>
            <a:endParaRPr lang="zh-CN" altLang="en-US" dirty="0">
              <a:latin typeface="Arial" panose="020B0604020202020204" pitchFamily="34" charset="0"/>
              <a:ea typeface="宋体" panose="02010600030101010101" pitchFamily="2" charset="-122"/>
            </a:endParaRPr>
          </a:p>
        </p:txBody>
      </p:sp>
      <p:graphicFrame>
        <p:nvGraphicFramePr>
          <p:cNvPr id="65543" name="对象 80907"/>
          <p:cNvGraphicFramePr/>
          <p:nvPr/>
        </p:nvGraphicFramePr>
        <p:xfrm>
          <a:off x="5664200" y="4221163"/>
          <a:ext cx="330200" cy="596900"/>
        </p:xfrm>
        <a:graphic>
          <a:graphicData uri="http://schemas.openxmlformats.org/presentationml/2006/ole">
            <mc:AlternateContent xmlns:mc="http://schemas.openxmlformats.org/markup-compatibility/2006">
              <mc:Choice xmlns:v="urn:schemas-microsoft-com:vml" Requires="v">
                <p:oleObj spid="_x0000_s3102" name="" r:id="rId5" imgW="330835" imgH="598170" progId="Equation.3">
                  <p:embed/>
                </p:oleObj>
              </mc:Choice>
              <mc:Fallback>
                <p:oleObj name="" r:id="rId5" imgW="330835" imgH="598170" progId="Equation.3">
                  <p:embed/>
                  <p:pic>
                    <p:nvPicPr>
                      <p:cNvPr id="0" name="图片 3101"/>
                      <p:cNvPicPr/>
                      <p:nvPr/>
                    </p:nvPicPr>
                    <p:blipFill>
                      <a:blip r:embed="rId6"/>
                      <a:stretch>
                        <a:fillRect/>
                      </a:stretch>
                    </p:blipFill>
                    <p:spPr>
                      <a:xfrm>
                        <a:off x="5664200" y="4221163"/>
                        <a:ext cx="330200" cy="596900"/>
                      </a:xfrm>
                      <a:prstGeom prst="rect">
                        <a:avLst/>
                      </a:prstGeom>
                      <a:noFill/>
                      <a:ln w="38100">
                        <a:noFill/>
                        <a:miter/>
                      </a:ln>
                    </p:spPr>
                  </p:pic>
                </p:oleObj>
              </mc:Fallback>
            </mc:AlternateContent>
          </a:graphicData>
        </a:graphic>
      </p:graphicFrame>
      <p:sp>
        <p:nvSpPr>
          <p:cNvPr id="65544" name="文本框 80908"/>
          <p:cNvSpPr txBox="1"/>
          <p:nvPr/>
        </p:nvSpPr>
        <p:spPr>
          <a:xfrm>
            <a:off x="1524000" y="4941888"/>
            <a:ext cx="4824413"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A</a:t>
            </a:r>
            <a:r>
              <a:rPr lang="zh-CN" altLang="en-US" dirty="0">
                <a:latin typeface="Arial" panose="020B0604020202020204" pitchFamily="34" charset="0"/>
                <a:ea typeface="宋体" panose="02010600030101010101" pitchFamily="2" charset="-122"/>
              </a:rPr>
              <a:t>可称为直达时间或费用矩阵</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文本框 82947"/>
          <p:cNvSpPr txBox="1"/>
          <p:nvPr/>
        </p:nvSpPr>
        <p:spPr>
          <a:xfrm>
            <a:off x="1774825" y="404813"/>
            <a:ext cx="453707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考虑地铁：可建立类似直达矩阵</a:t>
            </a:r>
            <a:endParaRPr lang="zh-CN" altLang="en-US" dirty="0">
              <a:latin typeface="Arial" panose="020B0604020202020204" pitchFamily="34" charset="0"/>
              <a:ea typeface="宋体" panose="02010600030101010101" pitchFamily="2" charset="-122"/>
            </a:endParaRPr>
          </a:p>
        </p:txBody>
      </p:sp>
      <p:graphicFrame>
        <p:nvGraphicFramePr>
          <p:cNvPr id="66562" name="对象 82948"/>
          <p:cNvGraphicFramePr/>
          <p:nvPr/>
        </p:nvGraphicFramePr>
        <p:xfrm>
          <a:off x="6383338" y="188913"/>
          <a:ext cx="3263900" cy="990600"/>
        </p:xfrm>
        <a:graphic>
          <a:graphicData uri="http://schemas.openxmlformats.org/presentationml/2006/ole">
            <mc:AlternateContent xmlns:mc="http://schemas.openxmlformats.org/markup-compatibility/2006">
              <mc:Choice xmlns:v="urn:schemas-microsoft-com:vml" Requires="v">
                <p:oleObj spid="_x0000_s3103" name="" r:id="rId1" imgW="3262630" imgH="989965" progId="Equation.3">
                  <p:embed/>
                </p:oleObj>
              </mc:Choice>
              <mc:Fallback>
                <p:oleObj name="" r:id="rId1" imgW="3262630" imgH="989965" progId="Equation.3">
                  <p:embed/>
                  <p:pic>
                    <p:nvPicPr>
                      <p:cNvPr id="0" name="图片 3102"/>
                      <p:cNvPicPr/>
                      <p:nvPr/>
                    </p:nvPicPr>
                    <p:blipFill>
                      <a:blip r:embed="rId2"/>
                      <a:stretch>
                        <a:fillRect/>
                      </a:stretch>
                    </p:blipFill>
                    <p:spPr>
                      <a:xfrm>
                        <a:off x="6383338" y="188913"/>
                        <a:ext cx="3263900" cy="990600"/>
                      </a:xfrm>
                      <a:prstGeom prst="rect">
                        <a:avLst/>
                      </a:prstGeom>
                      <a:noFill/>
                      <a:ln w="38100">
                        <a:noFill/>
                        <a:miter/>
                      </a:ln>
                    </p:spPr>
                  </p:pic>
                </p:oleObj>
              </mc:Fallback>
            </mc:AlternateContent>
          </a:graphicData>
        </a:graphic>
      </p:graphicFrame>
      <p:sp>
        <p:nvSpPr>
          <p:cNvPr id="66563" name="文本框 82949"/>
          <p:cNvSpPr txBox="1"/>
          <p:nvPr/>
        </p:nvSpPr>
        <p:spPr>
          <a:xfrm>
            <a:off x="1992313" y="1268413"/>
            <a:ext cx="7488237"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n=</a:t>
            </a:r>
            <a:r>
              <a:rPr lang="zh-CN" altLang="en-US" dirty="0">
                <a:latin typeface="Arial" panose="020B0604020202020204" pitchFamily="34" charset="0"/>
                <a:ea typeface="宋体" panose="02010600030101010101" pitchFamily="2" charset="-122"/>
              </a:rPr>
              <a:t>公汽站点个数</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地铁站点个数</a:t>
            </a:r>
            <a:r>
              <a:rPr lang="en-US" altLang="zh-CN">
                <a:latin typeface="Arial" panose="020B0604020202020204" pitchFamily="34" charset="0"/>
                <a:ea typeface="宋体" panose="02010600030101010101" pitchFamily="2" charset="-122"/>
              </a:rPr>
              <a:t>=3957+39=3996</a:t>
            </a:r>
            <a:endParaRPr lang="en-US" altLang="zh-CN">
              <a:latin typeface="Arial" panose="020B0604020202020204" pitchFamily="34" charset="0"/>
              <a:ea typeface="宋体" panose="02010600030101010101" pitchFamily="2" charset="-122"/>
            </a:endParaRPr>
          </a:p>
        </p:txBody>
      </p:sp>
      <p:sp>
        <p:nvSpPr>
          <p:cNvPr id="66564" name="文本框 82950"/>
          <p:cNvSpPr txBox="1"/>
          <p:nvPr/>
        </p:nvSpPr>
        <p:spPr>
          <a:xfrm>
            <a:off x="2279650" y="1844675"/>
            <a:ext cx="6624638"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当</a:t>
            </a:r>
            <a:r>
              <a:rPr lang="en-US" altLang="zh-CN" dirty="0">
                <a:latin typeface="Arial" panose="020B0604020202020204" pitchFamily="34" charset="0"/>
                <a:ea typeface="宋体" panose="02010600030101010101" pitchFamily="2" charset="-122"/>
              </a:rPr>
              <a:t>i</a:t>
            </a:r>
            <a:r>
              <a:rPr lang="zh-CN" altLang="en-US" dirty="0">
                <a:latin typeface="Arial" panose="020B0604020202020204" pitchFamily="34" charset="0"/>
                <a:ea typeface="宋体" panose="02010600030101010101" pitchFamily="2" charset="-122"/>
              </a:rPr>
              <a:t>站点与</a:t>
            </a:r>
            <a:r>
              <a:rPr lang="en-US" altLang="zh-CN" dirty="0">
                <a:latin typeface="Arial" panose="020B0604020202020204" pitchFamily="34" charset="0"/>
                <a:ea typeface="宋体" panose="02010600030101010101" pitchFamily="2" charset="-122"/>
              </a:rPr>
              <a:t>j</a:t>
            </a:r>
            <a:r>
              <a:rPr lang="zh-CN" altLang="en-US" dirty="0">
                <a:latin typeface="Arial" panose="020B0604020202020204" pitchFamily="34" charset="0"/>
                <a:ea typeface="宋体" panose="02010600030101010101" pitchFamily="2" charset="-122"/>
              </a:rPr>
              <a:t>站点同为公汽站点或同为地铁站点时</a:t>
            </a:r>
            <a:endParaRPr lang="zh-CN" altLang="en-US">
              <a:latin typeface="Arial" panose="020B0604020202020204" pitchFamily="34" charset="0"/>
              <a:ea typeface="宋体" panose="02010600030101010101" pitchFamily="2" charset="-122"/>
            </a:endParaRPr>
          </a:p>
        </p:txBody>
      </p:sp>
      <p:graphicFrame>
        <p:nvGraphicFramePr>
          <p:cNvPr id="66565" name="对象 82951"/>
          <p:cNvGraphicFramePr/>
          <p:nvPr/>
        </p:nvGraphicFramePr>
        <p:xfrm>
          <a:off x="2424113" y="2420938"/>
          <a:ext cx="635000" cy="698500"/>
        </p:xfrm>
        <a:graphic>
          <a:graphicData uri="http://schemas.openxmlformats.org/presentationml/2006/ole">
            <mc:AlternateContent xmlns:mc="http://schemas.openxmlformats.org/markup-compatibility/2006">
              <mc:Choice xmlns:v="urn:schemas-microsoft-com:vml" Requires="v">
                <p:oleObj spid="_x0000_s3104" name="" r:id="rId3" imgW="636270" imgH="699770" progId="Equation.3">
                  <p:embed/>
                </p:oleObj>
              </mc:Choice>
              <mc:Fallback>
                <p:oleObj name="" r:id="rId3" imgW="636270" imgH="699770" progId="Equation.3">
                  <p:embed/>
                  <p:pic>
                    <p:nvPicPr>
                      <p:cNvPr id="0" name="图片 3103"/>
                      <p:cNvPicPr/>
                      <p:nvPr/>
                    </p:nvPicPr>
                    <p:blipFill>
                      <a:blip r:embed="rId4"/>
                      <a:stretch>
                        <a:fillRect/>
                      </a:stretch>
                    </p:blipFill>
                    <p:spPr>
                      <a:xfrm>
                        <a:off x="2424113" y="2420938"/>
                        <a:ext cx="635000" cy="698500"/>
                      </a:xfrm>
                      <a:prstGeom prst="rect">
                        <a:avLst/>
                      </a:prstGeom>
                      <a:noFill/>
                      <a:ln w="38100">
                        <a:noFill/>
                        <a:miter/>
                      </a:ln>
                    </p:spPr>
                  </p:pic>
                </p:oleObj>
              </mc:Fallback>
            </mc:AlternateContent>
          </a:graphicData>
        </a:graphic>
      </p:graphicFrame>
      <p:sp>
        <p:nvSpPr>
          <p:cNvPr id="66566" name="文本框 82952"/>
          <p:cNvSpPr txBox="1"/>
          <p:nvPr/>
        </p:nvSpPr>
        <p:spPr>
          <a:xfrm>
            <a:off x="3000375" y="2492375"/>
            <a:ext cx="2881313"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的定义与前面相同</a:t>
            </a:r>
            <a:endParaRPr lang="zh-CN" altLang="en-US" dirty="0">
              <a:latin typeface="Arial" panose="020B0604020202020204" pitchFamily="34" charset="0"/>
              <a:ea typeface="宋体" panose="02010600030101010101" pitchFamily="2" charset="-122"/>
            </a:endParaRPr>
          </a:p>
        </p:txBody>
      </p:sp>
      <p:sp>
        <p:nvSpPr>
          <p:cNvPr id="66567" name="文本框 82953"/>
          <p:cNvSpPr txBox="1"/>
          <p:nvPr/>
        </p:nvSpPr>
        <p:spPr>
          <a:xfrm>
            <a:off x="2063750" y="3141663"/>
            <a:ext cx="7345363"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当</a:t>
            </a:r>
            <a:r>
              <a:rPr lang="en-US" altLang="zh-CN" dirty="0">
                <a:latin typeface="Arial" panose="020B0604020202020204" pitchFamily="34" charset="0"/>
                <a:ea typeface="宋体" panose="02010600030101010101" pitchFamily="2" charset="-122"/>
              </a:rPr>
              <a:t>i</a:t>
            </a:r>
            <a:r>
              <a:rPr lang="zh-CN" altLang="en-US" dirty="0">
                <a:latin typeface="Arial" panose="020B0604020202020204" pitchFamily="34" charset="0"/>
                <a:ea typeface="宋体" panose="02010600030101010101" pitchFamily="2" charset="-122"/>
              </a:rPr>
              <a:t>与</a:t>
            </a:r>
            <a:r>
              <a:rPr lang="en-US" altLang="zh-CN" dirty="0">
                <a:latin typeface="Arial" panose="020B0604020202020204" pitchFamily="34" charset="0"/>
                <a:ea typeface="宋体" panose="02010600030101010101" pitchFamily="2" charset="-122"/>
              </a:rPr>
              <a:t>j</a:t>
            </a:r>
            <a:r>
              <a:rPr lang="zh-CN" altLang="en-US" dirty="0">
                <a:latin typeface="Arial" panose="020B0604020202020204" pitchFamily="34" charset="0"/>
                <a:ea typeface="宋体" panose="02010600030101010101" pitchFamily="2" charset="-122"/>
              </a:rPr>
              <a:t>站点一为公汽，一为地铁时，可分为如下情形</a:t>
            </a:r>
            <a:endParaRPr lang="zh-CN" altLang="en-US" dirty="0">
              <a:latin typeface="Arial" panose="020B0604020202020204" pitchFamily="34" charset="0"/>
              <a:ea typeface="宋体" panose="02010600030101010101" pitchFamily="2" charset="-122"/>
            </a:endParaRPr>
          </a:p>
        </p:txBody>
      </p:sp>
      <p:sp>
        <p:nvSpPr>
          <p:cNvPr id="66568" name="文本框 82954"/>
          <p:cNvSpPr txBox="1"/>
          <p:nvPr/>
        </p:nvSpPr>
        <p:spPr>
          <a:xfrm>
            <a:off x="2855913" y="3644900"/>
            <a:ext cx="4175125"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i</a:t>
            </a:r>
            <a:r>
              <a:rPr lang="zh-CN" altLang="en-US" dirty="0">
                <a:latin typeface="Arial" panose="020B0604020202020204" pitchFamily="34" charset="0"/>
                <a:ea typeface="宋体" panose="02010600030101010101" pitchFamily="2" charset="-122"/>
              </a:rPr>
              <a:t>是公汽站点，</a:t>
            </a:r>
            <a:r>
              <a:rPr lang="en-US" altLang="zh-CN" dirty="0">
                <a:latin typeface="Arial" panose="020B0604020202020204" pitchFamily="34" charset="0"/>
                <a:ea typeface="宋体" panose="02010600030101010101" pitchFamily="2" charset="-122"/>
              </a:rPr>
              <a:t>j</a:t>
            </a:r>
            <a:r>
              <a:rPr lang="zh-CN" altLang="en-US" dirty="0">
                <a:latin typeface="Arial" panose="020B0604020202020204" pitchFamily="34" charset="0"/>
                <a:ea typeface="宋体" panose="02010600030101010101" pitchFamily="2" charset="-122"/>
              </a:rPr>
              <a:t>是地铁站点</a:t>
            </a:r>
            <a:endParaRPr lang="zh-CN" altLang="en-US">
              <a:latin typeface="Arial" panose="020B0604020202020204" pitchFamily="34" charset="0"/>
              <a:ea typeface="宋体" panose="02010600030101010101" pitchFamily="2" charset="-122"/>
            </a:endParaRPr>
          </a:p>
        </p:txBody>
      </p:sp>
      <p:sp>
        <p:nvSpPr>
          <p:cNvPr id="66569" name="文本框 82955"/>
          <p:cNvSpPr txBox="1"/>
          <p:nvPr/>
        </p:nvSpPr>
        <p:spPr>
          <a:xfrm>
            <a:off x="1992313" y="4221163"/>
            <a:ext cx="720090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1.1  </a:t>
            </a:r>
            <a:r>
              <a:rPr lang="zh-CN" altLang="en-US" dirty="0">
                <a:latin typeface="Arial" panose="020B0604020202020204" pitchFamily="34" charset="0"/>
                <a:ea typeface="宋体" panose="02010600030101010101" pitchFamily="2" charset="-122"/>
              </a:rPr>
              <a:t>若</a:t>
            </a:r>
            <a:r>
              <a:rPr lang="en-US" altLang="zh-CN" dirty="0">
                <a:latin typeface="Arial" panose="020B0604020202020204" pitchFamily="34" charset="0"/>
                <a:ea typeface="宋体" panose="02010600030101010101" pitchFamily="2" charset="-122"/>
              </a:rPr>
              <a:t>j</a:t>
            </a:r>
            <a:r>
              <a:rPr lang="zh-CN" altLang="en-US" dirty="0">
                <a:latin typeface="Arial" panose="020B0604020202020204" pitchFamily="34" charset="0"/>
                <a:ea typeface="宋体" panose="02010600030101010101" pitchFamily="2" charset="-122"/>
              </a:rPr>
              <a:t>不是</a:t>
            </a:r>
            <a:r>
              <a:rPr lang="en-US" altLang="zh-CN" dirty="0">
                <a:latin typeface="Arial" panose="020B0604020202020204" pitchFamily="34" charset="0"/>
                <a:ea typeface="宋体" panose="02010600030101010101" pitchFamily="2" charset="-122"/>
              </a:rPr>
              <a:t>i</a:t>
            </a:r>
            <a:r>
              <a:rPr lang="zh-CN" altLang="en-US" dirty="0">
                <a:latin typeface="Arial" panose="020B0604020202020204" pitchFamily="34" charset="0"/>
                <a:ea typeface="宋体" panose="02010600030101010101" pitchFamily="2" charset="-122"/>
              </a:rPr>
              <a:t>站点所在公汽线路</a:t>
            </a:r>
            <a:r>
              <a:rPr lang="en-US" altLang="zh-CN" dirty="0">
                <a:latin typeface="Arial" panose="020B0604020202020204" pitchFamily="34" charset="0"/>
                <a:ea typeface="宋体" panose="02010600030101010101" pitchFamily="2" charset="-122"/>
              </a:rPr>
              <a:t>L</a:t>
            </a:r>
            <a:r>
              <a:rPr lang="zh-CN" altLang="en-US" dirty="0">
                <a:latin typeface="Arial" panose="020B0604020202020204" pitchFamily="34" charset="0"/>
                <a:ea typeface="宋体" panose="02010600030101010101" pitchFamily="2" charset="-122"/>
              </a:rPr>
              <a:t>与地铁线的换乘站点</a:t>
            </a:r>
            <a:endParaRPr lang="zh-CN" altLang="en-US" dirty="0">
              <a:latin typeface="Arial" panose="020B0604020202020204" pitchFamily="34" charset="0"/>
              <a:ea typeface="宋体" panose="02010600030101010101" pitchFamily="2" charset="-122"/>
            </a:endParaRPr>
          </a:p>
        </p:txBody>
      </p:sp>
      <p:sp>
        <p:nvSpPr>
          <p:cNvPr id="66570" name="文本框 82956"/>
          <p:cNvSpPr txBox="1"/>
          <p:nvPr/>
        </p:nvSpPr>
        <p:spPr>
          <a:xfrm>
            <a:off x="3648075" y="4797425"/>
            <a:ext cx="129540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则令</a:t>
            </a:r>
            <a:endParaRPr lang="zh-CN" altLang="en-US" dirty="0">
              <a:latin typeface="Arial" panose="020B0604020202020204" pitchFamily="34" charset="0"/>
              <a:ea typeface="宋体" panose="02010600030101010101" pitchFamily="2" charset="-122"/>
            </a:endParaRPr>
          </a:p>
        </p:txBody>
      </p:sp>
      <p:graphicFrame>
        <p:nvGraphicFramePr>
          <p:cNvPr id="66571" name="对象 82957"/>
          <p:cNvGraphicFramePr/>
          <p:nvPr/>
        </p:nvGraphicFramePr>
        <p:xfrm>
          <a:off x="4943475" y="4724400"/>
          <a:ext cx="1371600" cy="698500"/>
        </p:xfrm>
        <a:graphic>
          <a:graphicData uri="http://schemas.openxmlformats.org/presentationml/2006/ole">
            <mc:AlternateContent xmlns:mc="http://schemas.openxmlformats.org/markup-compatibility/2006">
              <mc:Choice xmlns:v="urn:schemas-microsoft-com:vml" Requires="v">
                <p:oleObj spid="_x0000_s3105" name="" r:id="rId5" imgW="1375410" imgH="700405" progId="Equation.3">
                  <p:embed/>
                </p:oleObj>
              </mc:Choice>
              <mc:Fallback>
                <p:oleObj name="" r:id="rId5" imgW="1375410" imgH="700405" progId="Equation.3">
                  <p:embed/>
                  <p:pic>
                    <p:nvPicPr>
                      <p:cNvPr id="0" name="图片 3104"/>
                      <p:cNvPicPr/>
                      <p:nvPr/>
                    </p:nvPicPr>
                    <p:blipFill>
                      <a:blip r:embed="rId6"/>
                      <a:stretch>
                        <a:fillRect/>
                      </a:stretch>
                    </p:blipFill>
                    <p:spPr>
                      <a:xfrm>
                        <a:off x="4943475" y="4724400"/>
                        <a:ext cx="1371600" cy="698500"/>
                      </a:xfrm>
                      <a:prstGeom prst="rect">
                        <a:avLst/>
                      </a:prstGeom>
                      <a:noFill/>
                      <a:ln w="38100">
                        <a:noFill/>
                        <a:miter/>
                      </a:ln>
                    </p:spPr>
                  </p:pic>
                </p:oleObj>
              </mc:Fallback>
            </mc:AlternateContent>
          </a:graphicData>
        </a:graphic>
      </p:graphicFrame>
      <p:sp>
        <p:nvSpPr>
          <p:cNvPr id="66572" name="文本框 82958"/>
          <p:cNvSpPr txBox="1"/>
          <p:nvPr/>
        </p:nvSpPr>
        <p:spPr>
          <a:xfrm>
            <a:off x="1919288" y="5445125"/>
            <a:ext cx="7129462"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2.2  </a:t>
            </a:r>
            <a:r>
              <a:rPr lang="zh-CN" altLang="en-US" dirty="0">
                <a:latin typeface="Arial" panose="020B0604020202020204" pitchFamily="34" charset="0"/>
                <a:ea typeface="宋体" panose="02010600030101010101" pitchFamily="2" charset="-122"/>
              </a:rPr>
              <a:t>若</a:t>
            </a:r>
            <a:r>
              <a:rPr lang="en-US" altLang="zh-CN" dirty="0">
                <a:latin typeface="Arial" panose="020B0604020202020204" pitchFamily="34" charset="0"/>
                <a:ea typeface="宋体" panose="02010600030101010101" pitchFamily="2" charset="-122"/>
              </a:rPr>
              <a:t>j</a:t>
            </a:r>
            <a:r>
              <a:rPr lang="zh-CN" altLang="en-US" dirty="0">
                <a:latin typeface="Arial" panose="020B0604020202020204" pitchFamily="34" charset="0"/>
                <a:ea typeface="宋体" panose="02010600030101010101" pitchFamily="2" charset="-122"/>
              </a:rPr>
              <a:t>是</a:t>
            </a:r>
            <a:r>
              <a:rPr lang="en-US" altLang="zh-CN" dirty="0">
                <a:latin typeface="Arial" panose="020B0604020202020204" pitchFamily="34" charset="0"/>
                <a:ea typeface="宋体" panose="02010600030101010101" pitchFamily="2" charset="-122"/>
              </a:rPr>
              <a:t>i</a:t>
            </a:r>
            <a:r>
              <a:rPr lang="zh-CN" altLang="en-US" dirty="0">
                <a:latin typeface="Arial" panose="020B0604020202020204" pitchFamily="34" charset="0"/>
                <a:ea typeface="宋体" panose="02010600030101010101" pitchFamily="2" charset="-122"/>
              </a:rPr>
              <a:t>站点所在公汽线路</a:t>
            </a:r>
            <a:r>
              <a:rPr lang="en-US" altLang="zh-CN" dirty="0">
                <a:latin typeface="Arial" panose="020B0604020202020204" pitchFamily="34" charset="0"/>
                <a:ea typeface="宋体" panose="02010600030101010101" pitchFamily="2" charset="-122"/>
              </a:rPr>
              <a:t>L</a:t>
            </a:r>
            <a:r>
              <a:rPr lang="zh-CN" altLang="en-US" dirty="0">
                <a:latin typeface="Arial" panose="020B0604020202020204" pitchFamily="34" charset="0"/>
                <a:ea typeface="宋体" panose="02010600030101010101" pitchFamily="2" charset="-122"/>
              </a:rPr>
              <a:t>与地铁线的换乘站点</a:t>
            </a:r>
            <a:endParaRPr lang="zh-CN" altLang="en-US">
              <a:latin typeface="Arial" panose="020B0604020202020204" pitchFamily="34" charset="0"/>
              <a:ea typeface="宋体" panose="02010600030101010101" pitchFamily="2" charset="-122"/>
            </a:endParaRPr>
          </a:p>
        </p:txBody>
      </p:sp>
      <p:sp>
        <p:nvSpPr>
          <p:cNvPr id="66573" name="矩形 82959"/>
          <p:cNvSpPr/>
          <p:nvPr/>
        </p:nvSpPr>
        <p:spPr>
          <a:xfrm>
            <a:off x="2716848" y="6021388"/>
            <a:ext cx="640080" cy="365760"/>
          </a:xfrm>
          <a:prstGeom prst="rect">
            <a:avLst/>
          </a:prstGeom>
          <a:noFill/>
          <a:ln w="9525">
            <a:noFill/>
            <a:miter/>
          </a:ln>
        </p:spPr>
        <p:txBody>
          <a:bodyPr wrap="none" anchor="t">
            <a:spAutoFit/>
          </a:bodyPr>
          <a:p>
            <a:pPr lvl="0" algn="ctr" eaLnBrk="0" hangingPunct="0"/>
            <a:r>
              <a:rPr lang="zh-CN" altLang="en-US" dirty="0">
                <a:latin typeface="Arial" panose="020B0604020202020204" pitchFamily="34" charset="0"/>
                <a:ea typeface="宋体" panose="02010600030101010101" pitchFamily="2" charset="-122"/>
              </a:rPr>
              <a:t>则令</a:t>
            </a:r>
            <a:endParaRPr lang="zh-CN" altLang="en-US" dirty="0">
              <a:latin typeface="Arial" panose="020B0604020202020204" pitchFamily="34" charset="0"/>
              <a:ea typeface="宋体" panose="02010600030101010101" pitchFamily="2" charset="-122"/>
            </a:endParaRPr>
          </a:p>
        </p:txBody>
      </p:sp>
      <p:graphicFrame>
        <p:nvGraphicFramePr>
          <p:cNvPr id="66574" name="对象 82960"/>
          <p:cNvGraphicFramePr/>
          <p:nvPr/>
        </p:nvGraphicFramePr>
        <p:xfrm>
          <a:off x="3719513" y="5876925"/>
          <a:ext cx="4737100" cy="698500"/>
        </p:xfrm>
        <a:graphic>
          <a:graphicData uri="http://schemas.openxmlformats.org/presentationml/2006/ole">
            <mc:AlternateContent xmlns:mc="http://schemas.openxmlformats.org/markup-compatibility/2006">
              <mc:Choice xmlns:v="urn:schemas-microsoft-com:vml" Requires="v">
                <p:oleObj spid="_x0000_s3106" name="" r:id="rId7" imgW="4737100" imgH="698500" progId="Equation.3">
                  <p:embed/>
                </p:oleObj>
              </mc:Choice>
              <mc:Fallback>
                <p:oleObj name="" r:id="rId7" imgW="4737100" imgH="698500" progId="Equation.3">
                  <p:embed/>
                  <p:pic>
                    <p:nvPicPr>
                      <p:cNvPr id="0" name="图片 3105"/>
                      <p:cNvPicPr/>
                      <p:nvPr/>
                    </p:nvPicPr>
                    <p:blipFill>
                      <a:blip r:embed="rId8"/>
                      <a:stretch>
                        <a:fillRect/>
                      </a:stretch>
                    </p:blipFill>
                    <p:spPr>
                      <a:xfrm>
                        <a:off x="3719513" y="5876925"/>
                        <a:ext cx="4737100" cy="698500"/>
                      </a:xfrm>
                      <a:prstGeom prst="rect">
                        <a:avLst/>
                      </a:prstGeom>
                      <a:noFill/>
                      <a:ln w="38100">
                        <a:noFill/>
                        <a:miter/>
                      </a:ln>
                    </p:spPr>
                  </p:pic>
                </p:oleObj>
              </mc:Fallback>
            </mc:AlternateContent>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文本框 83971"/>
          <p:cNvSpPr txBox="1"/>
          <p:nvPr/>
        </p:nvSpPr>
        <p:spPr>
          <a:xfrm>
            <a:off x="1992313" y="549275"/>
            <a:ext cx="18002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或</a:t>
            </a:r>
            <a:endParaRPr lang="zh-CN" altLang="en-US" dirty="0">
              <a:latin typeface="Arial" panose="020B0604020202020204" pitchFamily="34" charset="0"/>
              <a:ea typeface="宋体" panose="02010600030101010101" pitchFamily="2" charset="-122"/>
            </a:endParaRPr>
          </a:p>
        </p:txBody>
      </p:sp>
      <p:graphicFrame>
        <p:nvGraphicFramePr>
          <p:cNvPr id="67586" name="对象 83972"/>
          <p:cNvGraphicFramePr/>
          <p:nvPr/>
        </p:nvGraphicFramePr>
        <p:xfrm>
          <a:off x="3287713" y="404813"/>
          <a:ext cx="1651000" cy="698500"/>
        </p:xfrm>
        <a:graphic>
          <a:graphicData uri="http://schemas.openxmlformats.org/presentationml/2006/ole">
            <mc:AlternateContent xmlns:mc="http://schemas.openxmlformats.org/markup-compatibility/2006">
              <mc:Choice xmlns:v="urn:schemas-microsoft-com:vml" Requires="v">
                <p:oleObj spid="_x0000_s3107" name="" r:id="rId1" imgW="1651000" imgH="698500" progId="Equation.3">
                  <p:embed/>
                </p:oleObj>
              </mc:Choice>
              <mc:Fallback>
                <p:oleObj name="" r:id="rId1" imgW="1651000" imgH="698500" progId="Equation.3">
                  <p:embed/>
                  <p:pic>
                    <p:nvPicPr>
                      <p:cNvPr id="0" name="图片 3106"/>
                      <p:cNvPicPr/>
                      <p:nvPr/>
                    </p:nvPicPr>
                    <p:blipFill>
                      <a:blip r:embed="rId2"/>
                      <a:stretch>
                        <a:fillRect/>
                      </a:stretch>
                    </p:blipFill>
                    <p:spPr>
                      <a:xfrm>
                        <a:off x="3287713" y="404813"/>
                        <a:ext cx="1651000" cy="698500"/>
                      </a:xfrm>
                      <a:prstGeom prst="rect">
                        <a:avLst/>
                      </a:prstGeom>
                      <a:noFill/>
                      <a:ln w="38100">
                        <a:noFill/>
                        <a:miter/>
                      </a:ln>
                    </p:spPr>
                  </p:pic>
                </p:oleObj>
              </mc:Fallback>
            </mc:AlternateContent>
          </a:graphicData>
        </a:graphic>
      </p:graphicFrame>
      <p:sp>
        <p:nvSpPr>
          <p:cNvPr id="67587" name="文本框 83973"/>
          <p:cNvSpPr txBox="1"/>
          <p:nvPr/>
        </p:nvSpPr>
        <p:spPr>
          <a:xfrm>
            <a:off x="1703388" y="1628775"/>
            <a:ext cx="6408737"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 j</a:t>
            </a:r>
            <a:r>
              <a:rPr lang="zh-CN" altLang="en-US" dirty="0">
                <a:latin typeface="Arial" panose="020B0604020202020204" pitchFamily="34" charset="0"/>
                <a:ea typeface="宋体" panose="02010600030101010101" pitchFamily="2" charset="-122"/>
              </a:rPr>
              <a:t>是公汽站点，</a:t>
            </a:r>
            <a:r>
              <a:rPr lang="en-US" altLang="zh-CN" dirty="0">
                <a:latin typeface="Arial" panose="020B0604020202020204" pitchFamily="34" charset="0"/>
                <a:ea typeface="宋体" panose="02010600030101010101" pitchFamily="2" charset="-122"/>
              </a:rPr>
              <a:t>i</a:t>
            </a:r>
            <a:r>
              <a:rPr lang="zh-CN" altLang="en-US" dirty="0">
                <a:latin typeface="Arial" panose="020B0604020202020204" pitchFamily="34" charset="0"/>
                <a:ea typeface="宋体" panose="02010600030101010101" pitchFamily="2" charset="-122"/>
              </a:rPr>
              <a:t>是地铁站点。类似</a:t>
            </a:r>
            <a:r>
              <a:rPr lang="en-US" altLang="zh-CN">
                <a:latin typeface="Arial" panose="020B0604020202020204" pitchFamily="34" charset="0"/>
                <a:ea typeface="宋体" panose="02010600030101010101" pitchFamily="2" charset="-122"/>
              </a:rPr>
              <a:t>1</a:t>
            </a:r>
            <a:endParaRPr lang="en-US" altLang="zh-CN">
              <a:latin typeface="Arial" panose="020B0604020202020204" pitchFamily="34" charset="0"/>
              <a:ea typeface="宋体" panose="02010600030101010101" pitchFamily="2" charset="-122"/>
            </a:endParaRPr>
          </a:p>
        </p:txBody>
      </p:sp>
      <p:sp>
        <p:nvSpPr>
          <p:cNvPr id="67588" name="文本框 83974"/>
          <p:cNvSpPr txBox="1"/>
          <p:nvPr/>
        </p:nvSpPr>
        <p:spPr>
          <a:xfrm>
            <a:off x="2855913" y="2420938"/>
            <a:ext cx="5616575" cy="365760"/>
          </a:xfrm>
          <a:prstGeom prst="rect">
            <a:avLst/>
          </a:prstGeom>
          <a:solidFill>
            <a:schemeClr val="bg1"/>
          </a:solid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经如此处理后，就</a:t>
            </a:r>
            <a:r>
              <a:rPr lang="zh-CN" altLang="en-US" b="1" dirty="0">
                <a:latin typeface="Arial" panose="020B0604020202020204" pitchFamily="34" charset="0"/>
                <a:ea typeface="宋体" panose="02010600030101010101" pitchFamily="2" charset="-122"/>
              </a:rPr>
              <a:t>不必区分站点类型了</a:t>
            </a:r>
            <a:endParaRPr lang="zh-CN" altLang="en-US" b="1" dirty="0">
              <a:latin typeface="Arial" panose="020B0604020202020204" pitchFamily="34" charset="0"/>
              <a:ea typeface="宋体" panose="02010600030101010101" pitchFamily="2" charset="-122"/>
            </a:endParaRPr>
          </a:p>
        </p:txBody>
      </p:sp>
      <p:sp>
        <p:nvSpPr>
          <p:cNvPr id="67589" name="文本框 83975"/>
          <p:cNvSpPr txBox="1"/>
          <p:nvPr/>
        </p:nvSpPr>
        <p:spPr>
          <a:xfrm>
            <a:off x="2208213" y="3500438"/>
            <a:ext cx="172720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图论描述：</a:t>
            </a:r>
            <a:endParaRPr lang="zh-CN" altLang="en-US" dirty="0">
              <a:latin typeface="Arial" panose="020B0604020202020204" pitchFamily="34" charset="0"/>
              <a:ea typeface="宋体" panose="02010600030101010101" pitchFamily="2" charset="-122"/>
            </a:endParaRPr>
          </a:p>
        </p:txBody>
      </p:sp>
      <p:sp>
        <p:nvSpPr>
          <p:cNvPr id="67590" name="文本框 83976"/>
          <p:cNvSpPr txBox="1"/>
          <p:nvPr/>
        </p:nvSpPr>
        <p:spPr>
          <a:xfrm>
            <a:off x="4008438" y="3500438"/>
            <a:ext cx="5472112"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以上步骤相当于建立了一个带权有向图</a:t>
            </a:r>
            <a:endParaRPr lang="zh-CN" altLang="en-US" dirty="0">
              <a:latin typeface="Arial" panose="020B0604020202020204" pitchFamily="34" charset="0"/>
              <a:ea typeface="宋体" panose="02010600030101010101" pitchFamily="2" charset="-122"/>
            </a:endParaRPr>
          </a:p>
        </p:txBody>
      </p:sp>
      <p:sp>
        <p:nvSpPr>
          <p:cNvPr id="67591" name="文本框 83977"/>
          <p:cNvSpPr txBox="1"/>
          <p:nvPr/>
        </p:nvSpPr>
        <p:spPr>
          <a:xfrm>
            <a:off x="2424113" y="4292600"/>
            <a:ext cx="338455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 图中点表示站点</a:t>
            </a:r>
            <a:endParaRPr lang="zh-CN" altLang="en-US" dirty="0">
              <a:latin typeface="Arial" panose="020B0604020202020204" pitchFamily="34" charset="0"/>
              <a:ea typeface="宋体" panose="02010600030101010101" pitchFamily="2" charset="-122"/>
            </a:endParaRPr>
          </a:p>
        </p:txBody>
      </p:sp>
      <p:sp>
        <p:nvSpPr>
          <p:cNvPr id="67592" name="文本框 83978"/>
          <p:cNvSpPr txBox="1"/>
          <p:nvPr/>
        </p:nvSpPr>
        <p:spPr>
          <a:xfrm>
            <a:off x="2566988" y="4941888"/>
            <a:ext cx="676910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 图中的弧或边表示前一站点能直达后一站点</a:t>
            </a:r>
            <a:endParaRPr lang="zh-CN" altLang="en-US" dirty="0">
              <a:latin typeface="Arial" panose="020B0604020202020204" pitchFamily="34" charset="0"/>
              <a:ea typeface="宋体" panose="02010600030101010101" pitchFamily="2" charset="-122"/>
            </a:endParaRPr>
          </a:p>
        </p:txBody>
      </p:sp>
      <p:sp>
        <p:nvSpPr>
          <p:cNvPr id="67593" name="文本框 83979"/>
          <p:cNvSpPr txBox="1"/>
          <p:nvPr/>
        </p:nvSpPr>
        <p:spPr>
          <a:xfrm>
            <a:off x="2495550" y="5589588"/>
            <a:ext cx="7129463"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3</a:t>
            </a:r>
            <a:r>
              <a:rPr lang="zh-CN" altLang="en-US" dirty="0">
                <a:latin typeface="Arial" panose="020B0604020202020204" pitchFamily="34" charset="0"/>
                <a:ea typeface="宋体" panose="02010600030101010101" pitchFamily="2" charset="-122"/>
              </a:rPr>
              <a:t>）弧上的权表示所需付出的代价（时间或费用）</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87043"/>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算法设计</a:t>
            </a:r>
            <a:endParaRPr lang="zh-CN" altLang="en-US" sz="4400" kern="1200" baseline="0" dirty="0">
              <a:latin typeface="Arial" panose="020B0604020202020204" pitchFamily="34" charset="0"/>
              <a:ea typeface="宋体" panose="02010600030101010101" pitchFamily="2" charset="-122"/>
              <a:cs typeface="+mj-cs"/>
            </a:endParaRPr>
          </a:p>
        </p:txBody>
      </p:sp>
      <p:sp>
        <p:nvSpPr>
          <p:cNvPr id="68610" name="副标题 87044"/>
          <p:cNvSpPr>
            <a:spLocks noGrp="1"/>
          </p:cNvSpPr>
          <p:nvPr>
            <p:ph type="subTitle" idx="1"/>
          </p:nvPr>
        </p:nvSpPr>
        <p:spPr>
          <a:xfrm>
            <a:off x="2895600" y="3886200"/>
            <a:ext cx="6400800" cy="1752600"/>
          </a:xfrm>
        </p:spPr>
        <p:txBody>
          <a:bodyPr anchor="t"/>
          <a:p>
            <a:pPr defTabSz="914400">
              <a:buNone/>
            </a:pPr>
            <a:r>
              <a:rPr lang="zh-CN" altLang="en-US" sz="3200" kern="1200" baseline="0" dirty="0">
                <a:latin typeface="Arial" panose="020B0604020202020204" pitchFamily="34" charset="0"/>
                <a:ea typeface="宋体" panose="02010600030101010101" pitchFamily="2" charset="-122"/>
                <a:cs typeface="+mn-cs"/>
              </a:rPr>
              <a:t>目标优化及算法</a:t>
            </a:r>
            <a:endParaRPr lang="zh-CN" altLang="en-US" sz="3200" kern="1200" baseline="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89089"/>
          <p:cNvSpPr>
            <a:spLocks noGrp="1"/>
          </p:cNvSpPr>
          <p:nvPr>
            <p:ph type="title"/>
          </p:nvPr>
        </p:nvSpPr>
        <p:spPr/>
        <p:txBody>
          <a:bodyPr anchor="ctr"/>
          <a:p>
            <a:endParaRPr dirty="0"/>
          </a:p>
        </p:txBody>
      </p:sp>
      <p:sp>
        <p:nvSpPr>
          <p:cNvPr id="69634" name="文本占位符 89090"/>
          <p:cNvSpPr>
            <a:spLocks noGrp="1"/>
          </p:cNvSpPr>
          <p:nvPr>
            <p:ph idx="1"/>
          </p:nvPr>
        </p:nvSpPr>
        <p:spPr>
          <a:xfrm>
            <a:off x="1992313" y="1628775"/>
            <a:ext cx="8229600" cy="4525963"/>
          </a:xfrm>
        </p:spPr>
        <p:txBody>
          <a:bodyPr anchor="t"/>
          <a:p>
            <a:pPr>
              <a:lnSpc>
                <a:spcPct val="90000"/>
              </a:lnSpc>
              <a:buNone/>
            </a:pPr>
            <a:r>
              <a:rPr lang="zh-CN" altLang="en-US" dirty="0"/>
              <a:t>优化目标：换乘次数，费用，时间</a:t>
            </a:r>
            <a:endParaRPr lang="zh-CN" altLang="en-US" dirty="0"/>
          </a:p>
          <a:p>
            <a:pPr>
              <a:lnSpc>
                <a:spcPct val="90000"/>
              </a:lnSpc>
              <a:buNone/>
            </a:pPr>
            <a:endParaRPr lang="zh-CN" altLang="en-US" dirty="0"/>
          </a:p>
          <a:p>
            <a:pPr>
              <a:lnSpc>
                <a:spcPct val="90000"/>
              </a:lnSpc>
              <a:buNone/>
            </a:pPr>
            <a:r>
              <a:rPr lang="zh-CN" altLang="en-US" dirty="0"/>
              <a:t>        按照第一目标最优，第二，第三目标在第一目标最优前提下，最优或次优来求解。</a:t>
            </a:r>
            <a:endParaRPr lang="zh-CN" altLang="en-US" dirty="0"/>
          </a:p>
          <a:p>
            <a:pPr>
              <a:lnSpc>
                <a:spcPct val="90000"/>
              </a:lnSpc>
              <a:buNone/>
            </a:pPr>
            <a:endParaRPr lang="zh-CN" altLang="en-US" dirty="0"/>
          </a:p>
          <a:p>
            <a:pPr>
              <a:lnSpc>
                <a:spcPct val="90000"/>
              </a:lnSpc>
              <a:buNone/>
            </a:pPr>
            <a:r>
              <a:rPr lang="zh-CN" altLang="en-US" dirty="0"/>
              <a:t>      </a:t>
            </a:r>
            <a:r>
              <a:rPr lang="en-US" altLang="zh-CN" dirty="0"/>
              <a:t>1. </a:t>
            </a:r>
            <a:r>
              <a:rPr lang="zh-CN" altLang="en-US" dirty="0"/>
              <a:t>换乘次数最少算法。</a:t>
            </a:r>
            <a:endParaRPr lang="zh-CN" altLang="en-US" dirty="0"/>
          </a:p>
          <a:p>
            <a:pPr>
              <a:lnSpc>
                <a:spcPct val="90000"/>
              </a:lnSpc>
              <a:buNone/>
            </a:pPr>
            <a:r>
              <a:rPr lang="zh-CN" altLang="en-US" dirty="0"/>
              <a:t>      </a:t>
            </a:r>
            <a:r>
              <a:rPr lang="en-US" altLang="zh-CN" dirty="0"/>
              <a:t>2. </a:t>
            </a:r>
            <a:r>
              <a:rPr lang="zh-CN" altLang="en-US" dirty="0"/>
              <a:t>费用最省算法。</a:t>
            </a:r>
            <a:endParaRPr lang="zh-CN" altLang="en-US" dirty="0"/>
          </a:p>
          <a:p>
            <a:pPr>
              <a:lnSpc>
                <a:spcPct val="90000"/>
              </a:lnSpc>
              <a:buNone/>
            </a:pPr>
            <a:r>
              <a:rPr lang="zh-CN" altLang="en-US" dirty="0"/>
              <a:t>      </a:t>
            </a:r>
            <a:r>
              <a:rPr lang="en-US" altLang="zh-CN" dirty="0"/>
              <a:t>3.  </a:t>
            </a:r>
            <a:r>
              <a:rPr lang="zh-CN" altLang="en-US" dirty="0"/>
              <a:t>时间最短算法</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1"/>
          <p:cNvSpPr txBox="1"/>
          <p:nvPr/>
        </p:nvSpPr>
        <p:spPr>
          <a:xfrm>
            <a:off x="2005013" y="495300"/>
            <a:ext cx="3376612"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基本模型：图论模型</a:t>
            </a:r>
            <a:endParaRPr lang="zh-CN" altLang="en-US" sz="2400">
              <a:latin typeface="Arial" panose="020B0604020202020204" pitchFamily="34" charset="0"/>
              <a:ea typeface="宋体" panose="02010600030101010101" pitchFamily="2" charset="-122"/>
            </a:endParaRPr>
          </a:p>
        </p:txBody>
      </p:sp>
      <p:sp>
        <p:nvSpPr>
          <p:cNvPr id="23554" name="文本框 2"/>
          <p:cNvSpPr txBox="1"/>
          <p:nvPr/>
        </p:nvSpPr>
        <p:spPr>
          <a:xfrm>
            <a:off x="2108200" y="1168400"/>
            <a:ext cx="1970088"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基本结论：</a:t>
            </a:r>
            <a:endParaRPr lang="zh-CN" altLang="en-US" sz="2400">
              <a:latin typeface="Arial" panose="020B0604020202020204" pitchFamily="34" charset="0"/>
              <a:ea typeface="宋体" panose="02010600030101010101" pitchFamily="2" charset="-122"/>
            </a:endParaRPr>
          </a:p>
        </p:txBody>
      </p:sp>
      <p:sp>
        <p:nvSpPr>
          <p:cNvPr id="23555" name="文本框 3"/>
          <p:cNvSpPr txBox="1"/>
          <p:nvPr/>
        </p:nvSpPr>
        <p:spPr>
          <a:xfrm>
            <a:off x="2711450" y="1700213"/>
            <a:ext cx="7088188"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1. </a:t>
            </a:r>
            <a:r>
              <a:rPr lang="zh-CN" altLang="en-US" sz="2400">
                <a:latin typeface="Arial" panose="020B0604020202020204" pitchFamily="34" charset="0"/>
                <a:ea typeface="宋体" panose="02010600030101010101" pitchFamily="2" charset="-122"/>
              </a:rPr>
              <a:t>奇点仅有一个或超过两个以上，不能实现一笔画。</a:t>
            </a:r>
            <a:endParaRPr lang="zh-CN" altLang="en-US" sz="2400">
              <a:latin typeface="Arial" panose="020B0604020202020204" pitchFamily="34" charset="0"/>
              <a:ea typeface="宋体" panose="02010600030101010101" pitchFamily="2" charset="-122"/>
            </a:endParaRPr>
          </a:p>
        </p:txBody>
      </p:sp>
      <p:sp>
        <p:nvSpPr>
          <p:cNvPr id="23556" name="文本框 4"/>
          <p:cNvSpPr txBox="1"/>
          <p:nvPr/>
        </p:nvSpPr>
        <p:spPr>
          <a:xfrm>
            <a:off x="2495550" y="2132013"/>
            <a:ext cx="6584950" cy="82296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  2.  </a:t>
            </a:r>
            <a:r>
              <a:rPr lang="zh-CN" altLang="en-US" sz="2400">
                <a:latin typeface="Arial" panose="020B0604020202020204" pitchFamily="34" charset="0"/>
                <a:ea typeface="宋体" panose="02010600030101010101" pitchFamily="2" charset="-122"/>
              </a:rPr>
              <a:t>奇点仅有两个时，可以从其一出发而停在另一个点能实现一笔画。</a:t>
            </a:r>
            <a:endParaRPr lang="zh-CN" altLang="en-US" sz="2400">
              <a:latin typeface="Arial" panose="020B0604020202020204" pitchFamily="34" charset="0"/>
              <a:ea typeface="宋体" panose="02010600030101010101" pitchFamily="2" charset="-122"/>
            </a:endParaRPr>
          </a:p>
        </p:txBody>
      </p:sp>
      <p:sp>
        <p:nvSpPr>
          <p:cNvPr id="23557" name="文本框 5"/>
          <p:cNvSpPr txBox="1"/>
          <p:nvPr/>
        </p:nvSpPr>
        <p:spPr>
          <a:xfrm>
            <a:off x="2640013" y="3140075"/>
            <a:ext cx="7307262"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3.</a:t>
            </a:r>
            <a:r>
              <a:rPr lang="zh-CN" altLang="en-US" sz="2400">
                <a:latin typeface="Arial" panose="020B0604020202020204" pitchFamily="34" charset="0"/>
                <a:ea typeface="宋体" panose="02010600030101010101" pitchFamily="2" charset="-122"/>
              </a:rPr>
              <a:t>仅有偶点时，能从任一点出发一笔画回到该点。</a:t>
            </a:r>
            <a:r>
              <a:rPr lang="en-US" altLang="zh-CN" sz="2400">
                <a:latin typeface="Arial" panose="020B0604020202020204" pitchFamily="34" charset="0"/>
                <a:ea typeface="宋体" panose="02010600030101010101" pitchFamily="2" charset="-122"/>
              </a:rPr>
              <a:t> </a:t>
            </a:r>
            <a:endParaRPr lang="en-US" altLang="zh-CN" sz="2400">
              <a:latin typeface="Arial" panose="020B0604020202020204" pitchFamily="34" charset="0"/>
              <a:ea typeface="宋体" panose="02010600030101010101" pitchFamily="2" charset="-122"/>
            </a:endParaRPr>
          </a:p>
        </p:txBody>
      </p:sp>
      <p:pic>
        <p:nvPicPr>
          <p:cNvPr id="23558" name="图片 106503" descr="127441~1"/>
          <p:cNvPicPr>
            <a:picLocks noChangeAspect="1"/>
          </p:cNvPicPr>
          <p:nvPr/>
        </p:nvPicPr>
        <p:blipFill>
          <a:blip r:embed="rId1"/>
          <a:stretch>
            <a:fillRect/>
          </a:stretch>
        </p:blipFill>
        <p:spPr>
          <a:xfrm>
            <a:off x="5951538" y="3571875"/>
            <a:ext cx="4176712" cy="3529013"/>
          </a:xfrm>
          <a:prstGeom prst="rect">
            <a:avLst/>
          </a:prstGeom>
          <a:noFill/>
          <a:ln w="9525">
            <a:noFill/>
            <a:miter/>
          </a:ln>
        </p:spPr>
      </p:pic>
      <p:sp>
        <p:nvSpPr>
          <p:cNvPr id="23559" name="文本框 6"/>
          <p:cNvSpPr txBox="1"/>
          <p:nvPr/>
        </p:nvSpPr>
        <p:spPr>
          <a:xfrm>
            <a:off x="6059488" y="5140325"/>
            <a:ext cx="323850" cy="365760"/>
          </a:xfrm>
          <a:prstGeom prst="rect">
            <a:avLst/>
          </a:prstGeom>
          <a:noFill/>
          <a:ln w="9525">
            <a:noFill/>
            <a:miter/>
          </a:ln>
        </p:spPr>
        <p:txBody>
          <a:bodyPr wrap="square" anchor="t">
            <a:spAutoFit/>
          </a:bodyPr>
          <a:p>
            <a:pPr lvl="0"/>
            <a:r>
              <a:rPr lang="en-US" altLang="zh-CN">
                <a:latin typeface="Arial" panose="020B0604020202020204" pitchFamily="34" charset="0"/>
                <a:ea typeface="宋体" panose="02010600030101010101" pitchFamily="2" charset="-122"/>
              </a:rPr>
              <a:t>A</a:t>
            </a:r>
            <a:endParaRPr lang="en-US" altLang="zh-CN">
              <a:latin typeface="Arial" panose="020B0604020202020204" pitchFamily="34" charset="0"/>
              <a:ea typeface="宋体" panose="02010600030101010101" pitchFamily="2" charset="-122"/>
            </a:endParaRPr>
          </a:p>
        </p:txBody>
      </p:sp>
      <p:sp>
        <p:nvSpPr>
          <p:cNvPr id="23560" name="文本框 7"/>
          <p:cNvSpPr txBox="1"/>
          <p:nvPr/>
        </p:nvSpPr>
        <p:spPr>
          <a:xfrm>
            <a:off x="8604250" y="4819650"/>
            <a:ext cx="300038" cy="365760"/>
          </a:xfrm>
          <a:prstGeom prst="rect">
            <a:avLst/>
          </a:prstGeom>
          <a:noFill/>
          <a:ln w="9525">
            <a:noFill/>
            <a:miter/>
          </a:ln>
        </p:spPr>
        <p:txBody>
          <a:bodyPr wrap="square" anchor="t">
            <a:spAutoFit/>
          </a:bodyPr>
          <a:p>
            <a:pPr lvl="0"/>
            <a:r>
              <a:rPr lang="en-US" altLang="zh-CN">
                <a:latin typeface="Arial" panose="020B0604020202020204" pitchFamily="34" charset="0"/>
                <a:ea typeface="宋体" panose="02010600030101010101" pitchFamily="2" charset="-122"/>
              </a:rPr>
              <a:t>C</a:t>
            </a:r>
            <a:endParaRPr lang="en-US" altLang="zh-CN">
              <a:latin typeface="Arial" panose="020B0604020202020204" pitchFamily="34" charset="0"/>
              <a:ea typeface="宋体" panose="02010600030101010101" pitchFamily="2"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97283"/>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问题</a:t>
            </a:r>
            <a:r>
              <a:rPr lang="en-US" altLang="zh-CN" sz="4400" kern="1200" baseline="0" dirty="0">
                <a:latin typeface="Arial" panose="020B0604020202020204" pitchFamily="34" charset="0"/>
                <a:ea typeface="宋体" panose="02010600030101010101" pitchFamily="2" charset="-122"/>
                <a:cs typeface="+mj-cs"/>
              </a:rPr>
              <a:t>1,2</a:t>
            </a:r>
            <a:r>
              <a:rPr lang="zh-CN" altLang="en-US" sz="4400" kern="1200" baseline="0" dirty="0">
                <a:latin typeface="Arial" panose="020B0604020202020204" pitchFamily="34" charset="0"/>
                <a:ea typeface="宋体" panose="02010600030101010101" pitchFamily="2" charset="-122"/>
                <a:cs typeface="+mj-cs"/>
              </a:rPr>
              <a:t>解答</a:t>
            </a:r>
            <a:endParaRPr lang="zh-CN" altLang="en-US" sz="4400" kern="1200" baseline="0" dirty="0">
              <a:latin typeface="Arial" panose="020B0604020202020204" pitchFamily="34" charset="0"/>
              <a:ea typeface="宋体" panose="02010600030101010101" pitchFamily="2" charset="-122"/>
              <a:cs typeface="+mj-cs"/>
            </a:endParaRPr>
          </a:p>
        </p:txBody>
      </p:sp>
      <p:sp>
        <p:nvSpPr>
          <p:cNvPr id="70658" name="副标题 97284"/>
          <p:cNvSpPr>
            <a:spLocks noGrp="1"/>
          </p:cNvSpPr>
          <p:nvPr>
            <p:ph type="subTitle" idx="1"/>
          </p:nvPr>
        </p:nvSpPr>
        <p:spPr>
          <a:xfrm>
            <a:off x="2895600" y="3886200"/>
            <a:ext cx="6400800" cy="1752600"/>
          </a:xfrm>
        </p:spPr>
        <p:txBody>
          <a:bodyPr anchor="t"/>
          <a:p>
            <a:pPr defTabSz="914400">
              <a:buNone/>
            </a:pPr>
            <a:r>
              <a:rPr lang="zh-CN" altLang="en-US" sz="3200" kern="1200" baseline="0" dirty="0">
                <a:latin typeface="Arial" panose="020B0604020202020204" pitchFamily="34" charset="0"/>
                <a:ea typeface="宋体" panose="02010600030101010101" pitchFamily="2" charset="-122"/>
                <a:cs typeface="+mn-cs"/>
              </a:rPr>
              <a:t>公汽，地铁一并考虑</a:t>
            </a:r>
            <a:endParaRPr lang="zh-CN" altLang="en-US" sz="3200" kern="1200" baseline="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文本框 90115"/>
          <p:cNvSpPr txBox="1"/>
          <p:nvPr/>
        </p:nvSpPr>
        <p:spPr>
          <a:xfrm>
            <a:off x="1774825" y="260350"/>
            <a:ext cx="18002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矩阵算子</a:t>
            </a:r>
            <a:endParaRPr lang="zh-CN" altLang="en-US" dirty="0">
              <a:latin typeface="Arial" panose="020B0604020202020204" pitchFamily="34" charset="0"/>
              <a:ea typeface="宋体" panose="02010600030101010101" pitchFamily="2" charset="-122"/>
            </a:endParaRPr>
          </a:p>
        </p:txBody>
      </p:sp>
      <p:sp>
        <p:nvSpPr>
          <p:cNvPr id="71682" name="矩形 90116"/>
          <p:cNvSpPr/>
          <p:nvPr/>
        </p:nvSpPr>
        <p:spPr>
          <a:xfrm>
            <a:off x="3397885" y="260350"/>
            <a:ext cx="411480" cy="365760"/>
          </a:xfrm>
          <a:prstGeom prst="rect">
            <a:avLst/>
          </a:prstGeom>
          <a:noFill/>
          <a:ln w="9525">
            <a:noFill/>
            <a:miter/>
          </a:ln>
        </p:spPr>
        <p:txBody>
          <a:bodyPr wrap="none" anchor="t">
            <a:spAutoFit/>
          </a:bodyPr>
          <a:p>
            <a:pPr lvl="0" algn="ctr" eaLnBrk="0" hangingPunct="0"/>
            <a:r>
              <a:rPr lang="en-US" altLang="zh-CN" dirty="0">
                <a:latin typeface="Arial" panose="020B0604020202020204" pitchFamily="34" charset="0"/>
                <a:ea typeface="宋体" panose="02010600030101010101" pitchFamily="2" charset="-122"/>
              </a:rPr>
              <a:t>⊙</a:t>
            </a:r>
            <a:endParaRPr lang="en-US" altLang="zh-CN" dirty="0">
              <a:latin typeface="Arial" panose="020B0604020202020204" pitchFamily="34" charset="0"/>
              <a:ea typeface="宋体" panose="02010600030101010101" pitchFamily="2" charset="-122"/>
            </a:endParaRPr>
          </a:p>
        </p:txBody>
      </p:sp>
      <p:sp>
        <p:nvSpPr>
          <p:cNvPr id="71683" name="文本框 90118"/>
          <p:cNvSpPr txBox="1"/>
          <p:nvPr/>
        </p:nvSpPr>
        <p:spPr>
          <a:xfrm>
            <a:off x="3863975" y="260350"/>
            <a:ext cx="151130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的定义：</a:t>
            </a:r>
            <a:endParaRPr lang="zh-CN" altLang="en-US" dirty="0">
              <a:latin typeface="Arial" panose="020B0604020202020204" pitchFamily="34" charset="0"/>
              <a:ea typeface="宋体" panose="02010600030101010101" pitchFamily="2" charset="-122"/>
            </a:endParaRPr>
          </a:p>
        </p:txBody>
      </p:sp>
      <p:sp>
        <p:nvSpPr>
          <p:cNvPr id="71684" name="文本框 90119"/>
          <p:cNvSpPr txBox="1"/>
          <p:nvPr/>
        </p:nvSpPr>
        <p:spPr>
          <a:xfrm>
            <a:off x="5375275" y="333375"/>
            <a:ext cx="252095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设</a:t>
            </a:r>
            <a:r>
              <a:rPr lang="en-US" altLang="zh-CN" dirty="0">
                <a:latin typeface="Arial" panose="020B0604020202020204" pitchFamily="34" charset="0"/>
                <a:ea typeface="宋体" panose="02010600030101010101" pitchFamily="2" charset="-122"/>
              </a:rPr>
              <a:t>A,B</a:t>
            </a:r>
            <a:r>
              <a:rPr lang="zh-CN" altLang="en-US" dirty="0">
                <a:latin typeface="Arial" panose="020B0604020202020204" pitchFamily="34" charset="0"/>
                <a:ea typeface="宋体" panose="02010600030101010101" pitchFamily="2" charset="-122"/>
              </a:rPr>
              <a:t>为</a:t>
            </a:r>
            <a:r>
              <a:rPr lang="en-US" altLang="zh-CN" dirty="0">
                <a:latin typeface="Arial" panose="020B0604020202020204" pitchFamily="34" charset="0"/>
                <a:ea typeface="宋体" panose="02010600030101010101" pitchFamily="2" charset="-122"/>
              </a:rPr>
              <a:t>n</a:t>
            </a:r>
            <a:r>
              <a:rPr lang="zh-CN" altLang="en-US" dirty="0">
                <a:latin typeface="Arial" panose="020B0604020202020204" pitchFamily="34" charset="0"/>
                <a:ea typeface="宋体" panose="02010600030101010101" pitchFamily="2" charset="-122"/>
              </a:rPr>
              <a:t>阶方阵</a:t>
            </a:r>
            <a:endParaRPr lang="zh-CN" altLang="en-US" dirty="0">
              <a:latin typeface="Arial" panose="020B0604020202020204" pitchFamily="34" charset="0"/>
              <a:ea typeface="宋体" panose="02010600030101010101" pitchFamily="2" charset="-122"/>
            </a:endParaRPr>
          </a:p>
        </p:txBody>
      </p:sp>
      <p:graphicFrame>
        <p:nvGraphicFramePr>
          <p:cNvPr id="71685" name="对象 90120"/>
          <p:cNvGraphicFramePr/>
          <p:nvPr/>
        </p:nvGraphicFramePr>
        <p:xfrm>
          <a:off x="3792538" y="1052513"/>
          <a:ext cx="1651000" cy="381000"/>
        </p:xfrm>
        <a:graphic>
          <a:graphicData uri="http://schemas.openxmlformats.org/presentationml/2006/ole">
            <mc:AlternateContent xmlns:mc="http://schemas.openxmlformats.org/markup-compatibility/2006">
              <mc:Choice xmlns:v="urn:schemas-microsoft-com:vml" Requires="v">
                <p:oleObj spid="_x0000_s3108" name="" r:id="rId1" imgW="1650365" imgH="381000" progId="Equation.3">
                  <p:embed/>
                </p:oleObj>
              </mc:Choice>
              <mc:Fallback>
                <p:oleObj name="" r:id="rId1" imgW="1650365" imgH="381000" progId="Equation.3">
                  <p:embed/>
                  <p:pic>
                    <p:nvPicPr>
                      <p:cNvPr id="0" name="图片 3107"/>
                      <p:cNvPicPr/>
                      <p:nvPr/>
                    </p:nvPicPr>
                    <p:blipFill>
                      <a:blip r:embed="rId2"/>
                      <a:stretch>
                        <a:fillRect/>
                      </a:stretch>
                    </p:blipFill>
                    <p:spPr>
                      <a:xfrm>
                        <a:off x="3792538" y="1052513"/>
                        <a:ext cx="1651000" cy="381000"/>
                      </a:xfrm>
                      <a:prstGeom prst="rect">
                        <a:avLst/>
                      </a:prstGeom>
                      <a:noFill/>
                      <a:ln w="38100">
                        <a:noFill/>
                        <a:miter/>
                      </a:ln>
                    </p:spPr>
                  </p:pic>
                </p:oleObj>
              </mc:Fallback>
            </mc:AlternateContent>
          </a:graphicData>
        </a:graphic>
      </p:graphicFrame>
      <p:sp>
        <p:nvSpPr>
          <p:cNvPr id="71686" name="文本框 90121"/>
          <p:cNvSpPr txBox="1"/>
          <p:nvPr/>
        </p:nvSpPr>
        <p:spPr>
          <a:xfrm>
            <a:off x="2208213" y="1700213"/>
            <a:ext cx="935037"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其中</a:t>
            </a:r>
            <a:endParaRPr lang="zh-CN" altLang="en-US" dirty="0">
              <a:latin typeface="Arial" panose="020B0604020202020204" pitchFamily="34" charset="0"/>
              <a:ea typeface="宋体" panose="02010600030101010101" pitchFamily="2" charset="-122"/>
            </a:endParaRPr>
          </a:p>
        </p:txBody>
      </p:sp>
      <p:graphicFrame>
        <p:nvGraphicFramePr>
          <p:cNvPr id="71687" name="对象 90122"/>
          <p:cNvGraphicFramePr/>
          <p:nvPr/>
        </p:nvGraphicFramePr>
        <p:xfrm>
          <a:off x="3143250" y="1700213"/>
          <a:ext cx="6286500" cy="622300"/>
        </p:xfrm>
        <a:graphic>
          <a:graphicData uri="http://schemas.openxmlformats.org/presentationml/2006/ole">
            <mc:AlternateContent xmlns:mc="http://schemas.openxmlformats.org/markup-compatibility/2006">
              <mc:Choice xmlns:v="urn:schemas-microsoft-com:vml" Requires="v">
                <p:oleObj spid="_x0000_s3109" name="" r:id="rId3" imgW="6283960" imgH="622300" progId="Equation.3">
                  <p:embed/>
                </p:oleObj>
              </mc:Choice>
              <mc:Fallback>
                <p:oleObj name="" r:id="rId3" imgW="6283960" imgH="622300" progId="Equation.3">
                  <p:embed/>
                  <p:pic>
                    <p:nvPicPr>
                      <p:cNvPr id="0" name="图片 3108"/>
                      <p:cNvPicPr/>
                      <p:nvPr/>
                    </p:nvPicPr>
                    <p:blipFill>
                      <a:blip r:embed="rId4"/>
                      <a:stretch>
                        <a:fillRect/>
                      </a:stretch>
                    </p:blipFill>
                    <p:spPr>
                      <a:xfrm>
                        <a:off x="3143250" y="1700213"/>
                        <a:ext cx="6286500" cy="622300"/>
                      </a:xfrm>
                      <a:prstGeom prst="rect">
                        <a:avLst/>
                      </a:prstGeom>
                      <a:noFill/>
                      <a:ln w="38100">
                        <a:noFill/>
                        <a:miter/>
                      </a:ln>
                    </p:spPr>
                  </p:pic>
                </p:oleObj>
              </mc:Fallback>
            </mc:AlternateContent>
          </a:graphicData>
        </a:graphic>
      </p:graphicFrame>
      <p:sp>
        <p:nvSpPr>
          <p:cNvPr id="71688" name="文本框 90123"/>
          <p:cNvSpPr txBox="1"/>
          <p:nvPr/>
        </p:nvSpPr>
        <p:spPr>
          <a:xfrm>
            <a:off x="2279650" y="2924175"/>
            <a:ext cx="4103688"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当考虑费用矩阵之间运算时</a:t>
            </a:r>
            <a:endParaRPr lang="zh-CN" altLang="en-US" dirty="0">
              <a:latin typeface="Arial" panose="020B0604020202020204" pitchFamily="34" charset="0"/>
              <a:ea typeface="宋体" panose="02010600030101010101" pitchFamily="2" charset="-122"/>
            </a:endParaRPr>
          </a:p>
        </p:txBody>
      </p:sp>
      <p:sp>
        <p:nvSpPr>
          <p:cNvPr id="71689" name="文本框 90124"/>
          <p:cNvSpPr txBox="1"/>
          <p:nvPr/>
        </p:nvSpPr>
        <p:spPr>
          <a:xfrm>
            <a:off x="2351088" y="3644900"/>
            <a:ext cx="403225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当考虑时间矩阵之间运算时</a:t>
            </a:r>
            <a:endParaRPr lang="zh-CN" altLang="en-US" dirty="0">
              <a:latin typeface="Arial" panose="020B0604020202020204" pitchFamily="34" charset="0"/>
              <a:ea typeface="宋体" panose="02010600030101010101" pitchFamily="2" charset="-122"/>
            </a:endParaRPr>
          </a:p>
        </p:txBody>
      </p:sp>
      <p:graphicFrame>
        <p:nvGraphicFramePr>
          <p:cNvPr id="71690" name="对象 90125"/>
          <p:cNvGraphicFramePr/>
          <p:nvPr/>
        </p:nvGraphicFramePr>
        <p:xfrm>
          <a:off x="6562725" y="2917825"/>
          <a:ext cx="1206500" cy="609600"/>
        </p:xfrm>
        <a:graphic>
          <a:graphicData uri="http://schemas.openxmlformats.org/presentationml/2006/ole">
            <mc:AlternateContent xmlns:mc="http://schemas.openxmlformats.org/markup-compatibility/2006">
              <mc:Choice xmlns:v="urn:schemas-microsoft-com:vml" Requires="v">
                <p:oleObj spid="_x0000_s3110" name="" r:id="rId5" imgW="1209675" imgH="611505" progId="Equation.3">
                  <p:embed/>
                </p:oleObj>
              </mc:Choice>
              <mc:Fallback>
                <p:oleObj name="" r:id="rId5" imgW="1209675" imgH="611505" progId="Equation.3">
                  <p:embed/>
                  <p:pic>
                    <p:nvPicPr>
                      <p:cNvPr id="0" name="图片 3109"/>
                      <p:cNvPicPr/>
                      <p:nvPr/>
                    </p:nvPicPr>
                    <p:blipFill>
                      <a:blip r:embed="rId6"/>
                      <a:stretch>
                        <a:fillRect/>
                      </a:stretch>
                    </p:blipFill>
                    <p:spPr>
                      <a:xfrm>
                        <a:off x="6562725" y="2917825"/>
                        <a:ext cx="1206500" cy="609600"/>
                      </a:xfrm>
                      <a:prstGeom prst="rect">
                        <a:avLst/>
                      </a:prstGeom>
                      <a:noFill/>
                      <a:ln w="38100">
                        <a:noFill/>
                        <a:miter/>
                      </a:ln>
                    </p:spPr>
                  </p:pic>
                </p:oleObj>
              </mc:Fallback>
            </mc:AlternateContent>
          </a:graphicData>
        </a:graphic>
      </p:graphicFrame>
      <p:graphicFrame>
        <p:nvGraphicFramePr>
          <p:cNvPr id="71691" name="对象 90126"/>
          <p:cNvGraphicFramePr/>
          <p:nvPr/>
        </p:nvGraphicFramePr>
        <p:xfrm>
          <a:off x="6527800" y="3644900"/>
          <a:ext cx="584200" cy="609600"/>
        </p:xfrm>
        <a:graphic>
          <a:graphicData uri="http://schemas.openxmlformats.org/presentationml/2006/ole">
            <mc:AlternateContent xmlns:mc="http://schemas.openxmlformats.org/markup-compatibility/2006">
              <mc:Choice xmlns:v="urn:schemas-microsoft-com:vml" Requires="v">
                <p:oleObj spid="_x0000_s3111" name="" r:id="rId7" imgW="585470" imgH="610870" progId="Equation.3">
                  <p:embed/>
                </p:oleObj>
              </mc:Choice>
              <mc:Fallback>
                <p:oleObj name="" r:id="rId7" imgW="585470" imgH="610870" progId="Equation.3">
                  <p:embed/>
                  <p:pic>
                    <p:nvPicPr>
                      <p:cNvPr id="0" name="图片 3110"/>
                      <p:cNvPicPr/>
                      <p:nvPr/>
                    </p:nvPicPr>
                    <p:blipFill>
                      <a:blip r:embed="rId8"/>
                      <a:stretch>
                        <a:fillRect/>
                      </a:stretch>
                    </p:blipFill>
                    <p:spPr>
                      <a:xfrm>
                        <a:off x="6527800" y="3644900"/>
                        <a:ext cx="584200" cy="609600"/>
                      </a:xfrm>
                      <a:prstGeom prst="rect">
                        <a:avLst/>
                      </a:prstGeom>
                      <a:noFill/>
                      <a:ln w="38100">
                        <a:noFill/>
                        <a:miter/>
                      </a:ln>
                    </p:spPr>
                  </p:pic>
                </p:oleObj>
              </mc:Fallback>
            </mc:AlternateContent>
          </a:graphicData>
        </a:graphic>
      </p:graphicFrame>
      <p:sp>
        <p:nvSpPr>
          <p:cNvPr id="71692" name="文本框 90127"/>
          <p:cNvSpPr txBox="1"/>
          <p:nvPr/>
        </p:nvSpPr>
        <p:spPr>
          <a:xfrm>
            <a:off x="7104063" y="3644900"/>
            <a:ext cx="2160587"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表示换乘时间</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文本框 91139"/>
          <p:cNvSpPr txBox="1"/>
          <p:nvPr/>
        </p:nvSpPr>
        <p:spPr>
          <a:xfrm>
            <a:off x="1847850" y="188913"/>
            <a:ext cx="22320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考虑直达矩阵</a:t>
            </a:r>
            <a:endParaRPr lang="zh-CN" altLang="en-US" dirty="0">
              <a:latin typeface="Arial" panose="020B0604020202020204" pitchFamily="34" charset="0"/>
              <a:ea typeface="宋体" panose="02010600030101010101" pitchFamily="2" charset="-122"/>
            </a:endParaRPr>
          </a:p>
        </p:txBody>
      </p:sp>
      <p:graphicFrame>
        <p:nvGraphicFramePr>
          <p:cNvPr id="72706" name="对象 91140"/>
          <p:cNvGraphicFramePr/>
          <p:nvPr/>
        </p:nvGraphicFramePr>
        <p:xfrm>
          <a:off x="4224338" y="0"/>
          <a:ext cx="3263900" cy="990600"/>
        </p:xfrm>
        <a:graphic>
          <a:graphicData uri="http://schemas.openxmlformats.org/presentationml/2006/ole">
            <mc:AlternateContent xmlns:mc="http://schemas.openxmlformats.org/markup-compatibility/2006">
              <mc:Choice xmlns:v="urn:schemas-microsoft-com:vml" Requires="v">
                <p:oleObj spid="_x0000_s3112" name="" r:id="rId1" imgW="3262630" imgH="989965" progId="Equation.3">
                  <p:embed/>
                </p:oleObj>
              </mc:Choice>
              <mc:Fallback>
                <p:oleObj name="" r:id="rId1" imgW="3262630" imgH="989965" progId="Equation.3">
                  <p:embed/>
                  <p:pic>
                    <p:nvPicPr>
                      <p:cNvPr id="0" name="图片 3111"/>
                      <p:cNvPicPr/>
                      <p:nvPr/>
                    </p:nvPicPr>
                    <p:blipFill>
                      <a:blip r:embed="rId2"/>
                      <a:stretch>
                        <a:fillRect/>
                      </a:stretch>
                    </p:blipFill>
                    <p:spPr>
                      <a:xfrm>
                        <a:off x="4224338" y="0"/>
                        <a:ext cx="3263900" cy="990600"/>
                      </a:xfrm>
                      <a:prstGeom prst="rect">
                        <a:avLst/>
                      </a:prstGeom>
                      <a:noFill/>
                      <a:ln w="38100">
                        <a:noFill/>
                        <a:miter/>
                      </a:ln>
                    </p:spPr>
                  </p:pic>
                </p:oleObj>
              </mc:Fallback>
            </mc:AlternateContent>
          </a:graphicData>
        </a:graphic>
      </p:graphicFrame>
      <p:sp>
        <p:nvSpPr>
          <p:cNvPr id="72707" name="文本框 91141"/>
          <p:cNvSpPr txBox="1"/>
          <p:nvPr/>
        </p:nvSpPr>
        <p:spPr>
          <a:xfrm>
            <a:off x="8112125" y="333375"/>
            <a:ext cx="576263"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令</a:t>
            </a:r>
            <a:endParaRPr lang="zh-CN" altLang="en-US" dirty="0">
              <a:latin typeface="Arial" panose="020B0604020202020204" pitchFamily="34" charset="0"/>
              <a:ea typeface="宋体" panose="02010600030101010101" pitchFamily="2" charset="-122"/>
            </a:endParaRPr>
          </a:p>
        </p:txBody>
      </p:sp>
      <p:graphicFrame>
        <p:nvGraphicFramePr>
          <p:cNvPr id="72708" name="对象 91142"/>
          <p:cNvGraphicFramePr/>
          <p:nvPr/>
        </p:nvGraphicFramePr>
        <p:xfrm>
          <a:off x="5735638" y="1196975"/>
          <a:ext cx="3149600" cy="3530600"/>
        </p:xfrm>
        <a:graphic>
          <a:graphicData uri="http://schemas.openxmlformats.org/presentationml/2006/ole">
            <mc:AlternateContent xmlns:mc="http://schemas.openxmlformats.org/markup-compatibility/2006">
              <mc:Choice xmlns:v="urn:schemas-microsoft-com:vml" Requires="v">
                <p:oleObj spid="_x0000_s3113" name="" r:id="rId3" imgW="3149600" imgH="3073400" progId="Equation.3">
                  <p:embed/>
                </p:oleObj>
              </mc:Choice>
              <mc:Fallback>
                <p:oleObj name="" r:id="rId3" imgW="3149600" imgH="3073400" progId="Equation.3">
                  <p:embed/>
                  <p:pic>
                    <p:nvPicPr>
                      <p:cNvPr id="0" name="图片 3112"/>
                      <p:cNvPicPr/>
                      <p:nvPr/>
                    </p:nvPicPr>
                    <p:blipFill>
                      <a:blip r:embed="rId4"/>
                      <a:stretch>
                        <a:fillRect/>
                      </a:stretch>
                    </p:blipFill>
                    <p:spPr>
                      <a:xfrm>
                        <a:off x="5735638" y="1196975"/>
                        <a:ext cx="3149600" cy="3530600"/>
                      </a:xfrm>
                      <a:prstGeom prst="rect">
                        <a:avLst/>
                      </a:prstGeom>
                      <a:noFill/>
                      <a:ln w="38100">
                        <a:noFill/>
                        <a:miter/>
                      </a:ln>
                    </p:spPr>
                  </p:pic>
                </p:oleObj>
              </mc:Fallback>
            </mc:AlternateContent>
          </a:graphicData>
        </a:graphic>
      </p:graphicFrame>
      <p:sp>
        <p:nvSpPr>
          <p:cNvPr id="72709" name="文本框 91143"/>
          <p:cNvSpPr txBox="1"/>
          <p:nvPr/>
        </p:nvSpPr>
        <p:spPr>
          <a:xfrm>
            <a:off x="1919288" y="4724400"/>
            <a:ext cx="11525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记：</a:t>
            </a:r>
            <a:endParaRPr lang="zh-CN" altLang="en-US" dirty="0">
              <a:latin typeface="Arial" panose="020B0604020202020204" pitchFamily="34" charset="0"/>
              <a:ea typeface="宋体" panose="02010600030101010101" pitchFamily="2" charset="-122"/>
            </a:endParaRPr>
          </a:p>
        </p:txBody>
      </p:sp>
      <p:graphicFrame>
        <p:nvGraphicFramePr>
          <p:cNvPr id="72710" name="对象 91144"/>
          <p:cNvGraphicFramePr/>
          <p:nvPr/>
        </p:nvGraphicFramePr>
        <p:xfrm>
          <a:off x="3143250" y="4581525"/>
          <a:ext cx="5346700" cy="990600"/>
        </p:xfrm>
        <a:graphic>
          <a:graphicData uri="http://schemas.openxmlformats.org/presentationml/2006/ole">
            <mc:AlternateContent xmlns:mc="http://schemas.openxmlformats.org/markup-compatibility/2006">
              <mc:Choice xmlns:v="urn:schemas-microsoft-com:vml" Requires="v">
                <p:oleObj spid="_x0000_s3114" name="" r:id="rId5" imgW="5344160" imgH="989965" progId="Equation.3">
                  <p:embed/>
                </p:oleObj>
              </mc:Choice>
              <mc:Fallback>
                <p:oleObj name="" r:id="rId5" imgW="5344160" imgH="989965" progId="Equation.3">
                  <p:embed/>
                  <p:pic>
                    <p:nvPicPr>
                      <p:cNvPr id="0" name="图片 3113"/>
                      <p:cNvPicPr/>
                      <p:nvPr/>
                    </p:nvPicPr>
                    <p:blipFill>
                      <a:blip r:embed="rId6"/>
                      <a:stretch>
                        <a:fillRect/>
                      </a:stretch>
                    </p:blipFill>
                    <p:spPr>
                      <a:xfrm>
                        <a:off x="3143250" y="4581525"/>
                        <a:ext cx="5346700" cy="990600"/>
                      </a:xfrm>
                      <a:prstGeom prst="rect">
                        <a:avLst/>
                      </a:prstGeom>
                      <a:noFill/>
                      <a:ln w="38100">
                        <a:noFill/>
                        <a:miter/>
                      </a:ln>
                    </p:spPr>
                  </p:pic>
                </p:oleObj>
              </mc:Fallback>
            </mc:AlternateContent>
          </a:graphicData>
        </a:graphic>
      </p:graphicFrame>
      <p:sp>
        <p:nvSpPr>
          <p:cNvPr id="72711" name="文本框 91145"/>
          <p:cNvSpPr txBox="1"/>
          <p:nvPr/>
        </p:nvSpPr>
        <p:spPr>
          <a:xfrm>
            <a:off x="2171700" y="6092825"/>
            <a:ext cx="849630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表示从</a:t>
            </a:r>
            <a:r>
              <a:rPr lang="en-US" altLang="zh-CN" dirty="0">
                <a:latin typeface="Arial" panose="020B0604020202020204" pitchFamily="34" charset="0"/>
                <a:ea typeface="宋体" panose="02010600030101010101" pitchFamily="2" charset="-122"/>
              </a:rPr>
              <a:t>i</a:t>
            </a:r>
            <a:r>
              <a:rPr lang="zh-CN" altLang="en-US" dirty="0">
                <a:latin typeface="Arial" panose="020B0604020202020204" pitchFamily="34" charset="0"/>
                <a:ea typeface="宋体" panose="02010600030101010101" pitchFamily="2" charset="-122"/>
              </a:rPr>
              <a:t>站点到</a:t>
            </a:r>
            <a:r>
              <a:rPr lang="en-US" altLang="zh-CN" dirty="0">
                <a:latin typeface="Arial" panose="020B0604020202020204" pitchFamily="34" charset="0"/>
                <a:ea typeface="宋体" panose="02010600030101010101" pitchFamily="2" charset="-122"/>
              </a:rPr>
              <a:t>j</a:t>
            </a:r>
            <a:r>
              <a:rPr lang="zh-CN" altLang="en-US" dirty="0">
                <a:latin typeface="Arial" panose="020B0604020202020204" pitchFamily="34" charset="0"/>
                <a:ea typeface="宋体" panose="02010600030101010101" pitchFamily="2" charset="-122"/>
              </a:rPr>
              <a:t>站点至多换乘</a:t>
            </a:r>
            <a:r>
              <a:rPr lang="en-US" altLang="zh-CN" dirty="0">
                <a:latin typeface="Arial" panose="020B0604020202020204" pitchFamily="34" charset="0"/>
                <a:ea typeface="宋体" panose="02010600030101010101" pitchFamily="2" charset="-122"/>
              </a:rPr>
              <a:t>k</a:t>
            </a:r>
            <a:r>
              <a:rPr lang="zh-CN" altLang="en-US" dirty="0">
                <a:latin typeface="Arial" panose="020B0604020202020204" pitchFamily="34" charset="0"/>
                <a:ea typeface="宋体" panose="02010600030101010101" pitchFamily="2" charset="-122"/>
              </a:rPr>
              <a:t>次到达所需的最短时间（费用）</a:t>
            </a:r>
            <a:endParaRPr lang="zh-CN" altLang="en-US" dirty="0">
              <a:latin typeface="Arial" panose="020B0604020202020204" pitchFamily="34" charset="0"/>
              <a:ea typeface="宋体" panose="02010600030101010101" pitchFamily="2" charset="-122"/>
            </a:endParaRPr>
          </a:p>
        </p:txBody>
      </p:sp>
      <p:graphicFrame>
        <p:nvGraphicFramePr>
          <p:cNvPr id="72712" name="对象 91146"/>
          <p:cNvGraphicFramePr/>
          <p:nvPr/>
        </p:nvGraphicFramePr>
        <p:xfrm>
          <a:off x="1524000" y="5949950"/>
          <a:ext cx="660400" cy="685800"/>
        </p:xfrm>
        <a:graphic>
          <a:graphicData uri="http://schemas.openxmlformats.org/presentationml/2006/ole">
            <mc:AlternateContent xmlns:mc="http://schemas.openxmlformats.org/markup-compatibility/2006">
              <mc:Choice xmlns:v="urn:schemas-microsoft-com:vml" Requires="v">
                <p:oleObj spid="_x0000_s3115" name="" r:id="rId7" imgW="661670" imgH="687070" progId="Equation.3">
                  <p:embed/>
                </p:oleObj>
              </mc:Choice>
              <mc:Fallback>
                <p:oleObj name="" r:id="rId7" imgW="661670" imgH="687070" progId="Equation.3">
                  <p:embed/>
                  <p:pic>
                    <p:nvPicPr>
                      <p:cNvPr id="0" name="图片 3114"/>
                      <p:cNvPicPr/>
                      <p:nvPr/>
                    </p:nvPicPr>
                    <p:blipFill>
                      <a:blip r:embed="rId8"/>
                      <a:stretch>
                        <a:fillRect/>
                      </a:stretch>
                    </p:blipFill>
                    <p:spPr>
                      <a:xfrm>
                        <a:off x="1524000" y="5949950"/>
                        <a:ext cx="660400" cy="685800"/>
                      </a:xfrm>
                      <a:prstGeom prst="rect">
                        <a:avLst/>
                      </a:prstGeom>
                      <a:noFill/>
                      <a:ln w="38100">
                        <a:noFill/>
                        <a:miter/>
                      </a:ln>
                    </p:spPr>
                  </p:pic>
                </p:oleObj>
              </mc:Fallback>
            </mc:AlternateContent>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文本框 92163"/>
          <p:cNvSpPr txBox="1"/>
          <p:nvPr/>
        </p:nvSpPr>
        <p:spPr>
          <a:xfrm>
            <a:off x="1847850" y="333375"/>
            <a:ext cx="2016125" cy="365760"/>
          </a:xfrm>
          <a:prstGeom prst="rect">
            <a:avLst/>
          </a:prstGeom>
          <a:noFill/>
          <a:ln w="9525">
            <a:noFill/>
            <a:miter/>
          </a:ln>
        </p:spPr>
        <p:txBody>
          <a:bodyPr anchor="t">
            <a:spAutoFit/>
          </a:bodyPr>
          <a:p>
            <a:pPr lvl="0" algn="ctr" eaLnBrk="0" hangingPunct="0">
              <a:spcBef>
                <a:spcPct val="50000"/>
              </a:spcBef>
            </a:pPr>
            <a:endParaRPr dirty="0">
              <a:latin typeface="Arial" panose="020B0604020202020204" pitchFamily="34" charset="0"/>
              <a:ea typeface="宋体" panose="02010600030101010101" pitchFamily="2" charset="-122"/>
            </a:endParaRPr>
          </a:p>
        </p:txBody>
      </p:sp>
      <p:sp>
        <p:nvSpPr>
          <p:cNvPr id="73730" name="文本框 92164"/>
          <p:cNvSpPr txBox="1"/>
          <p:nvPr/>
        </p:nvSpPr>
        <p:spPr>
          <a:xfrm>
            <a:off x="1919288" y="476250"/>
            <a:ext cx="3024187" cy="365760"/>
          </a:xfrm>
          <a:prstGeom prst="rect">
            <a:avLst/>
          </a:prstGeom>
          <a:noFill/>
          <a:ln w="9525">
            <a:noFill/>
            <a:miter/>
          </a:ln>
        </p:spPr>
        <p:txBody>
          <a:bodyPr anchor="t">
            <a:spAutoFit/>
          </a:bodyPr>
          <a:p>
            <a:pPr lvl="0" algn="ctr" eaLnBrk="0" hangingPunct="0">
              <a:spcBef>
                <a:spcPct val="50000"/>
              </a:spcBef>
            </a:pPr>
            <a:r>
              <a:rPr lang="zh-CN" altLang="en-US" b="1" dirty="0">
                <a:solidFill>
                  <a:srgbClr val="FF0000"/>
                </a:solidFill>
                <a:latin typeface="Arial" panose="020B0604020202020204" pitchFamily="34" charset="0"/>
                <a:ea typeface="宋体" panose="02010600030101010101" pitchFamily="2" charset="-122"/>
              </a:rPr>
              <a:t>换乘次数最少算法</a:t>
            </a:r>
            <a:r>
              <a:rPr lang="zh-CN" altLang="en-US"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73731" name="文本框 92166"/>
          <p:cNvSpPr txBox="1"/>
          <p:nvPr/>
        </p:nvSpPr>
        <p:spPr>
          <a:xfrm>
            <a:off x="5159375" y="476250"/>
            <a:ext cx="30956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换乘次数为第一目标</a:t>
            </a:r>
            <a:endParaRPr lang="zh-CN" altLang="en-US" dirty="0">
              <a:latin typeface="Arial" panose="020B0604020202020204" pitchFamily="34" charset="0"/>
              <a:ea typeface="宋体" panose="02010600030101010101" pitchFamily="2" charset="-122"/>
            </a:endParaRPr>
          </a:p>
        </p:txBody>
      </p:sp>
      <p:sp>
        <p:nvSpPr>
          <p:cNvPr id="73732" name="矩形 92167"/>
          <p:cNvSpPr/>
          <p:nvPr/>
        </p:nvSpPr>
        <p:spPr>
          <a:xfrm>
            <a:off x="2362835" y="1125538"/>
            <a:ext cx="1973580" cy="365760"/>
          </a:xfrm>
          <a:prstGeom prst="rect">
            <a:avLst/>
          </a:prstGeom>
          <a:noFill/>
          <a:ln w="9525">
            <a:noFill/>
            <a:miter/>
          </a:ln>
        </p:spPr>
        <p:txBody>
          <a:bodyPr wrap="none" anchor="t">
            <a:spAutoFit/>
          </a:bodyPr>
          <a:p>
            <a:pPr lvl="0" algn="ctr" eaLnBrk="0" hangingPunct="0"/>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对直达费用矩阵</a:t>
            </a:r>
            <a:endParaRPr lang="zh-CN" altLang="en-US" dirty="0">
              <a:latin typeface="Arial" panose="020B0604020202020204" pitchFamily="34" charset="0"/>
              <a:ea typeface="宋体" panose="02010600030101010101" pitchFamily="2" charset="-122"/>
            </a:endParaRPr>
          </a:p>
        </p:txBody>
      </p:sp>
      <p:graphicFrame>
        <p:nvGraphicFramePr>
          <p:cNvPr id="73733" name="对象 92168"/>
          <p:cNvGraphicFramePr/>
          <p:nvPr/>
        </p:nvGraphicFramePr>
        <p:xfrm>
          <a:off x="4800600" y="908050"/>
          <a:ext cx="3263900" cy="990600"/>
        </p:xfrm>
        <a:graphic>
          <a:graphicData uri="http://schemas.openxmlformats.org/presentationml/2006/ole">
            <mc:AlternateContent xmlns:mc="http://schemas.openxmlformats.org/markup-compatibility/2006">
              <mc:Choice xmlns:v="urn:schemas-microsoft-com:vml" Requires="v">
                <p:oleObj spid="_x0000_s3116" name="" r:id="rId1" imgW="3262630" imgH="989965" progId="Equation.3">
                  <p:embed/>
                </p:oleObj>
              </mc:Choice>
              <mc:Fallback>
                <p:oleObj name="" r:id="rId1" imgW="3262630" imgH="989965" progId="Equation.3">
                  <p:embed/>
                  <p:pic>
                    <p:nvPicPr>
                      <p:cNvPr id="0" name="图片 3115"/>
                      <p:cNvPicPr/>
                      <p:nvPr/>
                    </p:nvPicPr>
                    <p:blipFill>
                      <a:blip r:embed="rId2"/>
                      <a:stretch>
                        <a:fillRect/>
                      </a:stretch>
                    </p:blipFill>
                    <p:spPr>
                      <a:xfrm>
                        <a:off x="4800600" y="908050"/>
                        <a:ext cx="3263900" cy="990600"/>
                      </a:xfrm>
                      <a:prstGeom prst="rect">
                        <a:avLst/>
                      </a:prstGeom>
                      <a:noFill/>
                      <a:ln w="38100">
                        <a:noFill/>
                        <a:miter/>
                      </a:ln>
                    </p:spPr>
                  </p:pic>
                </p:oleObj>
              </mc:Fallback>
            </mc:AlternateContent>
          </a:graphicData>
        </a:graphic>
      </p:graphicFrame>
      <p:sp>
        <p:nvSpPr>
          <p:cNvPr id="73734" name="矩形 92169"/>
          <p:cNvSpPr/>
          <p:nvPr/>
        </p:nvSpPr>
        <p:spPr>
          <a:xfrm>
            <a:off x="8336598" y="1125538"/>
            <a:ext cx="1097280" cy="365760"/>
          </a:xfrm>
          <a:prstGeom prst="rect">
            <a:avLst/>
          </a:prstGeom>
          <a:noFill/>
          <a:ln w="9525">
            <a:noFill/>
            <a:miter/>
          </a:ln>
        </p:spPr>
        <p:txBody>
          <a:bodyPr wrap="none" anchor="t">
            <a:spAutoFit/>
          </a:bodyPr>
          <a:p>
            <a:pPr lvl="0" algn="ctr" eaLnBrk="0" hangingPunct="0"/>
            <a:r>
              <a:rPr lang="zh-CN" altLang="en-US" dirty="0">
                <a:latin typeface="Arial" panose="020B0604020202020204" pitchFamily="34" charset="0"/>
                <a:ea typeface="宋体" panose="02010600030101010101" pitchFamily="2" charset="-122"/>
              </a:rPr>
              <a:t>重复进行</a:t>
            </a:r>
            <a:endParaRPr lang="zh-CN" altLang="en-US" dirty="0">
              <a:latin typeface="Arial" panose="020B0604020202020204" pitchFamily="34" charset="0"/>
              <a:ea typeface="宋体" panose="02010600030101010101" pitchFamily="2" charset="-122"/>
            </a:endParaRPr>
          </a:p>
        </p:txBody>
      </p:sp>
      <p:graphicFrame>
        <p:nvGraphicFramePr>
          <p:cNvPr id="73735" name="对象 92170"/>
          <p:cNvGraphicFramePr/>
          <p:nvPr/>
        </p:nvGraphicFramePr>
        <p:xfrm>
          <a:off x="9625013" y="1196975"/>
          <a:ext cx="368300" cy="381000"/>
        </p:xfrm>
        <a:graphic>
          <a:graphicData uri="http://schemas.openxmlformats.org/presentationml/2006/ole">
            <mc:AlternateContent xmlns:mc="http://schemas.openxmlformats.org/markup-compatibility/2006">
              <mc:Choice xmlns:v="urn:schemas-microsoft-com:vml" Requires="v">
                <p:oleObj spid="_x0000_s3117" name="" r:id="rId3" imgW="370205" imgH="382905" progId="Equation.3">
                  <p:embed/>
                </p:oleObj>
              </mc:Choice>
              <mc:Fallback>
                <p:oleObj name="" r:id="rId3" imgW="370205" imgH="382905" progId="Equation.3">
                  <p:embed/>
                  <p:pic>
                    <p:nvPicPr>
                      <p:cNvPr id="0" name="图片 3116"/>
                      <p:cNvPicPr/>
                      <p:nvPr/>
                    </p:nvPicPr>
                    <p:blipFill>
                      <a:blip r:embed="rId4"/>
                      <a:stretch>
                        <a:fillRect/>
                      </a:stretch>
                    </p:blipFill>
                    <p:spPr>
                      <a:xfrm>
                        <a:off x="9625013" y="1196975"/>
                        <a:ext cx="368300" cy="381000"/>
                      </a:xfrm>
                      <a:prstGeom prst="rect">
                        <a:avLst/>
                      </a:prstGeom>
                      <a:noFill/>
                      <a:ln w="38100">
                        <a:noFill/>
                        <a:miter/>
                      </a:ln>
                    </p:spPr>
                  </p:pic>
                </p:oleObj>
              </mc:Fallback>
            </mc:AlternateContent>
          </a:graphicData>
        </a:graphic>
      </p:graphicFrame>
      <p:sp>
        <p:nvSpPr>
          <p:cNvPr id="73736" name="矩形 92171"/>
          <p:cNvSpPr/>
          <p:nvPr/>
        </p:nvSpPr>
        <p:spPr>
          <a:xfrm>
            <a:off x="1927860" y="1773238"/>
            <a:ext cx="1097280" cy="365760"/>
          </a:xfrm>
          <a:prstGeom prst="rect">
            <a:avLst/>
          </a:prstGeom>
          <a:noFill/>
          <a:ln w="9525">
            <a:noFill/>
            <a:miter/>
          </a:ln>
        </p:spPr>
        <p:txBody>
          <a:bodyPr wrap="none" anchor="t">
            <a:spAutoFit/>
          </a:bodyPr>
          <a:p>
            <a:pPr lvl="0" algn="ctr" eaLnBrk="0" hangingPunct="0"/>
            <a:r>
              <a:rPr lang="zh-CN" altLang="en-US" dirty="0">
                <a:latin typeface="Arial" panose="020B0604020202020204" pitchFamily="34" charset="0"/>
                <a:ea typeface="宋体" panose="02010600030101010101" pitchFamily="2" charset="-122"/>
              </a:rPr>
              <a:t>运算得到</a:t>
            </a:r>
            <a:endParaRPr lang="zh-CN" altLang="en-US" dirty="0">
              <a:latin typeface="Arial" panose="020B0604020202020204" pitchFamily="34" charset="0"/>
              <a:ea typeface="宋体" panose="02010600030101010101" pitchFamily="2" charset="-122"/>
            </a:endParaRPr>
          </a:p>
        </p:txBody>
      </p:sp>
      <p:graphicFrame>
        <p:nvGraphicFramePr>
          <p:cNvPr id="73737" name="对象 92172"/>
          <p:cNvGraphicFramePr/>
          <p:nvPr/>
        </p:nvGraphicFramePr>
        <p:xfrm>
          <a:off x="3216275" y="1700213"/>
          <a:ext cx="711200" cy="457200"/>
        </p:xfrm>
        <a:graphic>
          <a:graphicData uri="http://schemas.openxmlformats.org/presentationml/2006/ole">
            <mc:AlternateContent xmlns:mc="http://schemas.openxmlformats.org/markup-compatibility/2006">
              <mc:Choice xmlns:v="urn:schemas-microsoft-com:vml" Requires="v">
                <p:oleObj spid="_x0000_s3118" name="" r:id="rId5" imgW="712470" imgH="458470" progId="Equation.3">
                  <p:embed/>
                </p:oleObj>
              </mc:Choice>
              <mc:Fallback>
                <p:oleObj name="" r:id="rId5" imgW="712470" imgH="458470" progId="Equation.3">
                  <p:embed/>
                  <p:pic>
                    <p:nvPicPr>
                      <p:cNvPr id="0" name="图片 3117"/>
                      <p:cNvPicPr/>
                      <p:nvPr/>
                    </p:nvPicPr>
                    <p:blipFill>
                      <a:blip r:embed="rId6"/>
                      <a:stretch>
                        <a:fillRect/>
                      </a:stretch>
                    </p:blipFill>
                    <p:spPr>
                      <a:xfrm>
                        <a:off x="3216275" y="1700213"/>
                        <a:ext cx="711200" cy="457200"/>
                      </a:xfrm>
                      <a:prstGeom prst="rect">
                        <a:avLst/>
                      </a:prstGeom>
                      <a:noFill/>
                      <a:ln w="38100">
                        <a:noFill/>
                        <a:miter/>
                      </a:ln>
                    </p:spPr>
                  </p:pic>
                </p:oleObj>
              </mc:Fallback>
            </mc:AlternateContent>
          </a:graphicData>
        </a:graphic>
      </p:graphicFrame>
      <p:sp>
        <p:nvSpPr>
          <p:cNvPr id="73738" name="文本框 92173"/>
          <p:cNvSpPr txBox="1"/>
          <p:nvPr/>
        </p:nvSpPr>
        <p:spPr>
          <a:xfrm>
            <a:off x="1992313" y="2492375"/>
            <a:ext cx="86360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当</a:t>
            </a:r>
            <a:endParaRPr lang="zh-CN" altLang="en-US" dirty="0">
              <a:latin typeface="Arial" panose="020B0604020202020204" pitchFamily="34" charset="0"/>
              <a:ea typeface="宋体" panose="02010600030101010101" pitchFamily="2" charset="-122"/>
            </a:endParaRPr>
          </a:p>
        </p:txBody>
      </p:sp>
      <p:graphicFrame>
        <p:nvGraphicFramePr>
          <p:cNvPr id="73739" name="对象 92174"/>
          <p:cNvGraphicFramePr/>
          <p:nvPr/>
        </p:nvGraphicFramePr>
        <p:xfrm>
          <a:off x="2640013" y="2492375"/>
          <a:ext cx="2286000" cy="457200"/>
        </p:xfrm>
        <a:graphic>
          <a:graphicData uri="http://schemas.openxmlformats.org/presentationml/2006/ole">
            <mc:AlternateContent xmlns:mc="http://schemas.openxmlformats.org/markup-compatibility/2006">
              <mc:Choice xmlns:v="urn:schemas-microsoft-com:vml" Requires="v">
                <p:oleObj spid="_x0000_s3119" name="" r:id="rId7" imgW="2286000" imgH="457200" progId="Equation.3">
                  <p:embed/>
                </p:oleObj>
              </mc:Choice>
              <mc:Fallback>
                <p:oleObj name="" r:id="rId7" imgW="2286000" imgH="457200" progId="Equation.3">
                  <p:embed/>
                  <p:pic>
                    <p:nvPicPr>
                      <p:cNvPr id="0" name="图片 3118"/>
                      <p:cNvPicPr/>
                      <p:nvPr/>
                    </p:nvPicPr>
                    <p:blipFill>
                      <a:blip r:embed="rId8"/>
                      <a:stretch>
                        <a:fillRect/>
                      </a:stretch>
                    </p:blipFill>
                    <p:spPr>
                      <a:xfrm>
                        <a:off x="2640013" y="2492375"/>
                        <a:ext cx="2286000" cy="457200"/>
                      </a:xfrm>
                      <a:prstGeom prst="rect">
                        <a:avLst/>
                      </a:prstGeom>
                      <a:noFill/>
                      <a:ln w="38100">
                        <a:noFill/>
                        <a:miter/>
                      </a:ln>
                    </p:spPr>
                  </p:pic>
                </p:oleObj>
              </mc:Fallback>
            </mc:AlternateContent>
          </a:graphicData>
        </a:graphic>
      </p:graphicFrame>
      <p:sp>
        <p:nvSpPr>
          <p:cNvPr id="73740" name="文本框 92175"/>
          <p:cNvSpPr txBox="1"/>
          <p:nvPr/>
        </p:nvSpPr>
        <p:spPr>
          <a:xfrm>
            <a:off x="4906963" y="2492375"/>
            <a:ext cx="5761037"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表示从</a:t>
            </a:r>
            <a:r>
              <a:rPr lang="en-US" altLang="zh-CN" dirty="0">
                <a:latin typeface="Arial" panose="020B0604020202020204" pitchFamily="34" charset="0"/>
                <a:ea typeface="宋体" panose="02010600030101010101" pitchFamily="2" charset="-122"/>
              </a:rPr>
              <a:t>i</a:t>
            </a:r>
            <a:r>
              <a:rPr lang="zh-CN" altLang="en-US" dirty="0">
                <a:latin typeface="Arial" panose="020B0604020202020204" pitchFamily="34" charset="0"/>
                <a:ea typeface="宋体" panose="02010600030101010101" pitchFamily="2" charset="-122"/>
              </a:rPr>
              <a:t>站点到</a:t>
            </a:r>
            <a:r>
              <a:rPr lang="en-US" altLang="zh-CN" dirty="0">
                <a:latin typeface="Arial" panose="020B0604020202020204" pitchFamily="34" charset="0"/>
                <a:ea typeface="宋体" panose="02010600030101010101" pitchFamily="2" charset="-122"/>
              </a:rPr>
              <a:t>j</a:t>
            </a:r>
            <a:r>
              <a:rPr lang="zh-CN" altLang="en-US" dirty="0">
                <a:latin typeface="Arial" panose="020B0604020202020204" pitchFamily="34" charset="0"/>
                <a:ea typeface="宋体" panose="02010600030101010101" pitchFamily="2" charset="-122"/>
              </a:rPr>
              <a:t>站点最少换乘</a:t>
            </a:r>
            <a:r>
              <a:rPr lang="en-US" altLang="zh-CN" dirty="0">
                <a:latin typeface="Arial" panose="020B0604020202020204" pitchFamily="34" charset="0"/>
                <a:ea typeface="宋体" panose="02010600030101010101" pitchFamily="2" charset="-122"/>
              </a:rPr>
              <a:t>k</a:t>
            </a:r>
            <a:r>
              <a:rPr lang="zh-CN" altLang="en-US" dirty="0">
                <a:latin typeface="Arial" panose="020B0604020202020204" pitchFamily="34" charset="0"/>
                <a:ea typeface="宋体" panose="02010600030101010101" pitchFamily="2" charset="-122"/>
              </a:rPr>
              <a:t>次能够到达</a:t>
            </a:r>
            <a:endParaRPr lang="zh-CN" altLang="en-US" dirty="0">
              <a:latin typeface="Arial" panose="020B0604020202020204" pitchFamily="34" charset="0"/>
              <a:ea typeface="宋体" panose="02010600030101010101" pitchFamily="2" charset="-122"/>
            </a:endParaRPr>
          </a:p>
        </p:txBody>
      </p:sp>
      <p:sp>
        <p:nvSpPr>
          <p:cNvPr id="73741" name="文本框 92176"/>
          <p:cNvSpPr txBox="1"/>
          <p:nvPr/>
        </p:nvSpPr>
        <p:spPr>
          <a:xfrm>
            <a:off x="3287713" y="3213100"/>
            <a:ext cx="612140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表示从</a:t>
            </a:r>
            <a:r>
              <a:rPr lang="en-US" altLang="zh-CN" dirty="0">
                <a:latin typeface="Arial" panose="020B0604020202020204" pitchFamily="34" charset="0"/>
                <a:ea typeface="宋体" panose="02010600030101010101" pitchFamily="2" charset="-122"/>
              </a:rPr>
              <a:t>i</a:t>
            </a:r>
            <a:r>
              <a:rPr lang="zh-CN" altLang="en-US" dirty="0">
                <a:latin typeface="Arial" panose="020B0604020202020204" pitchFamily="34" charset="0"/>
                <a:ea typeface="宋体" panose="02010600030101010101" pitchFamily="2" charset="-122"/>
              </a:rPr>
              <a:t>站点到</a:t>
            </a:r>
            <a:r>
              <a:rPr lang="en-US" altLang="zh-CN" dirty="0">
                <a:latin typeface="Arial" panose="020B0604020202020204" pitchFamily="34" charset="0"/>
                <a:ea typeface="宋体" panose="02010600030101010101" pitchFamily="2" charset="-122"/>
              </a:rPr>
              <a:t>j</a:t>
            </a:r>
            <a:r>
              <a:rPr lang="zh-CN" altLang="en-US" dirty="0">
                <a:latin typeface="Arial" panose="020B0604020202020204" pitchFamily="34" charset="0"/>
                <a:ea typeface="宋体" panose="02010600030101010101" pitchFamily="2" charset="-122"/>
              </a:rPr>
              <a:t>站点所需最少费用（或时间）</a:t>
            </a:r>
            <a:endParaRPr lang="zh-CN" altLang="en-US" dirty="0">
              <a:latin typeface="Arial" panose="020B0604020202020204" pitchFamily="34" charset="0"/>
              <a:ea typeface="宋体" panose="02010600030101010101" pitchFamily="2" charset="-122"/>
            </a:endParaRPr>
          </a:p>
        </p:txBody>
      </p:sp>
      <p:sp>
        <p:nvSpPr>
          <p:cNvPr id="73742" name="文本框 92177"/>
          <p:cNvSpPr txBox="1"/>
          <p:nvPr/>
        </p:nvSpPr>
        <p:spPr>
          <a:xfrm>
            <a:off x="1992313" y="3213100"/>
            <a:ext cx="503237"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3.</a:t>
            </a:r>
            <a:endParaRPr lang="en-US" altLang="zh-CN">
              <a:latin typeface="Arial" panose="020B0604020202020204" pitchFamily="34" charset="0"/>
              <a:ea typeface="宋体" panose="02010600030101010101" pitchFamily="2" charset="-122"/>
            </a:endParaRPr>
          </a:p>
        </p:txBody>
      </p:sp>
      <p:graphicFrame>
        <p:nvGraphicFramePr>
          <p:cNvPr id="73743" name="对象 92178"/>
          <p:cNvGraphicFramePr/>
          <p:nvPr/>
        </p:nvGraphicFramePr>
        <p:xfrm>
          <a:off x="2640013" y="3068638"/>
          <a:ext cx="584200" cy="698500"/>
        </p:xfrm>
        <a:graphic>
          <a:graphicData uri="http://schemas.openxmlformats.org/presentationml/2006/ole">
            <mc:AlternateContent xmlns:mc="http://schemas.openxmlformats.org/markup-compatibility/2006">
              <mc:Choice xmlns:v="urn:schemas-microsoft-com:vml" Requires="v">
                <p:oleObj spid="_x0000_s3120" name="" r:id="rId9" imgW="585470" imgH="699770" progId="Equation.3">
                  <p:embed/>
                </p:oleObj>
              </mc:Choice>
              <mc:Fallback>
                <p:oleObj name="" r:id="rId9" imgW="585470" imgH="699770" progId="Equation.3">
                  <p:embed/>
                  <p:pic>
                    <p:nvPicPr>
                      <p:cNvPr id="0" name="图片 3119"/>
                      <p:cNvPicPr/>
                      <p:nvPr/>
                    </p:nvPicPr>
                    <p:blipFill>
                      <a:blip r:embed="rId10"/>
                      <a:stretch>
                        <a:fillRect/>
                      </a:stretch>
                    </p:blipFill>
                    <p:spPr>
                      <a:xfrm>
                        <a:off x="2640013" y="3068638"/>
                        <a:ext cx="584200" cy="698500"/>
                      </a:xfrm>
                      <a:prstGeom prst="rect">
                        <a:avLst/>
                      </a:prstGeom>
                      <a:noFill/>
                      <a:ln w="38100">
                        <a:noFill/>
                        <a:miter/>
                      </a:ln>
                    </p:spPr>
                  </p:pic>
                </p:oleObj>
              </mc:Fallback>
            </mc:AlternateContent>
          </a:graphicData>
        </a:graphic>
      </p:graphicFrame>
      <p:sp>
        <p:nvSpPr>
          <p:cNvPr id="73744" name="文本框 92179"/>
          <p:cNvSpPr txBox="1"/>
          <p:nvPr/>
        </p:nvSpPr>
        <p:spPr>
          <a:xfrm>
            <a:off x="1774825" y="3789363"/>
            <a:ext cx="504190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4.</a:t>
            </a:r>
            <a:r>
              <a:rPr lang="zh-CN" altLang="en-US" dirty="0">
                <a:latin typeface="Arial" panose="020B0604020202020204" pitchFamily="34" charset="0"/>
                <a:ea typeface="宋体" panose="02010600030101010101" pitchFamily="2" charset="-122"/>
              </a:rPr>
              <a:t>运算过程中记录下相关线路信息</a:t>
            </a:r>
            <a:endParaRPr lang="zh-CN" altLang="en-US" dirty="0">
              <a:latin typeface="Arial" panose="020B0604020202020204" pitchFamily="34" charset="0"/>
              <a:ea typeface="宋体" panose="02010600030101010101" pitchFamily="2" charset="-122"/>
            </a:endParaRPr>
          </a:p>
        </p:txBody>
      </p:sp>
      <p:sp>
        <p:nvSpPr>
          <p:cNvPr id="73745" name="文本框 92180"/>
          <p:cNvSpPr txBox="1"/>
          <p:nvPr/>
        </p:nvSpPr>
        <p:spPr>
          <a:xfrm>
            <a:off x="1992313" y="4508500"/>
            <a:ext cx="720090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5.</a:t>
            </a:r>
            <a:r>
              <a:rPr lang="zh-CN" altLang="en-US" dirty="0">
                <a:latin typeface="Arial" panose="020B0604020202020204" pitchFamily="34" charset="0"/>
                <a:ea typeface="宋体" panose="02010600030101010101" pitchFamily="2" charset="-122"/>
              </a:rPr>
              <a:t>若有若干条最小换乘线路，则再比较其他两个目标</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文本框 93185"/>
          <p:cNvSpPr txBox="1"/>
          <p:nvPr/>
        </p:nvSpPr>
        <p:spPr>
          <a:xfrm>
            <a:off x="1919288" y="260350"/>
            <a:ext cx="2160587" cy="457200"/>
          </a:xfrm>
          <a:prstGeom prst="rect">
            <a:avLst/>
          </a:prstGeom>
          <a:noFill/>
          <a:ln w="9525">
            <a:noFill/>
            <a:miter/>
          </a:ln>
        </p:spPr>
        <p:txBody>
          <a:bodyPr anchor="t">
            <a:spAutoFit/>
          </a:bodyPr>
          <a:p>
            <a:pPr lvl="0" algn="ctr" eaLnBrk="0" hangingPunct="0">
              <a:spcBef>
                <a:spcPct val="50000"/>
              </a:spcBef>
            </a:pPr>
            <a:r>
              <a:rPr lang="zh-CN" altLang="en-US" sz="2400" b="1" dirty="0">
                <a:solidFill>
                  <a:srgbClr val="FF0000"/>
                </a:solidFill>
                <a:latin typeface="Arial" panose="020B0604020202020204" pitchFamily="34" charset="0"/>
                <a:ea typeface="黑体" panose="02010609060101010101" pitchFamily="2" charset="-122"/>
              </a:rPr>
              <a:t>费用最省算法</a:t>
            </a:r>
            <a:r>
              <a:rPr lang="en-US" altLang="zh-CN" sz="2400" b="1">
                <a:solidFill>
                  <a:srgbClr val="FF0000"/>
                </a:solidFill>
                <a:latin typeface="Arial" panose="020B0604020202020204" pitchFamily="34" charset="0"/>
                <a:ea typeface="黑体" panose="02010609060101010101" pitchFamily="2" charset="-122"/>
              </a:rPr>
              <a:t>:</a:t>
            </a:r>
            <a:endParaRPr lang="en-US" altLang="zh-CN" sz="2400" b="1">
              <a:solidFill>
                <a:srgbClr val="FF0000"/>
              </a:solidFill>
              <a:latin typeface="Arial" panose="020B0604020202020204" pitchFamily="34" charset="0"/>
              <a:ea typeface="黑体" panose="02010609060101010101" pitchFamily="2" charset="-122"/>
            </a:endParaRPr>
          </a:p>
        </p:txBody>
      </p:sp>
      <p:sp>
        <p:nvSpPr>
          <p:cNvPr id="74754" name="文本框 93186"/>
          <p:cNvSpPr txBox="1"/>
          <p:nvPr/>
        </p:nvSpPr>
        <p:spPr>
          <a:xfrm>
            <a:off x="2063750" y="1052513"/>
            <a:ext cx="2592388"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黑体" panose="02010609060101010101" pitchFamily="2" charset="-122"/>
              </a:rPr>
              <a:t>1.</a:t>
            </a:r>
            <a:r>
              <a:rPr lang="zh-CN" altLang="en-US" sz="2400" dirty="0">
                <a:latin typeface="Arial" panose="020B0604020202020204" pitchFamily="34" charset="0"/>
                <a:ea typeface="黑体" panose="02010609060101010101" pitchFamily="2" charset="-122"/>
              </a:rPr>
              <a:t>对直达费用矩阵</a:t>
            </a:r>
            <a:endParaRPr lang="zh-CN" altLang="en-US" sz="2400" dirty="0">
              <a:latin typeface="Arial" panose="020B0604020202020204" pitchFamily="34" charset="0"/>
              <a:ea typeface="黑体" panose="02010609060101010101" pitchFamily="2" charset="-122"/>
            </a:endParaRPr>
          </a:p>
        </p:txBody>
      </p:sp>
      <p:graphicFrame>
        <p:nvGraphicFramePr>
          <p:cNvPr id="74755" name="对象 93187"/>
          <p:cNvGraphicFramePr/>
          <p:nvPr/>
        </p:nvGraphicFramePr>
        <p:xfrm>
          <a:off x="4872038" y="908050"/>
          <a:ext cx="3263900" cy="990600"/>
        </p:xfrm>
        <a:graphic>
          <a:graphicData uri="http://schemas.openxmlformats.org/presentationml/2006/ole">
            <mc:AlternateContent xmlns:mc="http://schemas.openxmlformats.org/markup-compatibility/2006">
              <mc:Choice xmlns:v="urn:schemas-microsoft-com:vml" Requires="v">
                <p:oleObj spid="_x0000_s3121" name="" r:id="rId1" imgW="3262630" imgH="989965" progId="Equation.3">
                  <p:embed/>
                </p:oleObj>
              </mc:Choice>
              <mc:Fallback>
                <p:oleObj name="" r:id="rId1" imgW="3262630" imgH="989965" progId="Equation.3">
                  <p:embed/>
                  <p:pic>
                    <p:nvPicPr>
                      <p:cNvPr id="0" name="图片 3120"/>
                      <p:cNvPicPr/>
                      <p:nvPr/>
                    </p:nvPicPr>
                    <p:blipFill>
                      <a:blip r:embed="rId2"/>
                      <a:stretch>
                        <a:fillRect/>
                      </a:stretch>
                    </p:blipFill>
                    <p:spPr>
                      <a:xfrm>
                        <a:off x="4872038" y="908050"/>
                        <a:ext cx="3263900" cy="990600"/>
                      </a:xfrm>
                      <a:prstGeom prst="rect">
                        <a:avLst/>
                      </a:prstGeom>
                      <a:noFill/>
                      <a:ln w="38100">
                        <a:noFill/>
                        <a:miter/>
                      </a:ln>
                    </p:spPr>
                  </p:pic>
                </p:oleObj>
              </mc:Fallback>
            </mc:AlternateContent>
          </a:graphicData>
        </a:graphic>
      </p:graphicFrame>
      <p:sp>
        <p:nvSpPr>
          <p:cNvPr id="74756" name="文本框 93188"/>
          <p:cNvSpPr txBox="1"/>
          <p:nvPr/>
        </p:nvSpPr>
        <p:spPr>
          <a:xfrm>
            <a:off x="8256588" y="1125538"/>
            <a:ext cx="1511300"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黑体" panose="02010609060101010101" pitchFamily="2" charset="-122"/>
              </a:rPr>
              <a:t>重复进行</a:t>
            </a:r>
            <a:endParaRPr lang="zh-CN" altLang="en-US" sz="2400" dirty="0">
              <a:latin typeface="Arial" panose="020B0604020202020204" pitchFamily="34" charset="0"/>
              <a:ea typeface="黑体" panose="02010609060101010101" pitchFamily="2" charset="-122"/>
            </a:endParaRPr>
          </a:p>
        </p:txBody>
      </p:sp>
      <p:graphicFrame>
        <p:nvGraphicFramePr>
          <p:cNvPr id="74757" name="对象 93189"/>
          <p:cNvGraphicFramePr/>
          <p:nvPr/>
        </p:nvGraphicFramePr>
        <p:xfrm>
          <a:off x="9696450" y="1196975"/>
          <a:ext cx="368300" cy="381000"/>
        </p:xfrm>
        <a:graphic>
          <a:graphicData uri="http://schemas.openxmlformats.org/presentationml/2006/ole">
            <mc:AlternateContent xmlns:mc="http://schemas.openxmlformats.org/markup-compatibility/2006">
              <mc:Choice xmlns:v="urn:schemas-microsoft-com:vml" Requires="v">
                <p:oleObj spid="_x0000_s3122" name="" r:id="rId3" imgW="370205" imgH="382905" progId="Equation.3">
                  <p:embed/>
                </p:oleObj>
              </mc:Choice>
              <mc:Fallback>
                <p:oleObj name="" r:id="rId3" imgW="370205" imgH="382905" progId="Equation.3">
                  <p:embed/>
                  <p:pic>
                    <p:nvPicPr>
                      <p:cNvPr id="0" name="图片 3121"/>
                      <p:cNvPicPr/>
                      <p:nvPr/>
                    </p:nvPicPr>
                    <p:blipFill>
                      <a:blip r:embed="rId4"/>
                      <a:stretch>
                        <a:fillRect/>
                      </a:stretch>
                    </p:blipFill>
                    <p:spPr>
                      <a:xfrm>
                        <a:off x="9696450" y="1196975"/>
                        <a:ext cx="368300" cy="381000"/>
                      </a:xfrm>
                      <a:prstGeom prst="rect">
                        <a:avLst/>
                      </a:prstGeom>
                      <a:noFill/>
                      <a:ln w="38100">
                        <a:noFill/>
                        <a:miter/>
                      </a:ln>
                    </p:spPr>
                  </p:pic>
                </p:oleObj>
              </mc:Fallback>
            </mc:AlternateContent>
          </a:graphicData>
        </a:graphic>
      </p:graphicFrame>
      <p:sp>
        <p:nvSpPr>
          <p:cNvPr id="74758" name="文本框 93190"/>
          <p:cNvSpPr txBox="1"/>
          <p:nvPr/>
        </p:nvSpPr>
        <p:spPr>
          <a:xfrm>
            <a:off x="1919288" y="1700213"/>
            <a:ext cx="1439862"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黑体" panose="02010609060101010101" pitchFamily="2" charset="-122"/>
              </a:rPr>
              <a:t>运算得到</a:t>
            </a:r>
            <a:endParaRPr lang="zh-CN" altLang="en-US" sz="2400" dirty="0">
              <a:latin typeface="Arial" panose="020B0604020202020204" pitchFamily="34" charset="0"/>
              <a:ea typeface="黑体" panose="02010609060101010101" pitchFamily="2" charset="-122"/>
            </a:endParaRPr>
          </a:p>
        </p:txBody>
      </p:sp>
      <p:graphicFrame>
        <p:nvGraphicFramePr>
          <p:cNvPr id="74759" name="对象 93191"/>
          <p:cNvGraphicFramePr/>
          <p:nvPr/>
        </p:nvGraphicFramePr>
        <p:xfrm>
          <a:off x="3359150" y="1700213"/>
          <a:ext cx="711200" cy="457200"/>
        </p:xfrm>
        <a:graphic>
          <a:graphicData uri="http://schemas.openxmlformats.org/presentationml/2006/ole">
            <mc:AlternateContent xmlns:mc="http://schemas.openxmlformats.org/markup-compatibility/2006">
              <mc:Choice xmlns:v="urn:schemas-microsoft-com:vml" Requires="v">
                <p:oleObj spid="_x0000_s3123" name="" r:id="rId5" imgW="712470" imgH="458470" progId="Equation.3">
                  <p:embed/>
                </p:oleObj>
              </mc:Choice>
              <mc:Fallback>
                <p:oleObj name="" r:id="rId5" imgW="712470" imgH="458470" progId="Equation.3">
                  <p:embed/>
                  <p:pic>
                    <p:nvPicPr>
                      <p:cNvPr id="0" name="图片 3122"/>
                      <p:cNvPicPr/>
                      <p:nvPr/>
                    </p:nvPicPr>
                    <p:blipFill>
                      <a:blip r:embed="rId6"/>
                      <a:stretch>
                        <a:fillRect/>
                      </a:stretch>
                    </p:blipFill>
                    <p:spPr>
                      <a:xfrm>
                        <a:off x="3359150" y="1700213"/>
                        <a:ext cx="711200" cy="457200"/>
                      </a:xfrm>
                      <a:prstGeom prst="rect">
                        <a:avLst/>
                      </a:prstGeom>
                      <a:noFill/>
                      <a:ln w="38100">
                        <a:noFill/>
                        <a:miter/>
                      </a:ln>
                    </p:spPr>
                  </p:pic>
                </p:oleObj>
              </mc:Fallback>
            </mc:AlternateContent>
          </a:graphicData>
        </a:graphic>
      </p:graphicFrame>
      <p:sp>
        <p:nvSpPr>
          <p:cNvPr id="74760" name="文本框 93192"/>
          <p:cNvSpPr txBox="1"/>
          <p:nvPr/>
        </p:nvSpPr>
        <p:spPr>
          <a:xfrm>
            <a:off x="1847850" y="2997200"/>
            <a:ext cx="3024188"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黑体" panose="02010609060101010101" pitchFamily="2" charset="-122"/>
              </a:rPr>
              <a:t>2.</a:t>
            </a:r>
            <a:r>
              <a:rPr lang="zh-CN" altLang="en-US" sz="2400" dirty="0">
                <a:latin typeface="Arial" panose="020B0604020202020204" pitchFamily="34" charset="0"/>
                <a:ea typeface="黑体" panose="02010609060101010101" pitchFamily="2" charset="-122"/>
              </a:rPr>
              <a:t>运算若干次数后若</a:t>
            </a:r>
            <a:endParaRPr lang="zh-CN" altLang="en-US" sz="2400" dirty="0">
              <a:latin typeface="Arial" panose="020B0604020202020204" pitchFamily="34" charset="0"/>
              <a:ea typeface="黑体" panose="02010609060101010101" pitchFamily="2" charset="-122"/>
            </a:endParaRPr>
          </a:p>
        </p:txBody>
      </p:sp>
      <p:graphicFrame>
        <p:nvGraphicFramePr>
          <p:cNvPr id="74761" name="对象 93193"/>
          <p:cNvGraphicFramePr/>
          <p:nvPr/>
        </p:nvGraphicFramePr>
        <p:xfrm>
          <a:off x="4872038" y="2997200"/>
          <a:ext cx="1447800" cy="401638"/>
        </p:xfrm>
        <a:graphic>
          <a:graphicData uri="http://schemas.openxmlformats.org/presentationml/2006/ole">
            <mc:AlternateContent xmlns:mc="http://schemas.openxmlformats.org/markup-compatibility/2006">
              <mc:Choice xmlns:v="urn:schemas-microsoft-com:vml" Requires="v">
                <p:oleObj spid="_x0000_s3124" name="" r:id="rId7" imgW="1450975" imgH="330835" progId="Equation.3">
                  <p:embed/>
                </p:oleObj>
              </mc:Choice>
              <mc:Fallback>
                <p:oleObj name="" r:id="rId7" imgW="1450975" imgH="330835" progId="Equation.3">
                  <p:embed/>
                  <p:pic>
                    <p:nvPicPr>
                      <p:cNvPr id="0" name="图片 3123"/>
                      <p:cNvPicPr/>
                      <p:nvPr/>
                    </p:nvPicPr>
                    <p:blipFill>
                      <a:blip r:embed="rId8"/>
                      <a:stretch>
                        <a:fillRect/>
                      </a:stretch>
                    </p:blipFill>
                    <p:spPr>
                      <a:xfrm>
                        <a:off x="4872038" y="2997200"/>
                        <a:ext cx="1447800" cy="401638"/>
                      </a:xfrm>
                      <a:prstGeom prst="rect">
                        <a:avLst/>
                      </a:prstGeom>
                      <a:noFill/>
                      <a:ln w="38100">
                        <a:noFill/>
                        <a:miter/>
                      </a:ln>
                    </p:spPr>
                  </p:pic>
                </p:oleObj>
              </mc:Fallback>
            </mc:AlternateContent>
          </a:graphicData>
        </a:graphic>
      </p:graphicFrame>
      <p:sp>
        <p:nvSpPr>
          <p:cNvPr id="74762" name="文本框 93194"/>
          <p:cNvSpPr txBox="1"/>
          <p:nvPr/>
        </p:nvSpPr>
        <p:spPr>
          <a:xfrm>
            <a:off x="6203950" y="3068638"/>
            <a:ext cx="4464050"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黑体" panose="02010609060101010101" pitchFamily="2" charset="-122"/>
              </a:rPr>
              <a:t>则表示已得到站点间最少费用</a:t>
            </a:r>
            <a:endParaRPr lang="zh-CN" altLang="en-US" sz="2400" dirty="0">
              <a:latin typeface="Arial" panose="020B0604020202020204" pitchFamily="34" charset="0"/>
              <a:ea typeface="黑体" panose="02010609060101010101" pitchFamily="2" charset="-122"/>
            </a:endParaRPr>
          </a:p>
        </p:txBody>
      </p:sp>
      <p:sp>
        <p:nvSpPr>
          <p:cNvPr id="74763" name="文本框 93195"/>
          <p:cNvSpPr txBox="1"/>
          <p:nvPr/>
        </p:nvSpPr>
        <p:spPr>
          <a:xfrm>
            <a:off x="3216275" y="3933825"/>
            <a:ext cx="5040313"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黑体" panose="02010609060101010101" pitchFamily="2" charset="-122"/>
              </a:rPr>
              <a:t>表示从</a:t>
            </a:r>
            <a:r>
              <a:rPr lang="en-US" altLang="zh-CN" sz="2400" dirty="0">
                <a:latin typeface="Arial" panose="020B0604020202020204" pitchFamily="34" charset="0"/>
                <a:ea typeface="黑体" panose="02010609060101010101" pitchFamily="2" charset="-122"/>
              </a:rPr>
              <a:t>i</a:t>
            </a:r>
            <a:r>
              <a:rPr lang="zh-CN" altLang="en-US" sz="2400" dirty="0">
                <a:latin typeface="Arial" panose="020B0604020202020204" pitchFamily="34" charset="0"/>
                <a:ea typeface="黑体" panose="02010609060101010101" pitchFamily="2" charset="-122"/>
              </a:rPr>
              <a:t>站点到</a:t>
            </a:r>
            <a:r>
              <a:rPr lang="en-US" altLang="zh-CN" sz="2400" dirty="0">
                <a:latin typeface="Arial" panose="020B0604020202020204" pitchFamily="34" charset="0"/>
                <a:ea typeface="黑体" panose="02010609060101010101" pitchFamily="2" charset="-122"/>
              </a:rPr>
              <a:t>j</a:t>
            </a:r>
            <a:r>
              <a:rPr lang="zh-CN" altLang="en-US" sz="2400" dirty="0">
                <a:latin typeface="Arial" panose="020B0604020202020204" pitchFamily="34" charset="0"/>
                <a:ea typeface="黑体" panose="02010609060101010101" pitchFamily="2" charset="-122"/>
              </a:rPr>
              <a:t>站点所需最少费用</a:t>
            </a:r>
            <a:endParaRPr lang="zh-CN" altLang="en-US" sz="2400" dirty="0">
              <a:latin typeface="Arial" panose="020B0604020202020204" pitchFamily="34" charset="0"/>
              <a:ea typeface="黑体" panose="02010609060101010101" pitchFamily="2" charset="-122"/>
            </a:endParaRPr>
          </a:p>
        </p:txBody>
      </p:sp>
      <p:graphicFrame>
        <p:nvGraphicFramePr>
          <p:cNvPr id="74764" name="对象 93196"/>
          <p:cNvGraphicFramePr/>
          <p:nvPr/>
        </p:nvGraphicFramePr>
        <p:xfrm>
          <a:off x="2424113" y="3716338"/>
          <a:ext cx="584200" cy="698500"/>
        </p:xfrm>
        <a:graphic>
          <a:graphicData uri="http://schemas.openxmlformats.org/presentationml/2006/ole">
            <mc:AlternateContent xmlns:mc="http://schemas.openxmlformats.org/markup-compatibility/2006">
              <mc:Choice xmlns:v="urn:schemas-microsoft-com:vml" Requires="v">
                <p:oleObj spid="_x0000_s3125" name="" r:id="rId9" imgW="585470" imgH="699770" progId="Equation.3">
                  <p:embed/>
                </p:oleObj>
              </mc:Choice>
              <mc:Fallback>
                <p:oleObj name="" r:id="rId9" imgW="585470" imgH="699770" progId="Equation.3">
                  <p:embed/>
                  <p:pic>
                    <p:nvPicPr>
                      <p:cNvPr id="0" name="图片 3124"/>
                      <p:cNvPicPr/>
                      <p:nvPr/>
                    </p:nvPicPr>
                    <p:blipFill>
                      <a:blip r:embed="rId10"/>
                      <a:stretch>
                        <a:fillRect/>
                      </a:stretch>
                    </p:blipFill>
                    <p:spPr>
                      <a:xfrm>
                        <a:off x="2424113" y="3716338"/>
                        <a:ext cx="584200" cy="698500"/>
                      </a:xfrm>
                      <a:prstGeom prst="rect">
                        <a:avLst/>
                      </a:prstGeom>
                      <a:noFill/>
                      <a:ln w="38100">
                        <a:noFill/>
                        <a:miter/>
                      </a:ln>
                    </p:spPr>
                  </p:pic>
                </p:oleObj>
              </mc:Fallback>
            </mc:AlternateContent>
          </a:graphicData>
        </a:graphic>
      </p:graphicFrame>
      <p:sp>
        <p:nvSpPr>
          <p:cNvPr id="74765" name="文本框 93197"/>
          <p:cNvSpPr txBox="1"/>
          <p:nvPr/>
        </p:nvSpPr>
        <p:spPr>
          <a:xfrm>
            <a:off x="1847850" y="3860800"/>
            <a:ext cx="574675" cy="457200"/>
          </a:xfrm>
          <a:prstGeom prst="rect">
            <a:avLst/>
          </a:prstGeom>
          <a:noFill/>
          <a:ln w="9525">
            <a:noFill/>
            <a:miter/>
          </a:ln>
        </p:spPr>
        <p:txBody>
          <a:bodyPr anchor="t">
            <a:spAutoFit/>
          </a:bodyPr>
          <a:p>
            <a:pPr lvl="0" algn="ctr" eaLnBrk="0" hangingPunct="0">
              <a:spcBef>
                <a:spcPct val="50000"/>
              </a:spcBef>
            </a:pPr>
            <a:r>
              <a:rPr lang="en-US" altLang="zh-CN" sz="2400">
                <a:latin typeface="Arial" panose="020B0604020202020204" pitchFamily="34" charset="0"/>
                <a:ea typeface="黑体" panose="02010609060101010101" pitchFamily="2" charset="-122"/>
              </a:rPr>
              <a:t>3.</a:t>
            </a:r>
            <a:endParaRPr lang="en-US" altLang="zh-CN" sz="2400">
              <a:latin typeface="Arial" panose="020B0604020202020204" pitchFamily="34" charset="0"/>
              <a:ea typeface="黑体" panose="02010609060101010101" pitchFamily="2" charset="-122"/>
            </a:endParaRPr>
          </a:p>
        </p:txBody>
      </p:sp>
      <p:sp>
        <p:nvSpPr>
          <p:cNvPr id="74766" name="文本框 93198"/>
          <p:cNvSpPr txBox="1"/>
          <p:nvPr/>
        </p:nvSpPr>
        <p:spPr>
          <a:xfrm>
            <a:off x="1992313" y="4724400"/>
            <a:ext cx="4895850"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黑体" panose="02010609060101010101" pitchFamily="2" charset="-122"/>
              </a:rPr>
              <a:t>4.</a:t>
            </a:r>
            <a:r>
              <a:rPr lang="zh-CN" altLang="en-US" sz="2400" dirty="0">
                <a:latin typeface="Arial" panose="020B0604020202020204" pitchFamily="34" charset="0"/>
                <a:ea typeface="黑体" panose="02010609060101010101" pitchFamily="2" charset="-122"/>
              </a:rPr>
              <a:t>运算过程中记录下相关线路信息</a:t>
            </a:r>
            <a:endParaRPr lang="zh-CN" altLang="en-US" sz="2400" dirty="0">
              <a:latin typeface="Arial" panose="020B0604020202020204" pitchFamily="34" charset="0"/>
              <a:ea typeface="黑体" panose="02010609060101010101" pitchFamily="2" charset="-122"/>
            </a:endParaRPr>
          </a:p>
        </p:txBody>
      </p:sp>
      <p:sp>
        <p:nvSpPr>
          <p:cNvPr id="74767" name="文本框 93199"/>
          <p:cNvSpPr txBox="1"/>
          <p:nvPr/>
        </p:nvSpPr>
        <p:spPr>
          <a:xfrm>
            <a:off x="2063750" y="5373688"/>
            <a:ext cx="7200900" cy="457200"/>
          </a:xfrm>
          <a:prstGeom prst="rect">
            <a:avLst/>
          </a:prstGeom>
          <a:noFill/>
          <a:ln w="9525">
            <a:noFill/>
            <a:miter/>
          </a:ln>
        </p:spPr>
        <p:txBody>
          <a:bodyPr anchor="t">
            <a:spAutoFit/>
          </a:bodyPr>
          <a:p>
            <a:pPr lvl="0" algn="ctr" eaLnBrk="0" hangingPunct="0">
              <a:spcBef>
                <a:spcPct val="50000"/>
              </a:spcBef>
            </a:pPr>
            <a:r>
              <a:rPr lang="en-US" altLang="zh-CN" sz="2400" dirty="0">
                <a:latin typeface="Arial" panose="020B0604020202020204" pitchFamily="34" charset="0"/>
                <a:ea typeface="黑体" panose="02010609060101010101" pitchFamily="2" charset="-122"/>
              </a:rPr>
              <a:t>5.</a:t>
            </a:r>
            <a:r>
              <a:rPr lang="zh-CN" altLang="en-US" sz="2400" dirty="0">
                <a:latin typeface="Arial" panose="020B0604020202020204" pitchFamily="34" charset="0"/>
                <a:ea typeface="黑体" panose="02010609060101010101" pitchFamily="2" charset="-122"/>
              </a:rPr>
              <a:t>若有若干条最小费用线路，则再比较其他两个目标</a:t>
            </a:r>
            <a:endParaRPr lang="zh-CN" altLang="en-US" sz="2400" dirty="0">
              <a:latin typeface="Arial" panose="020B0604020202020204" pitchFamily="34" charset="0"/>
              <a:ea typeface="黑体" panose="02010609060101010101" pitchFamily="2" charset="-122"/>
            </a:endParaRPr>
          </a:p>
        </p:txBody>
      </p:sp>
      <p:sp>
        <p:nvSpPr>
          <p:cNvPr id="74768" name="文本框 93200"/>
          <p:cNvSpPr txBox="1"/>
          <p:nvPr/>
        </p:nvSpPr>
        <p:spPr>
          <a:xfrm>
            <a:off x="4440238" y="333375"/>
            <a:ext cx="3816350" cy="457200"/>
          </a:xfrm>
          <a:prstGeom prst="rect">
            <a:avLst/>
          </a:prstGeom>
          <a:noFill/>
          <a:ln w="9525">
            <a:noFill/>
            <a:miter/>
          </a:ln>
        </p:spPr>
        <p:txBody>
          <a:bodyPr anchor="t">
            <a:spAutoFit/>
          </a:bodyPr>
          <a:p>
            <a:pPr lvl="0" algn="ctr" eaLnBrk="0" hangingPunct="0">
              <a:spcBef>
                <a:spcPct val="50000"/>
              </a:spcBef>
            </a:pPr>
            <a:endParaRPr sz="2400" dirty="0">
              <a:latin typeface="Arial" panose="020B0604020202020204" pitchFamily="34" charset="0"/>
              <a:ea typeface="黑体" panose="02010609060101010101" pitchFamily="2" charset="-122"/>
            </a:endParaRPr>
          </a:p>
        </p:txBody>
      </p:sp>
      <p:sp>
        <p:nvSpPr>
          <p:cNvPr id="74769" name="文本框 93201"/>
          <p:cNvSpPr txBox="1"/>
          <p:nvPr/>
        </p:nvSpPr>
        <p:spPr>
          <a:xfrm>
            <a:off x="4151313" y="260350"/>
            <a:ext cx="4033837" cy="457200"/>
          </a:xfrm>
          <a:prstGeom prst="rect">
            <a:avLst/>
          </a:prstGeom>
          <a:noFill/>
          <a:ln w="9525">
            <a:noFill/>
            <a:miter/>
          </a:ln>
        </p:spPr>
        <p:txBody>
          <a:bodyPr anchor="t">
            <a:spAutoFit/>
          </a:bodyPr>
          <a:p>
            <a:pPr lvl="0" algn="ctr" eaLnBrk="0" hangingPunct="0">
              <a:spcBef>
                <a:spcPct val="50000"/>
              </a:spcBef>
            </a:pPr>
            <a:r>
              <a:rPr lang="zh-CN" altLang="en-US" sz="2400" dirty="0">
                <a:latin typeface="Arial" panose="020B0604020202020204" pitchFamily="34" charset="0"/>
                <a:ea typeface="黑体" panose="02010609060101010101" pitchFamily="2" charset="-122"/>
              </a:rPr>
              <a:t>费用为</a:t>
            </a:r>
            <a:r>
              <a:rPr lang="zh-CN" altLang="en-US" sz="2400" b="1" i="1" dirty="0">
                <a:latin typeface="Arial" panose="020B0604020202020204" pitchFamily="34" charset="0"/>
                <a:ea typeface="黑体" panose="02010609060101010101" pitchFamily="2" charset="-122"/>
              </a:rPr>
              <a:t>第一目标</a:t>
            </a:r>
            <a:endParaRPr lang="zh-CN" altLang="en-US" sz="2400" b="1" i="1" dirty="0">
              <a:latin typeface="Arial" panose="020B0604020202020204" pitchFamily="34" charset="0"/>
              <a:ea typeface="黑体" panose="02010609060101010101" pitchFamily="2" charset="-122"/>
            </a:endParaRPr>
          </a:p>
        </p:txBody>
      </p:sp>
      <p:sp>
        <p:nvSpPr>
          <p:cNvPr id="74770" name="文本框 93202"/>
          <p:cNvSpPr txBox="1"/>
          <p:nvPr/>
        </p:nvSpPr>
        <p:spPr>
          <a:xfrm>
            <a:off x="3432175" y="6092825"/>
            <a:ext cx="3816350" cy="457200"/>
          </a:xfrm>
          <a:prstGeom prst="rect">
            <a:avLst/>
          </a:prstGeom>
          <a:noFill/>
          <a:ln w="9525">
            <a:noFill/>
            <a:miter/>
          </a:ln>
        </p:spPr>
        <p:txBody>
          <a:bodyPr anchor="t">
            <a:spAutoFit/>
          </a:bodyPr>
          <a:p>
            <a:pPr lvl="0" algn="ctr" eaLnBrk="0" hangingPunct="0">
              <a:spcBef>
                <a:spcPct val="50000"/>
              </a:spcBef>
            </a:pPr>
            <a:r>
              <a:rPr lang="zh-CN" altLang="en-US" sz="2400" b="1" dirty="0">
                <a:solidFill>
                  <a:srgbClr val="FF0000"/>
                </a:solidFill>
                <a:latin typeface="Arial" panose="020B0604020202020204" pitchFamily="34" charset="0"/>
                <a:ea typeface="黑体" panose="02010609060101010101" pitchFamily="2" charset="-122"/>
              </a:rPr>
              <a:t>时间最短算法同样</a:t>
            </a:r>
            <a:endParaRPr lang="zh-CN" altLang="en-US" sz="2400" b="1" dirty="0">
              <a:solidFill>
                <a:srgbClr val="FF0000"/>
              </a:solidFill>
              <a:latin typeface="Arial" panose="020B0604020202020204" pitchFamily="34" charset="0"/>
              <a:ea typeface="黑体" panose="02010609060101010101" pitchFamily="2"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文本框 94211"/>
          <p:cNvSpPr txBox="1"/>
          <p:nvPr/>
        </p:nvSpPr>
        <p:spPr>
          <a:xfrm>
            <a:off x="1703388" y="115888"/>
            <a:ext cx="165735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示例图：</a:t>
            </a:r>
            <a:endParaRPr lang="zh-CN" altLang="en-US" dirty="0">
              <a:latin typeface="Arial" panose="020B0604020202020204" pitchFamily="34" charset="0"/>
              <a:ea typeface="宋体" panose="02010600030101010101" pitchFamily="2" charset="-122"/>
            </a:endParaRPr>
          </a:p>
        </p:txBody>
      </p:sp>
      <p:sp>
        <p:nvSpPr>
          <p:cNvPr id="75778" name="文本框 94233"/>
          <p:cNvSpPr txBox="1"/>
          <p:nvPr/>
        </p:nvSpPr>
        <p:spPr>
          <a:xfrm>
            <a:off x="1935163" y="3778250"/>
            <a:ext cx="273050" cy="365760"/>
          </a:xfrm>
          <a:prstGeom prst="rect">
            <a:avLst/>
          </a:prstGeom>
          <a:noFill/>
          <a:ln w="9525">
            <a:noFill/>
            <a:miter/>
          </a:ln>
        </p:spPr>
        <p:txBody>
          <a:bodyPr anchor="t">
            <a:spAutoFit/>
          </a:bodyPr>
          <a:p>
            <a:pPr lvl="0" algn="ctr" eaLnBrk="0" hangingPunct="0">
              <a:spcBef>
                <a:spcPct val="50000"/>
              </a:spcBef>
            </a:pPr>
            <a:endParaRPr dirty="0">
              <a:latin typeface="Arial" panose="020B0604020202020204" pitchFamily="34" charset="0"/>
              <a:ea typeface="宋体" panose="02010600030101010101" pitchFamily="2" charset="-122"/>
            </a:endParaRPr>
          </a:p>
        </p:txBody>
      </p:sp>
      <p:grpSp>
        <p:nvGrpSpPr>
          <p:cNvPr id="75779" name="组合 94236"/>
          <p:cNvGrpSpPr/>
          <p:nvPr/>
        </p:nvGrpSpPr>
        <p:grpSpPr>
          <a:xfrm>
            <a:off x="2135188" y="908050"/>
            <a:ext cx="2319337" cy="2165350"/>
            <a:chOff x="930" y="527"/>
            <a:chExt cx="1461" cy="1364"/>
          </a:xfrm>
        </p:grpSpPr>
        <p:sp>
          <p:nvSpPr>
            <p:cNvPr id="75780" name="直接连接符 94212"/>
            <p:cNvSpPr/>
            <p:nvPr/>
          </p:nvSpPr>
          <p:spPr>
            <a:xfrm flipV="1">
              <a:off x="1247" y="663"/>
              <a:ext cx="454" cy="454"/>
            </a:xfrm>
            <a:prstGeom prst="line">
              <a:avLst/>
            </a:prstGeom>
            <a:ln w="9525" cap="flat" cmpd="sng">
              <a:solidFill>
                <a:schemeClr val="tx1"/>
              </a:solidFill>
              <a:prstDash val="solid"/>
              <a:round/>
              <a:headEnd type="none" w="med" len="med"/>
              <a:tailEnd type="triangl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75781" name="直接连接符 94213"/>
            <p:cNvSpPr/>
            <p:nvPr/>
          </p:nvSpPr>
          <p:spPr>
            <a:xfrm>
              <a:off x="1247" y="1117"/>
              <a:ext cx="908" cy="45"/>
            </a:xfrm>
            <a:prstGeom prst="line">
              <a:avLst/>
            </a:prstGeom>
            <a:ln w="9525" cap="flat" cmpd="sng">
              <a:solidFill>
                <a:schemeClr val="tx1"/>
              </a:solidFill>
              <a:prstDash val="solid"/>
              <a:round/>
              <a:headEnd type="none" w="med" len="med"/>
              <a:tailEnd type="triangl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75782" name="直接连接符 94214"/>
            <p:cNvSpPr/>
            <p:nvPr/>
          </p:nvSpPr>
          <p:spPr>
            <a:xfrm>
              <a:off x="1247" y="1117"/>
              <a:ext cx="273" cy="544"/>
            </a:xfrm>
            <a:prstGeom prst="line">
              <a:avLst/>
            </a:prstGeom>
            <a:ln w="9525" cap="flat" cmpd="sng">
              <a:solidFill>
                <a:schemeClr val="tx1"/>
              </a:solidFill>
              <a:prstDash val="solid"/>
              <a:round/>
              <a:headEnd type="none" w="med" len="med"/>
              <a:tailEnd type="triangl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75783" name="直接连接符 94215"/>
            <p:cNvSpPr/>
            <p:nvPr/>
          </p:nvSpPr>
          <p:spPr>
            <a:xfrm flipV="1">
              <a:off x="1520" y="1162"/>
              <a:ext cx="635" cy="499"/>
            </a:xfrm>
            <a:prstGeom prst="line">
              <a:avLst/>
            </a:prstGeom>
            <a:ln w="9525" cap="flat" cmpd="sng">
              <a:solidFill>
                <a:schemeClr val="tx1"/>
              </a:solidFill>
              <a:prstDash val="solid"/>
              <a:round/>
              <a:headEnd type="none" w="med" len="med"/>
              <a:tailEnd type="triangl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75784" name="任意多边形 94217"/>
            <p:cNvSpPr/>
            <p:nvPr/>
          </p:nvSpPr>
          <p:spPr>
            <a:xfrm>
              <a:off x="1198" y="627"/>
              <a:ext cx="482" cy="484"/>
            </a:xfrm>
            <a:custGeom>
              <a:avLst/>
              <a:gdLst/>
              <a:ahLst/>
              <a:cxnLst/>
              <a:pathLst>
                <a:path w="482" h="484">
                  <a:moveTo>
                    <a:pt x="482" y="53"/>
                  </a:moveTo>
                  <a:cubicBezTo>
                    <a:pt x="458" y="49"/>
                    <a:pt x="433" y="47"/>
                    <a:pt x="409" y="40"/>
                  </a:cubicBezTo>
                  <a:cubicBezTo>
                    <a:pt x="401" y="38"/>
                    <a:pt x="396" y="30"/>
                    <a:pt x="389" y="27"/>
                  </a:cubicBezTo>
                  <a:cubicBezTo>
                    <a:pt x="363" y="16"/>
                    <a:pt x="330" y="7"/>
                    <a:pt x="303" y="0"/>
                  </a:cubicBezTo>
                  <a:cubicBezTo>
                    <a:pt x="243" y="8"/>
                    <a:pt x="194" y="27"/>
                    <a:pt x="144" y="60"/>
                  </a:cubicBezTo>
                  <a:cubicBezTo>
                    <a:pt x="134" y="102"/>
                    <a:pt x="128" y="87"/>
                    <a:pt x="91" y="100"/>
                  </a:cubicBezTo>
                  <a:cubicBezTo>
                    <a:pt x="73" y="157"/>
                    <a:pt x="102" y="78"/>
                    <a:pt x="65" y="133"/>
                  </a:cubicBezTo>
                  <a:cubicBezTo>
                    <a:pt x="48" y="158"/>
                    <a:pt x="46" y="206"/>
                    <a:pt x="25" y="239"/>
                  </a:cubicBezTo>
                  <a:cubicBezTo>
                    <a:pt x="0" y="319"/>
                    <a:pt x="4" y="297"/>
                    <a:pt x="25" y="464"/>
                  </a:cubicBezTo>
                  <a:cubicBezTo>
                    <a:pt x="26" y="471"/>
                    <a:pt x="40" y="465"/>
                    <a:pt x="45" y="470"/>
                  </a:cubicBezTo>
                  <a:cubicBezTo>
                    <a:pt x="48" y="473"/>
                    <a:pt x="45" y="479"/>
                    <a:pt x="45" y="484"/>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75785" name="任意多边形 94218"/>
            <p:cNvSpPr/>
            <p:nvPr/>
          </p:nvSpPr>
          <p:spPr>
            <a:xfrm>
              <a:off x="1230" y="693"/>
              <a:ext cx="186" cy="120"/>
            </a:xfrm>
            <a:custGeom>
              <a:avLst/>
              <a:gdLst/>
              <a:ahLst/>
              <a:cxnLst/>
              <a:pathLst>
                <a:path w="186" h="120">
                  <a:moveTo>
                    <a:pt x="0" y="0"/>
                  </a:moveTo>
                  <a:cubicBezTo>
                    <a:pt x="12" y="40"/>
                    <a:pt x="20" y="78"/>
                    <a:pt x="26" y="120"/>
                  </a:cubicBezTo>
                  <a:cubicBezTo>
                    <a:pt x="39" y="118"/>
                    <a:pt x="53" y="117"/>
                    <a:pt x="66" y="113"/>
                  </a:cubicBezTo>
                  <a:cubicBezTo>
                    <a:pt x="74" y="110"/>
                    <a:pt x="78" y="103"/>
                    <a:pt x="86" y="100"/>
                  </a:cubicBezTo>
                  <a:cubicBezTo>
                    <a:pt x="186" y="67"/>
                    <a:pt x="94" y="108"/>
                    <a:pt x="139" y="87"/>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75786" name="任意多边形 94219"/>
            <p:cNvSpPr/>
            <p:nvPr/>
          </p:nvSpPr>
          <p:spPr>
            <a:xfrm>
              <a:off x="1247" y="1117"/>
              <a:ext cx="72" cy="1"/>
            </a:xfrm>
            <a:custGeom>
              <a:avLst/>
              <a:gdLst/>
              <a:ahLst/>
              <a:cxnLst/>
              <a:pathLst>
                <a:path w="72" h="1">
                  <a:moveTo>
                    <a:pt x="0" y="0"/>
                  </a:moveTo>
                  <a:cubicBezTo>
                    <a:pt x="24" y="0"/>
                    <a:pt x="48" y="0"/>
                    <a:pt x="72" y="0"/>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75787" name="任意多边形 94220"/>
            <p:cNvSpPr/>
            <p:nvPr/>
          </p:nvSpPr>
          <p:spPr>
            <a:xfrm>
              <a:off x="1111" y="1117"/>
              <a:ext cx="397" cy="536"/>
            </a:xfrm>
            <a:custGeom>
              <a:avLst/>
              <a:gdLst/>
              <a:ahLst/>
              <a:cxnLst/>
              <a:pathLst>
                <a:path w="397" h="536">
                  <a:moveTo>
                    <a:pt x="146" y="0"/>
                  </a:moveTo>
                  <a:cubicBezTo>
                    <a:pt x="137" y="13"/>
                    <a:pt x="128" y="27"/>
                    <a:pt x="119" y="40"/>
                  </a:cubicBezTo>
                  <a:cubicBezTo>
                    <a:pt x="115" y="46"/>
                    <a:pt x="106" y="59"/>
                    <a:pt x="106" y="59"/>
                  </a:cubicBezTo>
                  <a:cubicBezTo>
                    <a:pt x="104" y="66"/>
                    <a:pt x="103" y="73"/>
                    <a:pt x="100" y="79"/>
                  </a:cubicBezTo>
                  <a:cubicBezTo>
                    <a:pt x="96" y="86"/>
                    <a:pt x="89" y="92"/>
                    <a:pt x="86" y="99"/>
                  </a:cubicBezTo>
                  <a:cubicBezTo>
                    <a:pt x="73" y="129"/>
                    <a:pt x="76" y="134"/>
                    <a:pt x="53" y="159"/>
                  </a:cubicBezTo>
                  <a:cubicBezTo>
                    <a:pt x="46" y="191"/>
                    <a:pt x="43" y="202"/>
                    <a:pt x="20" y="225"/>
                  </a:cubicBezTo>
                  <a:cubicBezTo>
                    <a:pt x="12" y="247"/>
                    <a:pt x="6" y="269"/>
                    <a:pt x="0" y="291"/>
                  </a:cubicBezTo>
                  <a:cubicBezTo>
                    <a:pt x="8" y="346"/>
                    <a:pt x="15" y="393"/>
                    <a:pt x="73" y="410"/>
                  </a:cubicBezTo>
                  <a:cubicBezTo>
                    <a:pt x="112" y="436"/>
                    <a:pt x="147" y="449"/>
                    <a:pt x="192" y="463"/>
                  </a:cubicBezTo>
                  <a:cubicBezTo>
                    <a:pt x="196" y="468"/>
                    <a:pt x="200" y="473"/>
                    <a:pt x="205" y="477"/>
                  </a:cubicBezTo>
                  <a:cubicBezTo>
                    <a:pt x="211" y="482"/>
                    <a:pt x="219" y="484"/>
                    <a:pt x="225" y="490"/>
                  </a:cubicBezTo>
                  <a:cubicBezTo>
                    <a:pt x="231" y="496"/>
                    <a:pt x="231" y="507"/>
                    <a:pt x="239" y="510"/>
                  </a:cubicBezTo>
                  <a:cubicBezTo>
                    <a:pt x="277" y="524"/>
                    <a:pt x="356" y="536"/>
                    <a:pt x="397" y="536"/>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75788" name="直接连接符 94225"/>
            <p:cNvSpPr/>
            <p:nvPr/>
          </p:nvSpPr>
          <p:spPr>
            <a:xfrm flipH="1">
              <a:off x="1021" y="1435"/>
              <a:ext cx="90" cy="9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75789" name="直接连接符 94226"/>
            <p:cNvSpPr/>
            <p:nvPr/>
          </p:nvSpPr>
          <p:spPr>
            <a:xfrm>
              <a:off x="1111" y="1435"/>
              <a:ext cx="90" cy="45"/>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75790" name="任意多边形 94227"/>
            <p:cNvSpPr/>
            <p:nvPr/>
          </p:nvSpPr>
          <p:spPr>
            <a:xfrm>
              <a:off x="1521" y="1170"/>
              <a:ext cx="708" cy="497"/>
            </a:xfrm>
            <a:custGeom>
              <a:avLst/>
              <a:gdLst/>
              <a:ahLst/>
              <a:cxnLst/>
              <a:pathLst>
                <a:path w="708" h="497">
                  <a:moveTo>
                    <a:pt x="616" y="0"/>
                  </a:moveTo>
                  <a:cubicBezTo>
                    <a:pt x="625" y="32"/>
                    <a:pt x="633" y="19"/>
                    <a:pt x="656" y="40"/>
                  </a:cubicBezTo>
                  <a:cubicBezTo>
                    <a:pt x="673" y="96"/>
                    <a:pt x="646" y="19"/>
                    <a:pt x="682" y="80"/>
                  </a:cubicBezTo>
                  <a:cubicBezTo>
                    <a:pt x="696" y="104"/>
                    <a:pt x="702" y="151"/>
                    <a:pt x="708" y="179"/>
                  </a:cubicBezTo>
                  <a:cubicBezTo>
                    <a:pt x="702" y="216"/>
                    <a:pt x="703" y="254"/>
                    <a:pt x="695" y="291"/>
                  </a:cubicBezTo>
                  <a:cubicBezTo>
                    <a:pt x="693" y="299"/>
                    <a:pt x="686" y="304"/>
                    <a:pt x="682" y="311"/>
                  </a:cubicBezTo>
                  <a:cubicBezTo>
                    <a:pt x="651" y="373"/>
                    <a:pt x="612" y="412"/>
                    <a:pt x="543" y="431"/>
                  </a:cubicBezTo>
                  <a:cubicBezTo>
                    <a:pt x="459" y="486"/>
                    <a:pt x="427" y="490"/>
                    <a:pt x="318" y="497"/>
                  </a:cubicBezTo>
                  <a:cubicBezTo>
                    <a:pt x="212" y="475"/>
                    <a:pt x="109" y="483"/>
                    <a:pt x="0" y="483"/>
                  </a:cubicBezTo>
                </a:path>
              </a:pathLst>
            </a:custGeom>
            <a:noFill/>
            <a:ln w="9525" cap="flat" cmpd="sng">
              <a:solidFill>
                <a:schemeClr val="tx1"/>
              </a:solidFill>
              <a:prstDash val="solid"/>
              <a:round/>
              <a:headEnd type="none" w="med" len="med"/>
              <a:tailEnd type="none" w="med" len="med"/>
            </a:ln>
          </p:spPr>
          <p:txBody>
            <a:bodyPr/>
            <a:p>
              <a:endParaRPr lang="zh-CN" altLang="en-US"/>
            </a:p>
          </p:txBody>
        </p:sp>
        <p:sp>
          <p:nvSpPr>
            <p:cNvPr id="75791" name="直接连接符 94228"/>
            <p:cNvSpPr/>
            <p:nvPr/>
          </p:nvSpPr>
          <p:spPr>
            <a:xfrm>
              <a:off x="2064" y="1480"/>
              <a:ext cx="0" cy="136"/>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75792" name="直接连接符 94229"/>
            <p:cNvSpPr/>
            <p:nvPr/>
          </p:nvSpPr>
          <p:spPr>
            <a:xfrm>
              <a:off x="2064" y="1616"/>
              <a:ext cx="136" cy="0"/>
            </a:xfrm>
            <a:prstGeom prst="line">
              <a:avLst/>
            </a:prstGeom>
            <a:ln w="9525" cap="flat" cmpd="sng">
              <a:solidFill>
                <a:schemeClr val="tx1"/>
              </a:solidFill>
              <a:prstDash val="solid"/>
              <a:round/>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75793" name="文本框 94230"/>
            <p:cNvSpPr txBox="1"/>
            <p:nvPr/>
          </p:nvSpPr>
          <p:spPr>
            <a:xfrm>
              <a:off x="930" y="981"/>
              <a:ext cx="272" cy="23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A</a:t>
              </a:r>
              <a:endParaRPr lang="en-US" altLang="zh-CN">
                <a:latin typeface="Arial" panose="020B0604020202020204" pitchFamily="34" charset="0"/>
                <a:ea typeface="宋体" panose="02010600030101010101" pitchFamily="2" charset="-122"/>
              </a:endParaRPr>
            </a:p>
          </p:txBody>
        </p:sp>
        <p:sp>
          <p:nvSpPr>
            <p:cNvPr id="75794" name="文本框 94231"/>
            <p:cNvSpPr txBox="1"/>
            <p:nvPr/>
          </p:nvSpPr>
          <p:spPr>
            <a:xfrm>
              <a:off x="1746" y="527"/>
              <a:ext cx="227" cy="23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B</a:t>
              </a:r>
              <a:endParaRPr lang="en-US" altLang="zh-CN">
                <a:latin typeface="Arial" panose="020B0604020202020204" pitchFamily="34" charset="0"/>
                <a:ea typeface="宋体" panose="02010600030101010101" pitchFamily="2" charset="-122"/>
              </a:endParaRPr>
            </a:p>
          </p:txBody>
        </p:sp>
        <p:sp>
          <p:nvSpPr>
            <p:cNvPr id="75795" name="文本框 94232"/>
            <p:cNvSpPr txBox="1"/>
            <p:nvPr/>
          </p:nvSpPr>
          <p:spPr>
            <a:xfrm>
              <a:off x="1429" y="1661"/>
              <a:ext cx="194" cy="230"/>
            </a:xfrm>
            <a:prstGeom prst="rect">
              <a:avLst/>
            </a:prstGeom>
            <a:noFill/>
            <a:ln w="9525">
              <a:noFill/>
              <a:miter/>
            </a:ln>
          </p:spPr>
          <p:txBody>
            <a:bodyPr anchor="t">
              <a:spAutoFit/>
            </a:bodyPr>
            <a:p>
              <a:pPr lvl="0" algn="ctr" eaLnBrk="0" hangingPunct="0"/>
              <a:r>
                <a:rPr lang="en-US" altLang="zh-CN">
                  <a:latin typeface="Arial" panose="020B0604020202020204" pitchFamily="34" charset="0"/>
                  <a:ea typeface="宋体" panose="02010600030101010101" pitchFamily="2" charset="-122"/>
                </a:rPr>
                <a:t>C</a:t>
              </a:r>
              <a:endParaRPr lang="en-US" altLang="zh-CN">
                <a:latin typeface="Arial" panose="020B0604020202020204" pitchFamily="34" charset="0"/>
                <a:ea typeface="宋体" panose="02010600030101010101" pitchFamily="2" charset="-122"/>
              </a:endParaRPr>
            </a:p>
          </p:txBody>
        </p:sp>
        <p:sp>
          <p:nvSpPr>
            <p:cNvPr id="75796" name="文本框 94234"/>
            <p:cNvSpPr txBox="1"/>
            <p:nvPr/>
          </p:nvSpPr>
          <p:spPr>
            <a:xfrm>
              <a:off x="2172" y="1026"/>
              <a:ext cx="219" cy="230"/>
            </a:xfrm>
            <a:prstGeom prst="rect">
              <a:avLst/>
            </a:prstGeom>
            <a:noFill/>
            <a:ln w="9525">
              <a:noFill/>
              <a:miter/>
            </a:ln>
          </p:spPr>
          <p:txBody>
            <a:bodyPr wrap="none" anchor="t">
              <a:spAutoFit/>
            </a:bodyPr>
            <a:p>
              <a:pPr lvl="0" algn="ctr" eaLnBrk="0" hangingPunct="0"/>
              <a:r>
                <a:rPr lang="en-US" altLang="zh-CN">
                  <a:latin typeface="Arial" panose="020B0604020202020204" pitchFamily="34" charset="0"/>
                  <a:ea typeface="宋体" panose="02010600030101010101" pitchFamily="2" charset="-122"/>
                </a:rPr>
                <a:t>D</a:t>
              </a:r>
              <a:endParaRPr lang="en-US" altLang="zh-CN">
                <a:latin typeface="Arial" panose="020B0604020202020204" pitchFamily="34" charset="0"/>
                <a:ea typeface="宋体" panose="02010600030101010101" pitchFamily="2" charset="-122"/>
              </a:endParaRPr>
            </a:p>
          </p:txBody>
        </p:sp>
      </p:grpSp>
      <p:sp>
        <p:nvSpPr>
          <p:cNvPr id="75797" name="文本框 94237"/>
          <p:cNvSpPr txBox="1"/>
          <p:nvPr/>
        </p:nvSpPr>
        <p:spPr>
          <a:xfrm>
            <a:off x="3432175" y="115888"/>
            <a:ext cx="655320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A,B,C,D</a:t>
            </a:r>
            <a:r>
              <a:rPr lang="zh-CN" altLang="en-US" dirty="0">
                <a:latin typeface="Arial" panose="020B0604020202020204" pitchFamily="34" charset="0"/>
                <a:ea typeface="宋体" panose="02010600030101010101" pitchFamily="2" charset="-122"/>
              </a:rPr>
              <a:t>四个站点（记为</a:t>
            </a:r>
            <a:r>
              <a:rPr lang="en-US" altLang="zh-CN" dirty="0">
                <a:latin typeface="Arial" panose="020B0604020202020204" pitchFamily="34" charset="0"/>
                <a:ea typeface="宋体" panose="02010600030101010101" pitchFamily="2" charset="-122"/>
              </a:rPr>
              <a:t>1,2,3,4</a:t>
            </a:r>
            <a:r>
              <a:rPr lang="zh-CN" altLang="en-US" dirty="0">
                <a:latin typeface="Arial" panose="020B0604020202020204" pitchFamily="34" charset="0"/>
                <a:ea typeface="宋体" panose="02010600030101010101" pitchFamily="2" charset="-122"/>
              </a:rPr>
              <a:t>）构成网络图</a:t>
            </a:r>
            <a:endParaRPr lang="zh-CN" altLang="en-US" dirty="0">
              <a:latin typeface="Arial" panose="020B0604020202020204" pitchFamily="34" charset="0"/>
              <a:ea typeface="宋体" panose="02010600030101010101" pitchFamily="2" charset="-122"/>
            </a:endParaRPr>
          </a:p>
        </p:txBody>
      </p:sp>
      <p:sp>
        <p:nvSpPr>
          <p:cNvPr id="75798" name="文本框 94238"/>
          <p:cNvSpPr txBox="1"/>
          <p:nvPr/>
        </p:nvSpPr>
        <p:spPr>
          <a:xfrm>
            <a:off x="3071813" y="1268413"/>
            <a:ext cx="360362" cy="365760"/>
          </a:xfrm>
          <a:prstGeom prst="rect">
            <a:avLst/>
          </a:prstGeom>
          <a:noFill/>
          <a:ln w="9525">
            <a:noFill/>
            <a:miter/>
          </a:ln>
        </p:spPr>
        <p:txBody>
          <a:bodyPr anchor="t">
            <a:spAutoFit/>
          </a:bodyPr>
          <a:p>
            <a:pPr lvl="0" algn="ctr" eaLnBrk="0" hangingPunct="0">
              <a:spcBef>
                <a:spcPct val="50000"/>
              </a:spcBef>
            </a:pPr>
            <a:r>
              <a:rPr lang="en-US" altLang="zh-CN">
                <a:latin typeface="Arial" panose="020B0604020202020204" pitchFamily="34" charset="0"/>
                <a:ea typeface="宋体" panose="02010600030101010101" pitchFamily="2" charset="-122"/>
              </a:rPr>
              <a:t>3</a:t>
            </a:r>
            <a:endParaRPr lang="en-US" altLang="zh-CN">
              <a:latin typeface="Arial" panose="020B0604020202020204" pitchFamily="34" charset="0"/>
              <a:ea typeface="宋体" panose="02010600030101010101" pitchFamily="2" charset="-122"/>
            </a:endParaRPr>
          </a:p>
        </p:txBody>
      </p:sp>
      <p:sp>
        <p:nvSpPr>
          <p:cNvPr id="75799" name="文本框 94239"/>
          <p:cNvSpPr txBox="1"/>
          <p:nvPr/>
        </p:nvSpPr>
        <p:spPr>
          <a:xfrm>
            <a:off x="2804954" y="1989138"/>
            <a:ext cx="309880" cy="365760"/>
          </a:xfrm>
          <a:prstGeom prst="rect">
            <a:avLst/>
          </a:prstGeom>
          <a:noFill/>
          <a:ln w="9525">
            <a:noFill/>
            <a:miter/>
          </a:ln>
        </p:spPr>
        <p:txBody>
          <a:bodyPr wrap="none" anchor="t">
            <a:spAutoFit/>
          </a:bodyPr>
          <a:p>
            <a:pPr lvl="0" algn="ctr" eaLnBrk="0" hangingPunct="0"/>
            <a:r>
              <a:rPr lang="en-US" altLang="zh-CN">
                <a:solidFill>
                  <a:srgbClr val="FF0000"/>
                </a:solidFill>
                <a:latin typeface="Arial" panose="020B0604020202020204" pitchFamily="34" charset="0"/>
                <a:ea typeface="宋体" panose="02010600030101010101" pitchFamily="2" charset="-122"/>
              </a:rPr>
              <a:t>5</a:t>
            </a:r>
            <a:endParaRPr lang="en-US" altLang="zh-CN">
              <a:solidFill>
                <a:srgbClr val="FF0000"/>
              </a:solidFill>
              <a:latin typeface="Arial" panose="020B0604020202020204" pitchFamily="34" charset="0"/>
              <a:ea typeface="宋体" panose="02010600030101010101" pitchFamily="2" charset="-122"/>
            </a:endParaRPr>
          </a:p>
        </p:txBody>
      </p:sp>
      <p:sp>
        <p:nvSpPr>
          <p:cNvPr id="75800" name="矩形 94240"/>
          <p:cNvSpPr/>
          <p:nvPr/>
        </p:nvSpPr>
        <p:spPr>
          <a:xfrm>
            <a:off x="2157254" y="2276475"/>
            <a:ext cx="309880" cy="365760"/>
          </a:xfrm>
          <a:prstGeom prst="rect">
            <a:avLst/>
          </a:prstGeom>
          <a:noFill/>
          <a:ln w="9525">
            <a:noFill/>
            <a:miter/>
          </a:ln>
        </p:spPr>
        <p:txBody>
          <a:bodyPr wrap="none" anchor="t">
            <a:spAutoFit/>
          </a:bodyPr>
          <a:p>
            <a:pPr lvl="0" algn="ctr" eaLnBrk="0" hangingPunct="0"/>
            <a:r>
              <a:rPr lang="en-US" altLang="zh-CN">
                <a:latin typeface="Arial" panose="020B0604020202020204" pitchFamily="34" charset="0"/>
                <a:ea typeface="宋体" panose="02010600030101010101" pitchFamily="2" charset="-122"/>
              </a:rPr>
              <a:t>7</a:t>
            </a:r>
            <a:endParaRPr lang="en-US" altLang="zh-CN">
              <a:latin typeface="Arial" panose="020B0604020202020204" pitchFamily="34" charset="0"/>
              <a:ea typeface="宋体" panose="02010600030101010101" pitchFamily="2" charset="-122"/>
            </a:endParaRPr>
          </a:p>
        </p:txBody>
      </p:sp>
      <p:sp>
        <p:nvSpPr>
          <p:cNvPr id="75801" name="矩形 94241"/>
          <p:cNvSpPr/>
          <p:nvPr/>
        </p:nvSpPr>
        <p:spPr>
          <a:xfrm>
            <a:off x="7185660" y="3213100"/>
            <a:ext cx="309880" cy="365760"/>
          </a:xfrm>
          <a:prstGeom prst="rect">
            <a:avLst/>
          </a:prstGeom>
          <a:noFill/>
          <a:ln w="9525">
            <a:noFill/>
            <a:miter/>
          </a:ln>
        </p:spPr>
        <p:txBody>
          <a:bodyPr wrap="none" anchor="t">
            <a:spAutoFit/>
          </a:bodyPr>
          <a:p>
            <a:pPr lvl="0" algn="ctr" eaLnBrk="0" hangingPunct="0"/>
            <a:endParaRPr dirty="0">
              <a:latin typeface="Arial" panose="020B0604020202020204" pitchFamily="34" charset="0"/>
              <a:ea typeface="宋体" panose="02010600030101010101" pitchFamily="2" charset="-122"/>
            </a:endParaRPr>
          </a:p>
        </p:txBody>
      </p:sp>
      <p:sp>
        <p:nvSpPr>
          <p:cNvPr id="75802" name="矩形 94242"/>
          <p:cNvSpPr/>
          <p:nvPr/>
        </p:nvSpPr>
        <p:spPr>
          <a:xfrm>
            <a:off x="2351088" y="981075"/>
            <a:ext cx="354012" cy="365760"/>
          </a:xfrm>
          <a:prstGeom prst="rect">
            <a:avLst/>
          </a:prstGeom>
          <a:noFill/>
          <a:ln w="9525">
            <a:noFill/>
            <a:miter/>
          </a:ln>
        </p:spPr>
        <p:txBody>
          <a:bodyPr anchor="t">
            <a:spAutoFit/>
          </a:bodyPr>
          <a:p>
            <a:pPr lvl="0" algn="ctr" eaLnBrk="0" hangingPunct="0"/>
            <a:r>
              <a:rPr lang="en-US" altLang="zh-CN">
                <a:solidFill>
                  <a:srgbClr val="FF0000"/>
                </a:solidFill>
                <a:latin typeface="Arial" panose="020B0604020202020204" pitchFamily="34" charset="0"/>
                <a:ea typeface="宋体" panose="02010600030101010101" pitchFamily="2" charset="-122"/>
              </a:rPr>
              <a:t>5</a:t>
            </a:r>
            <a:endParaRPr lang="en-US" altLang="zh-CN">
              <a:solidFill>
                <a:srgbClr val="FF0000"/>
              </a:solidFill>
              <a:latin typeface="Arial" panose="020B0604020202020204" pitchFamily="34" charset="0"/>
              <a:ea typeface="宋体" panose="02010600030101010101" pitchFamily="2" charset="-122"/>
            </a:endParaRPr>
          </a:p>
        </p:txBody>
      </p:sp>
      <p:sp>
        <p:nvSpPr>
          <p:cNvPr id="75803" name="矩形 94243"/>
          <p:cNvSpPr/>
          <p:nvPr/>
        </p:nvSpPr>
        <p:spPr>
          <a:xfrm>
            <a:off x="4101942" y="2133600"/>
            <a:ext cx="309880" cy="365760"/>
          </a:xfrm>
          <a:prstGeom prst="rect">
            <a:avLst/>
          </a:prstGeom>
          <a:noFill/>
          <a:ln w="9525">
            <a:noFill/>
            <a:miter/>
          </a:ln>
        </p:spPr>
        <p:txBody>
          <a:bodyPr wrap="none" anchor="t">
            <a:spAutoFit/>
          </a:bodyPr>
          <a:p>
            <a:pPr lvl="0" algn="ctr" eaLnBrk="0" hangingPunct="0"/>
            <a:r>
              <a:rPr lang="en-US" altLang="zh-CN">
                <a:latin typeface="Arial" panose="020B0604020202020204" pitchFamily="34" charset="0"/>
                <a:ea typeface="宋体" panose="02010600030101010101" pitchFamily="2" charset="-122"/>
              </a:rPr>
              <a:t>4</a:t>
            </a:r>
            <a:endParaRPr lang="en-US" altLang="zh-CN">
              <a:latin typeface="Arial" panose="020B0604020202020204" pitchFamily="34" charset="0"/>
              <a:ea typeface="宋体" panose="02010600030101010101" pitchFamily="2" charset="-122"/>
            </a:endParaRPr>
          </a:p>
        </p:txBody>
      </p:sp>
      <p:sp>
        <p:nvSpPr>
          <p:cNvPr id="75804" name="矩形 94244"/>
          <p:cNvSpPr/>
          <p:nvPr/>
        </p:nvSpPr>
        <p:spPr>
          <a:xfrm>
            <a:off x="3309779" y="2133600"/>
            <a:ext cx="309880" cy="365760"/>
          </a:xfrm>
          <a:prstGeom prst="rect">
            <a:avLst/>
          </a:prstGeom>
          <a:noFill/>
          <a:ln w="9525">
            <a:noFill/>
            <a:miter/>
          </a:ln>
        </p:spPr>
        <p:txBody>
          <a:bodyPr wrap="none" anchor="t">
            <a:spAutoFit/>
          </a:bodyPr>
          <a:p>
            <a:pPr lvl="0" algn="ctr" eaLnBrk="0" hangingPunct="0"/>
            <a:r>
              <a:rPr lang="en-US" altLang="zh-CN">
                <a:solidFill>
                  <a:srgbClr val="FF0000"/>
                </a:solidFill>
                <a:latin typeface="Arial" panose="020B0604020202020204" pitchFamily="34" charset="0"/>
                <a:ea typeface="宋体" panose="02010600030101010101" pitchFamily="2" charset="-122"/>
              </a:rPr>
              <a:t>2</a:t>
            </a:r>
            <a:endParaRPr lang="en-US" altLang="zh-CN">
              <a:solidFill>
                <a:srgbClr val="FF0000"/>
              </a:solidFill>
              <a:latin typeface="Arial" panose="020B0604020202020204" pitchFamily="34" charset="0"/>
              <a:ea typeface="宋体" panose="02010600030101010101" pitchFamily="2" charset="-122"/>
            </a:endParaRPr>
          </a:p>
        </p:txBody>
      </p:sp>
      <p:sp>
        <p:nvSpPr>
          <p:cNvPr id="75805" name="矩形 94245"/>
          <p:cNvSpPr/>
          <p:nvPr/>
        </p:nvSpPr>
        <p:spPr>
          <a:xfrm>
            <a:off x="3525679" y="1557338"/>
            <a:ext cx="309880" cy="365760"/>
          </a:xfrm>
          <a:prstGeom prst="rect">
            <a:avLst/>
          </a:prstGeom>
          <a:noFill/>
          <a:ln w="9525">
            <a:noFill/>
            <a:miter/>
          </a:ln>
        </p:spPr>
        <p:txBody>
          <a:bodyPr wrap="none" anchor="t">
            <a:spAutoFit/>
          </a:bodyPr>
          <a:p>
            <a:pPr lvl="0" algn="ctr" eaLnBrk="0" hangingPunct="0"/>
            <a:r>
              <a:rPr lang="en-US" altLang="zh-CN">
                <a:latin typeface="Arial" panose="020B0604020202020204" pitchFamily="34" charset="0"/>
                <a:ea typeface="宋体" panose="02010600030101010101" pitchFamily="2" charset="-122"/>
              </a:rPr>
              <a:t>8</a:t>
            </a:r>
            <a:endParaRPr lang="en-US" altLang="zh-CN">
              <a:latin typeface="Arial" panose="020B0604020202020204" pitchFamily="34" charset="0"/>
              <a:ea typeface="宋体" panose="02010600030101010101" pitchFamily="2" charset="-122"/>
            </a:endParaRPr>
          </a:p>
        </p:txBody>
      </p:sp>
      <p:sp>
        <p:nvSpPr>
          <p:cNvPr id="75806" name="文本框 94246"/>
          <p:cNvSpPr txBox="1"/>
          <p:nvPr/>
        </p:nvSpPr>
        <p:spPr>
          <a:xfrm>
            <a:off x="5087938" y="692150"/>
            <a:ext cx="3529012"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求从</a:t>
            </a:r>
            <a:r>
              <a:rPr lang="en-US" altLang="zh-CN" dirty="0">
                <a:latin typeface="Arial" panose="020B0604020202020204" pitchFamily="34" charset="0"/>
                <a:ea typeface="宋体" panose="02010600030101010101" pitchFamily="2" charset="-122"/>
              </a:rPr>
              <a:t>B</a:t>
            </a:r>
            <a:r>
              <a:rPr lang="zh-CN" altLang="en-US" dirty="0">
                <a:latin typeface="Arial" panose="020B0604020202020204" pitchFamily="34" charset="0"/>
                <a:ea typeface="宋体" panose="02010600030101010101" pitchFamily="2" charset="-122"/>
              </a:rPr>
              <a:t>到</a:t>
            </a:r>
            <a:r>
              <a:rPr lang="en-US" altLang="zh-CN" dirty="0">
                <a:latin typeface="Arial" panose="020B0604020202020204" pitchFamily="34" charset="0"/>
                <a:ea typeface="宋体" panose="02010600030101010101" pitchFamily="2" charset="-122"/>
              </a:rPr>
              <a:t>D</a:t>
            </a:r>
            <a:r>
              <a:rPr lang="zh-CN" altLang="en-US" dirty="0">
                <a:latin typeface="Arial" panose="020B0604020202020204" pitchFamily="34" charset="0"/>
                <a:ea typeface="宋体" panose="02010600030101010101" pitchFamily="2" charset="-122"/>
              </a:rPr>
              <a:t>的“合适”路径</a:t>
            </a:r>
            <a:endParaRPr lang="zh-CN" altLang="en-US" dirty="0">
              <a:latin typeface="Arial" panose="020B0604020202020204" pitchFamily="34" charset="0"/>
              <a:ea typeface="宋体" panose="02010600030101010101" pitchFamily="2" charset="-122"/>
            </a:endParaRPr>
          </a:p>
        </p:txBody>
      </p:sp>
      <p:sp>
        <p:nvSpPr>
          <p:cNvPr id="75807" name="文本框 94247"/>
          <p:cNvSpPr txBox="1"/>
          <p:nvPr/>
        </p:nvSpPr>
        <p:spPr>
          <a:xfrm>
            <a:off x="4656138" y="1844675"/>
            <a:ext cx="2735262"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直达时间矩阵：</a:t>
            </a:r>
            <a:endParaRPr lang="zh-CN" altLang="en-US" dirty="0">
              <a:latin typeface="Arial" panose="020B0604020202020204" pitchFamily="34" charset="0"/>
              <a:ea typeface="宋体" panose="02010600030101010101" pitchFamily="2" charset="-122"/>
            </a:endParaRPr>
          </a:p>
        </p:txBody>
      </p:sp>
      <p:graphicFrame>
        <p:nvGraphicFramePr>
          <p:cNvPr id="75808" name="对象 94248"/>
          <p:cNvGraphicFramePr/>
          <p:nvPr/>
        </p:nvGraphicFramePr>
        <p:xfrm>
          <a:off x="7175500" y="1268413"/>
          <a:ext cx="2298700" cy="1752600"/>
        </p:xfrm>
        <a:graphic>
          <a:graphicData uri="http://schemas.openxmlformats.org/presentationml/2006/ole">
            <mc:AlternateContent xmlns:mc="http://schemas.openxmlformats.org/markup-compatibility/2006">
              <mc:Choice xmlns:v="urn:schemas-microsoft-com:vml" Requires="v">
                <p:oleObj spid="_x0000_s3126" name="" r:id="rId1" imgW="2298700" imgH="1752600" progId="Equation.3">
                  <p:embed/>
                </p:oleObj>
              </mc:Choice>
              <mc:Fallback>
                <p:oleObj name="" r:id="rId1" imgW="2298700" imgH="1752600" progId="Equation.3">
                  <p:embed/>
                  <p:pic>
                    <p:nvPicPr>
                      <p:cNvPr id="0" name="图片 3125"/>
                      <p:cNvPicPr/>
                      <p:nvPr/>
                    </p:nvPicPr>
                    <p:blipFill>
                      <a:blip r:embed="rId2"/>
                      <a:stretch>
                        <a:fillRect/>
                      </a:stretch>
                    </p:blipFill>
                    <p:spPr>
                      <a:xfrm>
                        <a:off x="7175500" y="1268413"/>
                        <a:ext cx="2298700" cy="1752600"/>
                      </a:xfrm>
                      <a:prstGeom prst="rect">
                        <a:avLst/>
                      </a:prstGeom>
                      <a:noFill/>
                      <a:ln w="38100">
                        <a:noFill/>
                        <a:miter/>
                      </a:ln>
                    </p:spPr>
                  </p:pic>
                </p:oleObj>
              </mc:Fallback>
            </mc:AlternateContent>
          </a:graphicData>
        </a:graphic>
      </p:graphicFrame>
      <p:graphicFrame>
        <p:nvGraphicFramePr>
          <p:cNvPr id="75809" name="对象 94249"/>
          <p:cNvGraphicFramePr/>
          <p:nvPr/>
        </p:nvGraphicFramePr>
        <p:xfrm>
          <a:off x="2135188" y="2997200"/>
          <a:ext cx="4229100" cy="1752600"/>
        </p:xfrm>
        <a:graphic>
          <a:graphicData uri="http://schemas.openxmlformats.org/presentationml/2006/ole">
            <mc:AlternateContent xmlns:mc="http://schemas.openxmlformats.org/markup-compatibility/2006">
              <mc:Choice xmlns:v="urn:schemas-microsoft-com:vml" Requires="v">
                <p:oleObj spid="_x0000_s3127" name="" r:id="rId3" imgW="4229100" imgH="1752600" progId="Equation.3">
                  <p:embed/>
                </p:oleObj>
              </mc:Choice>
              <mc:Fallback>
                <p:oleObj name="" r:id="rId3" imgW="4229100" imgH="1752600" progId="Equation.3">
                  <p:embed/>
                  <p:pic>
                    <p:nvPicPr>
                      <p:cNvPr id="0" name="图片 3126"/>
                      <p:cNvPicPr/>
                      <p:nvPr/>
                    </p:nvPicPr>
                    <p:blipFill>
                      <a:blip r:embed="rId4"/>
                      <a:stretch>
                        <a:fillRect/>
                      </a:stretch>
                    </p:blipFill>
                    <p:spPr>
                      <a:xfrm>
                        <a:off x="2135188" y="2997200"/>
                        <a:ext cx="4229100" cy="1752600"/>
                      </a:xfrm>
                      <a:prstGeom prst="rect">
                        <a:avLst/>
                      </a:prstGeom>
                      <a:noFill/>
                      <a:ln w="38100">
                        <a:noFill/>
                        <a:miter/>
                      </a:ln>
                    </p:spPr>
                  </p:pic>
                </p:oleObj>
              </mc:Fallback>
            </mc:AlternateContent>
          </a:graphicData>
        </a:graphic>
      </p:graphicFrame>
      <p:graphicFrame>
        <p:nvGraphicFramePr>
          <p:cNvPr id="75810" name="对象 94250"/>
          <p:cNvGraphicFramePr/>
          <p:nvPr/>
        </p:nvGraphicFramePr>
        <p:xfrm>
          <a:off x="2135188" y="4868863"/>
          <a:ext cx="4292600" cy="1752600"/>
        </p:xfrm>
        <a:graphic>
          <a:graphicData uri="http://schemas.openxmlformats.org/presentationml/2006/ole">
            <mc:AlternateContent xmlns:mc="http://schemas.openxmlformats.org/markup-compatibility/2006">
              <mc:Choice xmlns:v="urn:schemas-microsoft-com:vml" Requires="v">
                <p:oleObj spid="_x0000_s3128" name="" r:id="rId5" imgW="4292600" imgH="1752600" progId="Equation.3">
                  <p:embed/>
                </p:oleObj>
              </mc:Choice>
              <mc:Fallback>
                <p:oleObj name="" r:id="rId5" imgW="4292600" imgH="1752600" progId="Equation.3">
                  <p:embed/>
                  <p:pic>
                    <p:nvPicPr>
                      <p:cNvPr id="0" name="图片 3127"/>
                      <p:cNvPicPr/>
                      <p:nvPr/>
                    </p:nvPicPr>
                    <p:blipFill>
                      <a:blip r:embed="rId6"/>
                      <a:stretch>
                        <a:fillRect/>
                      </a:stretch>
                    </p:blipFill>
                    <p:spPr>
                      <a:xfrm>
                        <a:off x="2135188" y="4868863"/>
                        <a:ext cx="4292600" cy="1752600"/>
                      </a:xfrm>
                      <a:prstGeom prst="rect">
                        <a:avLst/>
                      </a:prstGeom>
                      <a:noFill/>
                      <a:ln w="38100">
                        <a:noFill/>
                        <a:miter/>
                      </a:ln>
                    </p:spPr>
                  </p:pic>
                </p:oleObj>
              </mc:Fallback>
            </mc:AlternateContent>
          </a:graphicData>
        </a:graphic>
      </p:graphicFrame>
      <p:sp>
        <p:nvSpPr>
          <p:cNvPr id="75811" name="文本框 94251"/>
          <p:cNvSpPr txBox="1"/>
          <p:nvPr/>
        </p:nvSpPr>
        <p:spPr>
          <a:xfrm>
            <a:off x="7032625" y="3573463"/>
            <a:ext cx="1584325"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直达？</a:t>
            </a:r>
            <a:endParaRPr lang="zh-CN" altLang="en-US" dirty="0">
              <a:latin typeface="Arial" panose="020B0604020202020204" pitchFamily="34" charset="0"/>
              <a:ea typeface="宋体" panose="02010600030101010101" pitchFamily="2" charset="-122"/>
            </a:endParaRPr>
          </a:p>
        </p:txBody>
      </p:sp>
      <p:sp>
        <p:nvSpPr>
          <p:cNvPr id="75812" name="文本框 94252"/>
          <p:cNvSpPr txBox="1"/>
          <p:nvPr/>
        </p:nvSpPr>
        <p:spPr>
          <a:xfrm>
            <a:off x="7032625" y="4005263"/>
            <a:ext cx="2879725"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换乘次数最少？</a:t>
            </a:r>
            <a:endParaRPr lang="zh-CN" altLang="en-US" dirty="0">
              <a:latin typeface="Arial" panose="020B0604020202020204" pitchFamily="34" charset="0"/>
              <a:ea typeface="宋体" panose="02010600030101010101" pitchFamily="2" charset="-122"/>
            </a:endParaRPr>
          </a:p>
        </p:txBody>
      </p:sp>
      <p:sp>
        <p:nvSpPr>
          <p:cNvPr id="75813" name="文本框 94253"/>
          <p:cNvSpPr txBox="1"/>
          <p:nvPr/>
        </p:nvSpPr>
        <p:spPr>
          <a:xfrm>
            <a:off x="6959600" y="4437063"/>
            <a:ext cx="2376488"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3.</a:t>
            </a:r>
            <a:r>
              <a:rPr lang="zh-CN" altLang="en-US" dirty="0">
                <a:latin typeface="Arial" panose="020B0604020202020204" pitchFamily="34" charset="0"/>
                <a:ea typeface="宋体" panose="02010600030101010101" pitchFamily="2" charset="-122"/>
              </a:rPr>
              <a:t>时间最短？</a:t>
            </a:r>
            <a:endParaRPr lang="zh-CN" altLang="en-US" dirty="0">
              <a:latin typeface="Arial" panose="020B0604020202020204" pitchFamily="34" charset="0"/>
              <a:ea typeface="宋体" panose="02010600030101010101" pitchFamily="2" charset="-122"/>
            </a:endParaRPr>
          </a:p>
        </p:txBody>
      </p:sp>
      <p:sp>
        <p:nvSpPr>
          <p:cNvPr id="75814" name="文本框 94254"/>
          <p:cNvSpPr txBox="1"/>
          <p:nvPr/>
        </p:nvSpPr>
        <p:spPr>
          <a:xfrm>
            <a:off x="7104063" y="4941888"/>
            <a:ext cx="1871662"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4.</a:t>
            </a:r>
            <a:r>
              <a:rPr lang="zh-CN" altLang="en-US" dirty="0">
                <a:latin typeface="Arial" panose="020B0604020202020204" pitchFamily="34" charset="0"/>
                <a:ea typeface="宋体" panose="02010600030101010101" pitchFamily="2" charset="-122"/>
              </a:rPr>
              <a:t>路径信息</a:t>
            </a:r>
            <a:endParaRPr lang="zh-CN" altLang="en-US" dirty="0">
              <a:latin typeface="Arial" panose="020B0604020202020204" pitchFamily="34" charset="0"/>
              <a:ea typeface="宋体" panose="02010600030101010101" pitchFamily="2" charset="-122"/>
            </a:endParaRPr>
          </a:p>
        </p:txBody>
      </p:sp>
      <p:sp>
        <p:nvSpPr>
          <p:cNvPr id="75815" name="文本框 94255"/>
          <p:cNvSpPr txBox="1"/>
          <p:nvPr/>
        </p:nvSpPr>
        <p:spPr>
          <a:xfrm>
            <a:off x="6816725" y="5734050"/>
            <a:ext cx="3527425" cy="365760"/>
          </a:xfrm>
          <a:prstGeom prst="rect">
            <a:avLst/>
          </a:prstGeom>
          <a:noFill/>
          <a:ln w="9525">
            <a:noFill/>
            <a:miter/>
          </a:ln>
        </p:spPr>
        <p:txBody>
          <a:bodyPr anchor="t">
            <a:spAutoFit/>
          </a:bodyPr>
          <a:p>
            <a:pPr lvl="0" algn="ctr" eaLnBrk="0" hangingPunct="0">
              <a:spcBef>
                <a:spcPct val="50000"/>
              </a:spcBef>
            </a:pPr>
            <a:endParaRPr dirty="0">
              <a:latin typeface="Arial" panose="020B0604020202020204" pitchFamily="34" charset="0"/>
              <a:ea typeface="宋体" panose="02010600030101010101" pitchFamily="2" charset="-122"/>
            </a:endParaRPr>
          </a:p>
        </p:txBody>
      </p:sp>
      <p:sp>
        <p:nvSpPr>
          <p:cNvPr id="75816" name="文本框 94256"/>
          <p:cNvSpPr txBox="1"/>
          <p:nvPr/>
        </p:nvSpPr>
        <p:spPr>
          <a:xfrm>
            <a:off x="6888163" y="5516563"/>
            <a:ext cx="2663825" cy="640080"/>
          </a:xfrm>
          <a:prstGeom prst="rect">
            <a:avLst/>
          </a:prstGeom>
          <a:noFill/>
          <a:ln w="9525">
            <a:noFill/>
            <a:miter/>
          </a:ln>
        </p:spPr>
        <p:txBody>
          <a:bodyPr anchor="t">
            <a:spAutoFit/>
          </a:bodyPr>
          <a:p>
            <a:pPr lvl="0" algn="ctr" eaLnBrk="0" hangingPunct="0">
              <a:spcBef>
                <a:spcPct val="50000"/>
              </a:spcBef>
            </a:pPr>
            <a:r>
              <a:rPr lang="zh-CN" altLang="en-US" b="1" dirty="0">
                <a:solidFill>
                  <a:srgbClr val="FF0000"/>
                </a:solidFill>
                <a:latin typeface="Arial" panose="020B0604020202020204" pitchFamily="34" charset="0"/>
                <a:ea typeface="宋体" panose="02010600030101010101" pitchFamily="2" charset="-122"/>
              </a:rPr>
              <a:t>相当于有向图中求两点间最短路径</a:t>
            </a:r>
            <a:endParaRPr lang="zh-CN" altLang="en-US" b="1" dirty="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691880" y="1054735"/>
            <a:ext cx="214312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你</a:t>
            </a:r>
            <a:endParaRPr lang="zh-CN" altLang="en-US" sz="2400">
              <a:latin typeface="黑体" panose="02010609060101010101" pitchFamily="2" charset="-122"/>
              <a:ea typeface="黑体" panose="02010609060101010101" pitchFamily="2" charset="-122"/>
            </a:endParaRPr>
          </a:p>
        </p:txBody>
      </p:sp>
      <p:sp>
        <p:nvSpPr>
          <p:cNvPr id="3" name="文本框 2"/>
          <p:cNvSpPr txBox="1"/>
          <p:nvPr/>
        </p:nvSpPr>
        <p:spPr>
          <a:xfrm>
            <a:off x="8818880" y="1181735"/>
            <a:ext cx="214312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你</a:t>
            </a:r>
            <a:endParaRPr lang="zh-CN" altLang="en-US" sz="2400">
              <a:latin typeface="黑体" panose="02010609060101010101" pitchFamily="2" charset="-122"/>
              <a:ea typeface="黑体" panose="02010609060101010101" pitchFamily="2" charset="-122"/>
            </a:endParaRPr>
          </a:p>
        </p:txBody>
      </p:sp>
      <p:sp>
        <p:nvSpPr>
          <p:cNvPr id="4" name="文本框 3"/>
          <p:cNvSpPr txBox="1"/>
          <p:nvPr/>
        </p:nvSpPr>
        <p:spPr>
          <a:xfrm>
            <a:off x="8945880" y="1308735"/>
            <a:ext cx="214312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你</a:t>
            </a:r>
            <a:endParaRPr lang="zh-CN" altLang="en-US" sz="2400">
              <a:latin typeface="黑体" panose="02010609060101010101" pitchFamily="2" charset="-122"/>
              <a:ea typeface="黑体" panose="02010609060101010101" pitchFamily="2" charset="-122"/>
            </a:endParaRPr>
          </a:p>
        </p:txBody>
      </p:sp>
      <p:sp>
        <p:nvSpPr>
          <p:cNvPr id="5" name="文本框 4"/>
          <p:cNvSpPr txBox="1"/>
          <p:nvPr/>
        </p:nvSpPr>
        <p:spPr>
          <a:xfrm>
            <a:off x="9072880" y="1435735"/>
            <a:ext cx="214312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你</a:t>
            </a:r>
            <a:endParaRPr lang="zh-CN" altLang="en-US" sz="2400">
              <a:latin typeface="黑体" panose="02010609060101010101" pitchFamily="2" charset="-122"/>
              <a:ea typeface="黑体" panose="02010609060101010101" pitchFamily="2" charset="-122"/>
            </a:endParaRPr>
          </a:p>
        </p:txBody>
      </p:sp>
      <p:sp>
        <p:nvSpPr>
          <p:cNvPr id="6" name="文本框 5"/>
          <p:cNvSpPr txBox="1"/>
          <p:nvPr/>
        </p:nvSpPr>
        <p:spPr>
          <a:xfrm>
            <a:off x="198755" y="103505"/>
            <a:ext cx="214312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算法实现：</a:t>
            </a:r>
            <a:endParaRPr lang="zh-CN" altLang="en-US" sz="2400">
              <a:latin typeface="黑体" panose="02010609060101010101" pitchFamily="2" charset="-122"/>
              <a:ea typeface="黑体" panose="02010609060101010101" pitchFamily="2"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框 115715"/>
          <p:cNvSpPr txBox="1"/>
          <p:nvPr/>
        </p:nvSpPr>
        <p:spPr>
          <a:xfrm>
            <a:off x="1774825" y="476250"/>
            <a:ext cx="3097213"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a:t>
            </a:r>
            <a:r>
              <a:rPr lang="zh-CN" altLang="en-US" b="1" dirty="0">
                <a:solidFill>
                  <a:srgbClr val="FF0000"/>
                </a:solidFill>
                <a:latin typeface="Arial" panose="020B0604020202020204" pitchFamily="34" charset="0"/>
                <a:ea typeface="宋体" panose="02010600030101010101" pitchFamily="2" charset="-122"/>
              </a:rPr>
              <a:t>图论</a:t>
            </a:r>
            <a:r>
              <a:rPr lang="zh-CN" altLang="en-US" dirty="0">
                <a:latin typeface="Arial" panose="020B0604020202020204" pitchFamily="34" charset="0"/>
                <a:ea typeface="宋体" panose="02010600030101010101" pitchFamily="2" charset="-122"/>
              </a:rPr>
              <a:t>模型和算法</a:t>
            </a:r>
            <a:endParaRPr lang="zh-CN" altLang="en-US" dirty="0">
              <a:latin typeface="Arial" panose="020B0604020202020204" pitchFamily="34" charset="0"/>
              <a:ea typeface="宋体" panose="02010600030101010101" pitchFamily="2" charset="-122"/>
            </a:endParaRPr>
          </a:p>
        </p:txBody>
      </p:sp>
      <p:sp>
        <p:nvSpPr>
          <p:cNvPr id="48130" name="文本框 115716"/>
          <p:cNvSpPr txBox="1"/>
          <p:nvPr/>
        </p:nvSpPr>
        <p:spPr>
          <a:xfrm>
            <a:off x="2927350" y="1196975"/>
            <a:ext cx="2519363" cy="365760"/>
          </a:xfrm>
          <a:prstGeom prst="rect">
            <a:avLst/>
          </a:prstGeom>
          <a:noFill/>
          <a:ln w="9525">
            <a:noFill/>
            <a:miter/>
          </a:ln>
        </p:spPr>
        <p:txBody>
          <a:bodyPr anchor="t">
            <a:spAutoFit/>
          </a:bodyPr>
          <a:p>
            <a:pPr lvl="0" algn="ctr" eaLnBrk="0" hangingPunct="0">
              <a:spcBef>
                <a:spcPct val="50000"/>
              </a:spcBef>
            </a:pPr>
            <a:r>
              <a:rPr lang="en-US" altLang="zh-CN" b="1" dirty="0">
                <a:latin typeface="Arial" panose="020B0604020202020204" pitchFamily="34" charset="0"/>
                <a:ea typeface="宋体" panose="02010600030101010101" pitchFamily="2" charset="-122"/>
              </a:rPr>
              <a:t>---</a:t>
            </a:r>
            <a:r>
              <a:rPr lang="zh-CN" altLang="en-US" b="1" dirty="0">
                <a:latin typeface="Arial" panose="020B0604020202020204" pitchFamily="34" charset="0"/>
                <a:ea typeface="宋体" panose="02010600030101010101" pitchFamily="2" charset="-122"/>
              </a:rPr>
              <a:t>图论知识简介</a:t>
            </a:r>
            <a:endParaRPr lang="zh-CN" altLang="en-US" b="1" dirty="0">
              <a:latin typeface="Arial" panose="020B0604020202020204" pitchFamily="34" charset="0"/>
              <a:ea typeface="宋体" panose="02010600030101010101" pitchFamily="2" charset="-122"/>
            </a:endParaRPr>
          </a:p>
        </p:txBody>
      </p:sp>
      <p:sp>
        <p:nvSpPr>
          <p:cNvPr id="48131" name="文本框 115717"/>
          <p:cNvSpPr txBox="1"/>
          <p:nvPr/>
        </p:nvSpPr>
        <p:spPr>
          <a:xfrm>
            <a:off x="2279650" y="2060575"/>
            <a:ext cx="6911975"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1. </a:t>
            </a:r>
            <a:r>
              <a:rPr lang="zh-CN" altLang="en-US" dirty="0">
                <a:latin typeface="Arial" panose="020B0604020202020204" pitchFamily="34" charset="0"/>
                <a:ea typeface="宋体" panose="02010600030101010101" pitchFamily="2" charset="-122"/>
              </a:rPr>
              <a:t>图：一些点及连接这些点的一些边的总体。</a:t>
            </a:r>
            <a:endParaRPr lang="zh-CN" altLang="en-US" dirty="0">
              <a:latin typeface="Arial" panose="020B0604020202020204" pitchFamily="34" charset="0"/>
              <a:ea typeface="宋体" panose="02010600030101010101" pitchFamily="2" charset="-122"/>
            </a:endParaRPr>
          </a:p>
        </p:txBody>
      </p:sp>
      <p:sp>
        <p:nvSpPr>
          <p:cNvPr id="48132" name="文本框 115718"/>
          <p:cNvSpPr txBox="1"/>
          <p:nvPr/>
        </p:nvSpPr>
        <p:spPr>
          <a:xfrm>
            <a:off x="2566988" y="2708275"/>
            <a:ext cx="5761037"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 </a:t>
            </a:r>
            <a:r>
              <a:rPr lang="zh-CN" altLang="en-US" dirty="0">
                <a:latin typeface="Arial" panose="020B0604020202020204" pitchFamily="34" charset="0"/>
                <a:ea typeface="宋体" panose="02010600030101010101" pitchFamily="2" charset="-122"/>
              </a:rPr>
              <a:t>图论：研究点之间的连接方式的特征。</a:t>
            </a:r>
            <a:endParaRPr lang="zh-CN" altLang="en-US" dirty="0">
              <a:latin typeface="Arial" panose="020B0604020202020204" pitchFamily="34" charset="0"/>
              <a:ea typeface="宋体" panose="02010600030101010101" pitchFamily="2" charset="-122"/>
            </a:endParaRPr>
          </a:p>
        </p:txBody>
      </p:sp>
      <p:sp>
        <p:nvSpPr>
          <p:cNvPr id="48133" name="文本框 115719"/>
          <p:cNvSpPr txBox="1"/>
          <p:nvPr/>
        </p:nvSpPr>
        <p:spPr>
          <a:xfrm>
            <a:off x="2208213" y="3357563"/>
            <a:ext cx="4537075"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3.  </a:t>
            </a:r>
            <a:r>
              <a:rPr lang="zh-CN" altLang="en-US" dirty="0">
                <a:latin typeface="Arial" panose="020B0604020202020204" pitchFamily="34" charset="0"/>
                <a:ea typeface="宋体" panose="02010600030101010101" pitchFamily="2" charset="-122"/>
              </a:rPr>
              <a:t>起源及实例：七桥问题</a:t>
            </a:r>
            <a:endParaRPr lang="zh-CN" altLang="en-US" dirty="0">
              <a:latin typeface="Arial" panose="020B0604020202020204" pitchFamily="34" charset="0"/>
              <a:ea typeface="宋体" panose="02010600030101010101" pitchFamily="2" charset="-122"/>
            </a:endParaRPr>
          </a:p>
        </p:txBody>
      </p:sp>
      <p:sp>
        <p:nvSpPr>
          <p:cNvPr id="48134" name="文本框 115720"/>
          <p:cNvSpPr txBox="1"/>
          <p:nvPr/>
        </p:nvSpPr>
        <p:spPr>
          <a:xfrm>
            <a:off x="2640013" y="4005263"/>
            <a:ext cx="6335712"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4. </a:t>
            </a:r>
            <a:r>
              <a:rPr lang="zh-CN" altLang="en-US" dirty="0">
                <a:latin typeface="Arial" panose="020B0604020202020204" pitchFamily="34" charset="0"/>
                <a:ea typeface="宋体" panose="02010600030101010101" pitchFamily="2" charset="-122"/>
              </a:rPr>
              <a:t>应用：交通运输，城市规划，工作调配等。</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矩形 116741"/>
          <p:cNvSpPr/>
          <p:nvPr/>
        </p:nvSpPr>
        <p:spPr>
          <a:xfrm>
            <a:off x="7632700" y="2589213"/>
            <a:ext cx="0" cy="0"/>
          </a:xfrm>
          <a:prstGeom prst="rect">
            <a:avLst/>
          </a:prstGeom>
          <a:noFill/>
          <a:ln w="9525">
            <a:noFill/>
            <a:miter/>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9154" name="矩形 116742"/>
          <p:cNvSpPr/>
          <p:nvPr/>
        </p:nvSpPr>
        <p:spPr>
          <a:xfrm>
            <a:off x="7632700" y="2589213"/>
            <a:ext cx="0" cy="0"/>
          </a:xfrm>
          <a:prstGeom prst="rect">
            <a:avLst/>
          </a:prstGeom>
          <a:noFill/>
          <a:ln w="9525">
            <a:noFill/>
            <a:miter/>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9155" name="矩形 116743"/>
          <p:cNvSpPr/>
          <p:nvPr/>
        </p:nvSpPr>
        <p:spPr>
          <a:xfrm>
            <a:off x="7540625" y="2338547"/>
            <a:ext cx="309880" cy="502920"/>
          </a:xfrm>
          <a:prstGeom prst="rect">
            <a:avLst/>
          </a:prstGeom>
          <a:noFill/>
          <a:ln w="9525">
            <a:noFill/>
            <a:miter/>
          </a:ln>
        </p:spPr>
        <p:txBody>
          <a:bodyPr wrap="none" anchor="ctr">
            <a:spAutoFit/>
          </a:bodyPr>
          <a:p>
            <a:pPr lvl="0" indent="127000" fontAlgn="ctr"/>
            <a:endParaRPr lang="en-US" altLang="zh-CN" sz="900">
              <a:solidFill>
                <a:srgbClr val="666666"/>
              </a:solidFill>
              <a:latin typeface="Arial" panose="020B0604020202020204" pitchFamily="34" charset="0"/>
              <a:ea typeface="宋体" panose="02010600030101010101" pitchFamily="2" charset="-122"/>
            </a:endParaRPr>
          </a:p>
          <a:p>
            <a:pPr lvl="0" indent="127000" eaLnBrk="0" hangingPunct="0"/>
            <a:endParaRPr lang="en-US" altLang="zh-CN" sz="1800">
              <a:latin typeface="Arial" panose="020B0604020202020204" pitchFamily="34" charset="0"/>
              <a:ea typeface="宋体" panose="02010600030101010101" pitchFamily="2" charset="-122"/>
            </a:endParaRPr>
          </a:p>
        </p:txBody>
      </p:sp>
      <p:sp>
        <p:nvSpPr>
          <p:cNvPr id="49156" name="矩形 116746"/>
          <p:cNvSpPr/>
          <p:nvPr/>
        </p:nvSpPr>
        <p:spPr>
          <a:xfrm>
            <a:off x="2566988" y="738029"/>
            <a:ext cx="1910080" cy="640080"/>
          </a:xfrm>
          <a:prstGeom prst="rect">
            <a:avLst/>
          </a:prstGeom>
          <a:noFill/>
          <a:ln w="9525">
            <a:noFill/>
            <a:miter/>
          </a:ln>
        </p:spPr>
        <p:txBody>
          <a:bodyPr wrap="none" anchor="ctr">
            <a:spAutoFit/>
          </a:bodyPr>
          <a:p>
            <a:pPr lvl="0" indent="127000" fontAlgn="ctr"/>
            <a:r>
              <a:rPr lang="zh-CN" altLang="en-US" dirty="0">
                <a:solidFill>
                  <a:srgbClr val="666666"/>
                </a:solidFill>
                <a:latin typeface="Arial" panose="020B0604020202020204" pitchFamily="34" charset="0"/>
                <a:ea typeface="宋体" panose="02010600030101010101" pitchFamily="2" charset="-122"/>
              </a:rPr>
              <a:t>为源点，求源点</a:t>
            </a:r>
            <a:endParaRPr lang="zh-CN" altLang="en-US" dirty="0">
              <a:solidFill>
                <a:srgbClr val="666666"/>
              </a:solidFill>
              <a:latin typeface="Arial" panose="020B0604020202020204" pitchFamily="34" charset="0"/>
              <a:ea typeface="宋体" panose="02010600030101010101" pitchFamily="2" charset="-122"/>
            </a:endParaRPr>
          </a:p>
          <a:p>
            <a:pPr lvl="0" indent="127000" eaLnBrk="0" hangingPunct="0"/>
            <a:endParaRPr lang="zh-CN" altLang="en-US" sz="1800" dirty="0">
              <a:latin typeface="Arial" panose="020B0604020202020204" pitchFamily="34" charset="0"/>
              <a:ea typeface="宋体" panose="02010600030101010101" pitchFamily="2" charset="-122"/>
            </a:endParaRPr>
          </a:p>
        </p:txBody>
      </p:sp>
      <p:sp>
        <p:nvSpPr>
          <p:cNvPr id="49157" name="矩形 116747"/>
          <p:cNvSpPr/>
          <p:nvPr/>
        </p:nvSpPr>
        <p:spPr>
          <a:xfrm>
            <a:off x="2424113" y="738029"/>
            <a:ext cx="462280" cy="640080"/>
          </a:xfrm>
          <a:prstGeom prst="rect">
            <a:avLst/>
          </a:prstGeom>
          <a:noFill/>
          <a:ln w="9525">
            <a:noFill/>
            <a:miter/>
          </a:ln>
        </p:spPr>
        <p:txBody>
          <a:bodyPr wrap="none" anchor="ctr">
            <a:spAutoFit/>
          </a:bodyPr>
          <a:p>
            <a:pPr lvl="0" indent="127000" fontAlgn="ctr"/>
            <a:r>
              <a:rPr lang="en-US" altLang="zh-CN">
                <a:solidFill>
                  <a:srgbClr val="666666"/>
                </a:solidFill>
                <a:latin typeface="Arial" panose="020B0604020202020204" pitchFamily="34" charset="0"/>
                <a:ea typeface="宋体" panose="02010600030101010101" pitchFamily="2" charset="-122"/>
              </a:rPr>
              <a:t>A</a:t>
            </a:r>
            <a:endParaRPr lang="en-US" altLang="zh-CN">
              <a:solidFill>
                <a:srgbClr val="666666"/>
              </a:solidFill>
              <a:latin typeface="Arial" panose="020B0604020202020204" pitchFamily="34" charset="0"/>
              <a:ea typeface="宋体" panose="02010600030101010101" pitchFamily="2" charset="-122"/>
            </a:endParaRPr>
          </a:p>
          <a:p>
            <a:pPr lvl="0" indent="127000" eaLnBrk="0" hangingPunct="0"/>
            <a:endParaRPr lang="en-US" altLang="zh-CN" sz="1800">
              <a:latin typeface="Arial" panose="020B0604020202020204" pitchFamily="34" charset="0"/>
              <a:ea typeface="宋体" panose="02010600030101010101" pitchFamily="2" charset="-122"/>
            </a:endParaRPr>
          </a:p>
        </p:txBody>
      </p:sp>
      <p:sp>
        <p:nvSpPr>
          <p:cNvPr id="49158" name="矩形 116748"/>
          <p:cNvSpPr/>
          <p:nvPr/>
        </p:nvSpPr>
        <p:spPr>
          <a:xfrm>
            <a:off x="4872038" y="855980"/>
            <a:ext cx="2628900" cy="548640"/>
          </a:xfrm>
          <a:prstGeom prst="rect">
            <a:avLst/>
          </a:prstGeom>
          <a:noFill/>
          <a:ln w="9525">
            <a:noFill/>
            <a:miter/>
          </a:ln>
        </p:spPr>
        <p:txBody>
          <a:bodyPr wrap="none" lIns="0" tIns="0" rIns="0" bIns="0" anchor="ctr">
            <a:spAutoFit/>
          </a:bodyPr>
          <a:p>
            <a:pPr lvl="0" fontAlgn="ctr"/>
            <a:r>
              <a:rPr lang="zh-CN" altLang="en-US" dirty="0">
                <a:solidFill>
                  <a:srgbClr val="666666"/>
                </a:solidFill>
                <a:latin typeface="Arial" panose="020B0604020202020204" pitchFamily="34" charset="0"/>
                <a:ea typeface="宋体" panose="02010600030101010101" pitchFamily="2" charset="-122"/>
              </a:rPr>
              <a:t>到其他各顶点的最短路径</a:t>
            </a:r>
            <a:r>
              <a:rPr lang="zh-CN" altLang="en-US" sz="900" dirty="0">
                <a:solidFill>
                  <a:srgbClr val="666666"/>
                </a:solidFill>
                <a:latin typeface="Arial" panose="020B0604020202020204" pitchFamily="34" charset="0"/>
                <a:ea typeface="宋体" panose="02010600030101010101" pitchFamily="2" charset="-122"/>
              </a:rPr>
              <a:t>。</a:t>
            </a:r>
            <a:endParaRPr lang="zh-CN" altLang="en-US" sz="800" dirty="0">
              <a:latin typeface="Arial" panose="020B0604020202020204" pitchFamily="34" charset="0"/>
              <a:ea typeface="宋体" panose="02010600030101010101" pitchFamily="2" charset="-122"/>
            </a:endParaRPr>
          </a:p>
          <a:p>
            <a:pPr lvl="0" eaLnBrk="0" hangingPunct="0"/>
            <a:endParaRPr lang="zh-CN" altLang="en-US" dirty="0">
              <a:latin typeface="Arial" panose="020B0604020202020204" pitchFamily="34" charset="0"/>
              <a:ea typeface="宋体" panose="02010600030101010101" pitchFamily="2" charset="-122"/>
            </a:endParaRPr>
          </a:p>
        </p:txBody>
      </p:sp>
      <p:sp>
        <p:nvSpPr>
          <p:cNvPr id="49159" name="矩形 116749"/>
          <p:cNvSpPr/>
          <p:nvPr/>
        </p:nvSpPr>
        <p:spPr>
          <a:xfrm>
            <a:off x="7632700" y="2589213"/>
            <a:ext cx="0" cy="0"/>
          </a:xfrm>
          <a:prstGeom prst="rect">
            <a:avLst/>
          </a:prstGeom>
          <a:noFill/>
          <a:ln w="9525">
            <a:noFill/>
            <a:miter/>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9160" name="文本框 116752"/>
          <p:cNvSpPr txBox="1"/>
          <p:nvPr/>
        </p:nvSpPr>
        <p:spPr>
          <a:xfrm>
            <a:off x="1524000" y="188913"/>
            <a:ext cx="403225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迪杰斯特拉</a:t>
            </a:r>
            <a:r>
              <a:rPr lang="en-US" altLang="zh-CN" err="1">
                <a:latin typeface="Arial" panose="020B0604020202020204" pitchFamily="34" charset="0"/>
                <a:ea typeface="宋体" panose="02010600030101010101" pitchFamily="2" charset="-122"/>
              </a:rPr>
              <a:t>(Dijkstra</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算法：</a:t>
            </a:r>
            <a:endParaRPr lang="zh-CN" altLang="en-US" dirty="0">
              <a:latin typeface="Arial" panose="020B0604020202020204" pitchFamily="34" charset="0"/>
              <a:ea typeface="宋体" panose="02010600030101010101" pitchFamily="2" charset="-122"/>
            </a:endParaRPr>
          </a:p>
        </p:txBody>
      </p:sp>
      <p:pic>
        <p:nvPicPr>
          <p:cNvPr id="49161" name="图片 116754" descr="4a9983597a836e1cfaf2c0b7"/>
          <p:cNvPicPr>
            <a:picLocks noChangeAspect="1"/>
          </p:cNvPicPr>
          <p:nvPr/>
        </p:nvPicPr>
        <p:blipFill>
          <a:blip r:embed="rId1"/>
          <a:stretch>
            <a:fillRect/>
          </a:stretch>
        </p:blipFill>
        <p:spPr>
          <a:xfrm>
            <a:off x="3575050" y="1268413"/>
            <a:ext cx="3286125" cy="1943100"/>
          </a:xfrm>
          <a:prstGeom prst="rect">
            <a:avLst/>
          </a:prstGeom>
          <a:noFill/>
          <a:ln w="9525">
            <a:noFill/>
            <a:miter/>
          </a:ln>
        </p:spPr>
      </p:pic>
      <p:sp>
        <p:nvSpPr>
          <p:cNvPr id="49162" name="矩形 116755"/>
          <p:cNvSpPr/>
          <p:nvPr/>
        </p:nvSpPr>
        <p:spPr>
          <a:xfrm>
            <a:off x="5159375" y="3068638"/>
            <a:ext cx="1657350" cy="217487"/>
          </a:xfrm>
          <a:prstGeom prst="rect">
            <a:avLst/>
          </a:prstGeom>
          <a:solidFill>
            <a:schemeClr val="bg1"/>
          </a:solidFill>
          <a:ln w="9525" cap="flat" cmpd="sng">
            <a:solidFill>
              <a:schemeClr val="tx1"/>
            </a:solidFill>
            <a:prstDash val="solid"/>
            <a:miter/>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9163" name="文本框 116756"/>
          <p:cNvSpPr txBox="1"/>
          <p:nvPr/>
        </p:nvSpPr>
        <p:spPr>
          <a:xfrm>
            <a:off x="1774825" y="4005263"/>
            <a:ext cx="2592388"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构造邻接矩阵：</a:t>
            </a:r>
            <a:endParaRPr lang="zh-CN" altLang="en-US" dirty="0">
              <a:latin typeface="Arial" panose="020B0604020202020204" pitchFamily="34" charset="0"/>
              <a:ea typeface="宋体" panose="02010600030101010101" pitchFamily="2" charset="-122"/>
            </a:endParaRPr>
          </a:p>
        </p:txBody>
      </p:sp>
      <p:graphicFrame>
        <p:nvGraphicFramePr>
          <p:cNvPr id="49164" name="对象 116758"/>
          <p:cNvGraphicFramePr/>
          <p:nvPr/>
        </p:nvGraphicFramePr>
        <p:xfrm>
          <a:off x="4224338" y="3716338"/>
          <a:ext cx="3048000" cy="2667000"/>
        </p:xfrm>
        <a:graphic>
          <a:graphicData uri="http://schemas.openxmlformats.org/presentationml/2006/ole">
            <mc:AlternateContent xmlns:mc="http://schemas.openxmlformats.org/markup-compatibility/2006">
              <mc:Choice xmlns:v="urn:schemas-microsoft-com:vml" Requires="v">
                <p:oleObj spid="_x0000_s3095" name="" r:id="rId2" imgW="3048000" imgH="2667000" progId="Equation.3">
                  <p:embed/>
                </p:oleObj>
              </mc:Choice>
              <mc:Fallback>
                <p:oleObj name="" r:id="rId2" imgW="3048000" imgH="2667000" progId="Equation.3">
                  <p:embed/>
                  <p:pic>
                    <p:nvPicPr>
                      <p:cNvPr id="0" name="图片 3094"/>
                      <p:cNvPicPr/>
                      <p:nvPr/>
                    </p:nvPicPr>
                    <p:blipFill>
                      <a:blip r:embed="rId3"/>
                      <a:stretch>
                        <a:fillRect/>
                      </a:stretch>
                    </p:blipFill>
                    <p:spPr>
                      <a:xfrm>
                        <a:off x="4224338" y="3716338"/>
                        <a:ext cx="3048000" cy="2667000"/>
                      </a:xfrm>
                      <a:prstGeom prst="rect">
                        <a:avLst/>
                      </a:prstGeom>
                      <a:noFill/>
                      <a:ln w="38100">
                        <a:noFill/>
                        <a:miter/>
                      </a:ln>
                    </p:spPr>
                  </p:pic>
                </p:oleObj>
              </mc:Fallback>
            </mc:AlternateContent>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7" name="图片 117764" descr="8441f714fda88d21cb80c4b7"/>
          <p:cNvPicPr>
            <a:picLocks noChangeAspect="1"/>
          </p:cNvPicPr>
          <p:nvPr/>
        </p:nvPicPr>
        <p:blipFill>
          <a:blip r:embed="rId1"/>
          <a:stretch>
            <a:fillRect/>
          </a:stretch>
        </p:blipFill>
        <p:spPr>
          <a:xfrm>
            <a:off x="1703388" y="0"/>
            <a:ext cx="8856662" cy="6858000"/>
          </a:xfrm>
          <a:prstGeom prst="rect">
            <a:avLst/>
          </a:prstGeom>
          <a:noFill/>
          <a:ln w="9525">
            <a:noFill/>
            <a:miter/>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p:txBody>
          <a:bodyPr/>
          <a:p>
            <a:r>
              <a:rPr lang="zh-CN" altLang="en-US">
                <a:sym typeface="+mn-ea"/>
              </a:rPr>
              <a:t>污染源的确定</a:t>
            </a:r>
            <a:endParaRPr lang="zh-CN" altLang="en-US"/>
          </a:p>
        </p:txBody>
      </p:sp>
      <p:sp>
        <p:nvSpPr>
          <p:cNvPr id="4" name="副标题 3"/>
          <p:cNvSpPr>
            <a:spLocks noGrp="1"/>
          </p:cNvSpPr>
          <p:nvPr>
            <p:ph type="subTitle" idx="1"/>
          </p:nvPr>
        </p:nvSpPr>
        <p:spPr/>
        <p:txBody>
          <a:bodyPr/>
          <a:p>
            <a:r>
              <a:rPr lang="en-US" altLang="zh-CN"/>
              <a:t>2020</a:t>
            </a:r>
            <a:r>
              <a:rPr lang="zh-CN" altLang="en-US"/>
              <a:t>年华科大选拔题</a:t>
            </a:r>
            <a:endParaRPr lang="zh-CN" alt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文本框 118787"/>
          <p:cNvSpPr txBox="1"/>
          <p:nvPr/>
        </p:nvSpPr>
        <p:spPr>
          <a:xfrm>
            <a:off x="1703388" y="188913"/>
            <a:ext cx="6697662"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Floyd</a:t>
            </a:r>
            <a:r>
              <a:rPr lang="zh-CN" altLang="en-US" dirty="0">
                <a:latin typeface="Arial" panose="020B0604020202020204" pitchFamily="34" charset="0"/>
                <a:ea typeface="宋体" panose="02010600030101010101" pitchFamily="2" charset="-122"/>
              </a:rPr>
              <a:t>算法：求任意两点间的最短距离。</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95235"/>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问题</a:t>
            </a:r>
            <a:r>
              <a:rPr lang="en-US" altLang="zh-CN" sz="4400" kern="1200" baseline="0">
                <a:latin typeface="Arial" panose="020B0604020202020204" pitchFamily="34" charset="0"/>
                <a:ea typeface="宋体" panose="02010600030101010101" pitchFamily="2" charset="-122"/>
                <a:cs typeface="+mj-cs"/>
              </a:rPr>
              <a:t>3</a:t>
            </a:r>
            <a:endParaRPr lang="en-US" altLang="zh-CN" sz="4400" kern="1200" baseline="0">
              <a:latin typeface="Arial" panose="020B0604020202020204" pitchFamily="34" charset="0"/>
              <a:ea typeface="宋体" panose="02010600030101010101" pitchFamily="2" charset="-122"/>
              <a:cs typeface="+mj-cs"/>
            </a:endParaRPr>
          </a:p>
        </p:txBody>
      </p:sp>
      <p:sp>
        <p:nvSpPr>
          <p:cNvPr id="76802" name="副标题 95236"/>
          <p:cNvSpPr>
            <a:spLocks noGrp="1"/>
          </p:cNvSpPr>
          <p:nvPr>
            <p:ph type="subTitle" idx="1"/>
          </p:nvPr>
        </p:nvSpPr>
        <p:spPr>
          <a:xfrm>
            <a:off x="2895600" y="3886200"/>
            <a:ext cx="6400800" cy="1752600"/>
          </a:xfrm>
        </p:spPr>
        <p:txBody>
          <a:bodyPr anchor="t"/>
          <a:p>
            <a:pPr defTabSz="914400">
              <a:buNone/>
            </a:pPr>
            <a:r>
              <a:rPr lang="zh-CN" altLang="en-US" sz="3200" kern="1200" baseline="0" dirty="0">
                <a:latin typeface="Arial" panose="020B0604020202020204" pitchFamily="34" charset="0"/>
                <a:ea typeface="宋体" panose="02010600030101010101" pitchFamily="2" charset="-122"/>
                <a:cs typeface="+mn-cs"/>
              </a:rPr>
              <a:t>已知所有站点间步行</a:t>
            </a:r>
            <a:endParaRPr lang="zh-CN" altLang="en-US" sz="3200" kern="1200" baseline="0" dirty="0">
              <a:latin typeface="Arial" panose="020B0604020202020204" pitchFamily="34" charset="0"/>
              <a:ea typeface="宋体" panose="02010600030101010101" pitchFamily="2" charset="-122"/>
              <a:cs typeface="+mn-cs"/>
            </a:endParaRPr>
          </a:p>
          <a:p>
            <a:pPr defTabSz="914400">
              <a:buNone/>
            </a:pPr>
            <a:r>
              <a:rPr lang="zh-CN" altLang="en-US" sz="3200" kern="1200" baseline="0" dirty="0">
                <a:latin typeface="Arial" panose="020B0604020202020204" pitchFamily="34" charset="0"/>
                <a:ea typeface="宋体" panose="02010600030101010101" pitchFamily="2" charset="-122"/>
                <a:cs typeface="+mn-cs"/>
              </a:rPr>
              <a:t>时间的优化模型</a:t>
            </a:r>
            <a:endParaRPr lang="zh-CN" altLang="en-US" sz="3200" kern="1200" baseline="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文本框 100355"/>
          <p:cNvSpPr txBox="1"/>
          <p:nvPr/>
        </p:nvSpPr>
        <p:spPr>
          <a:xfrm>
            <a:off x="1847850" y="333375"/>
            <a:ext cx="24479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数据图的构造：</a:t>
            </a:r>
            <a:endParaRPr lang="zh-CN" altLang="en-US" dirty="0">
              <a:latin typeface="Arial" panose="020B0604020202020204" pitchFamily="34" charset="0"/>
              <a:ea typeface="宋体" panose="02010600030101010101" pitchFamily="2" charset="-122"/>
            </a:endParaRPr>
          </a:p>
        </p:txBody>
      </p:sp>
      <p:sp>
        <p:nvSpPr>
          <p:cNvPr id="77826" name="文本框 100356"/>
          <p:cNvSpPr txBox="1"/>
          <p:nvPr/>
        </p:nvSpPr>
        <p:spPr>
          <a:xfrm>
            <a:off x="2063750" y="981075"/>
            <a:ext cx="7488238"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1.</a:t>
            </a:r>
            <a:r>
              <a:rPr lang="zh-CN" altLang="en-US" dirty="0">
                <a:latin typeface="Arial" panose="020B0604020202020204" pitchFamily="34" charset="0"/>
                <a:ea typeface="宋体" panose="02010600030101010101" pitchFamily="2" charset="-122"/>
              </a:rPr>
              <a:t>同一公交线的往返线路视为两条单行线，记有</a:t>
            </a:r>
            <a:r>
              <a:rPr lang="en-US" altLang="zh-CN" dirty="0">
                <a:latin typeface="Arial" panose="020B0604020202020204" pitchFamily="34" charset="0"/>
                <a:ea typeface="宋体" panose="02010600030101010101" pitchFamily="2" charset="-122"/>
              </a:rPr>
              <a:t>m</a:t>
            </a:r>
            <a:r>
              <a:rPr lang="zh-CN" altLang="en-US" dirty="0">
                <a:latin typeface="Arial" panose="020B0604020202020204" pitchFamily="34" charset="0"/>
                <a:ea typeface="宋体" panose="02010600030101010101" pitchFamily="2" charset="-122"/>
              </a:rPr>
              <a:t>条</a:t>
            </a:r>
            <a:endParaRPr lang="zh-CN" altLang="en-US" dirty="0">
              <a:latin typeface="Arial" panose="020B0604020202020204" pitchFamily="34" charset="0"/>
              <a:ea typeface="宋体" panose="02010600030101010101" pitchFamily="2" charset="-122"/>
            </a:endParaRPr>
          </a:p>
        </p:txBody>
      </p:sp>
      <p:sp>
        <p:nvSpPr>
          <p:cNvPr id="77827" name="文本框 100357"/>
          <p:cNvSpPr txBox="1"/>
          <p:nvPr/>
        </p:nvSpPr>
        <p:spPr>
          <a:xfrm>
            <a:off x="2208213" y="1628775"/>
            <a:ext cx="5111750"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a:t>
            </a:r>
            <a:r>
              <a:rPr lang="zh-CN" altLang="en-US" dirty="0">
                <a:latin typeface="Arial" panose="020B0604020202020204" pitchFamily="34" charset="0"/>
                <a:ea typeface="宋体" panose="02010600030101010101" pitchFamily="2" charset="-122"/>
              </a:rPr>
              <a:t>构造一个</a:t>
            </a:r>
            <a:r>
              <a:rPr lang="en-US" altLang="zh-CN" dirty="0">
                <a:latin typeface="Arial" panose="020B0604020202020204" pitchFamily="34" charset="0"/>
                <a:ea typeface="宋体" panose="02010600030101010101" pitchFamily="2" charset="-122"/>
              </a:rPr>
              <a:t>m+2</a:t>
            </a:r>
            <a:r>
              <a:rPr lang="zh-CN" altLang="en-US" dirty="0">
                <a:latin typeface="Arial" panose="020B0604020202020204" pitchFamily="34" charset="0"/>
                <a:ea typeface="宋体" panose="02010600030101010101" pitchFamily="2" charset="-122"/>
              </a:rPr>
              <a:t>个点的完全图，其中</a:t>
            </a:r>
            <a:endParaRPr lang="zh-CN" altLang="en-US" dirty="0">
              <a:latin typeface="Arial" panose="020B0604020202020204" pitchFamily="34" charset="0"/>
              <a:ea typeface="宋体" panose="02010600030101010101" pitchFamily="2" charset="-122"/>
            </a:endParaRPr>
          </a:p>
        </p:txBody>
      </p:sp>
      <p:sp>
        <p:nvSpPr>
          <p:cNvPr id="77828" name="文本框 100358"/>
          <p:cNvSpPr txBox="1"/>
          <p:nvPr/>
        </p:nvSpPr>
        <p:spPr>
          <a:xfrm>
            <a:off x="3000375" y="2420938"/>
            <a:ext cx="5688013"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2.1) a</a:t>
            </a:r>
            <a:r>
              <a:rPr lang="zh-CN" altLang="en-US" dirty="0">
                <a:latin typeface="Arial" panose="020B0604020202020204" pitchFamily="34" charset="0"/>
                <a:ea typeface="宋体" panose="02010600030101010101" pitchFamily="2" charset="-122"/>
              </a:rPr>
              <a:t>为起点</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出发点</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a:t>
            </a:r>
            <a:r>
              <a:rPr lang="en-US" altLang="zh-CN" dirty="0">
                <a:latin typeface="Arial" panose="020B0604020202020204" pitchFamily="34" charset="0"/>
                <a:ea typeface="宋体" panose="02010600030101010101" pitchFamily="2" charset="-122"/>
              </a:rPr>
              <a:t>b</a:t>
            </a:r>
            <a:r>
              <a:rPr lang="zh-CN" altLang="en-US" dirty="0">
                <a:latin typeface="Arial" panose="020B0604020202020204" pitchFamily="34" charset="0"/>
                <a:ea typeface="宋体" panose="02010600030101010101" pitchFamily="2" charset="-122"/>
              </a:rPr>
              <a:t>为终点</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目的地</a:t>
            </a:r>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77829" name="文本框 100359"/>
          <p:cNvSpPr txBox="1"/>
          <p:nvPr/>
        </p:nvSpPr>
        <p:spPr>
          <a:xfrm>
            <a:off x="3000375" y="2997200"/>
            <a:ext cx="5040313"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2.2) </a:t>
            </a:r>
            <a:r>
              <a:rPr lang="zh-CN" altLang="en-US" dirty="0">
                <a:latin typeface="Arial" panose="020B0604020202020204" pitchFamily="34" charset="0"/>
                <a:ea typeface="宋体" panose="02010600030101010101" pitchFamily="2" charset="-122"/>
              </a:rPr>
              <a:t>每条</a:t>
            </a:r>
            <a:r>
              <a:rPr lang="zh-CN" altLang="en-US" b="1" dirty="0">
                <a:solidFill>
                  <a:srgbClr val="FF0000"/>
                </a:solidFill>
                <a:latin typeface="Arial" panose="020B0604020202020204" pitchFamily="34" charset="0"/>
                <a:ea typeface="宋体" panose="02010600030101010101" pitchFamily="2" charset="-122"/>
              </a:rPr>
              <a:t>公交线</a:t>
            </a:r>
            <a:r>
              <a:rPr lang="zh-CN" altLang="en-US" dirty="0">
                <a:latin typeface="Arial" panose="020B0604020202020204" pitchFamily="34" charset="0"/>
                <a:ea typeface="宋体" panose="02010600030101010101" pitchFamily="2" charset="-122"/>
              </a:rPr>
              <a:t>也视为一个点</a:t>
            </a:r>
            <a:r>
              <a:rPr lang="en-US" altLang="zh-CN" dirty="0">
                <a:latin typeface="Arial" panose="020B0604020202020204" pitchFamily="34" charset="0"/>
                <a:ea typeface="宋体" panose="02010600030101010101" pitchFamily="2" charset="-122"/>
              </a:rPr>
              <a:t>(m</a:t>
            </a:r>
            <a:r>
              <a:rPr lang="zh-CN" altLang="en-US" dirty="0">
                <a:latin typeface="Arial" panose="020B0604020202020204" pitchFamily="34" charset="0"/>
                <a:ea typeface="宋体" panose="02010600030101010101" pitchFamily="2" charset="-122"/>
              </a:rPr>
              <a:t>个</a:t>
            </a:r>
            <a:r>
              <a:rPr lang="en-US" altLang="zh-CN">
                <a:latin typeface="Arial" panose="020B0604020202020204" pitchFamily="34" charset="0"/>
                <a:ea typeface="宋体" panose="02010600030101010101" pitchFamily="2" charset="-122"/>
              </a:rPr>
              <a:t>)</a:t>
            </a:r>
            <a:endParaRPr lang="en-US" altLang="zh-CN">
              <a:latin typeface="Arial" panose="020B0604020202020204" pitchFamily="34" charset="0"/>
              <a:ea typeface="宋体" panose="02010600030101010101" pitchFamily="2" charset="-122"/>
            </a:endParaRPr>
          </a:p>
        </p:txBody>
      </p:sp>
      <p:sp>
        <p:nvSpPr>
          <p:cNvPr id="77830" name="文本框 100360"/>
          <p:cNvSpPr txBox="1"/>
          <p:nvPr/>
        </p:nvSpPr>
        <p:spPr>
          <a:xfrm>
            <a:off x="3000375" y="3644900"/>
            <a:ext cx="7056438"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2.3) </a:t>
            </a:r>
            <a:r>
              <a:rPr lang="zh-CN" altLang="en-US" dirty="0">
                <a:latin typeface="Arial" panose="020B0604020202020204" pitchFamily="34" charset="0"/>
                <a:ea typeface="宋体" panose="02010600030101010101" pitchFamily="2" charset="-122"/>
              </a:rPr>
              <a:t>边表示两点间有步行关系，步行时间为</a:t>
            </a:r>
            <a:r>
              <a:rPr lang="zh-CN" altLang="en-US" i="1" u="sng" dirty="0">
                <a:solidFill>
                  <a:srgbClr val="FF0000"/>
                </a:solidFill>
                <a:latin typeface="Arial" panose="020B0604020202020204" pitchFamily="34" charset="0"/>
                <a:ea typeface="宋体" panose="02010600030101010101" pitchFamily="2" charset="-122"/>
              </a:rPr>
              <a:t>边权</a:t>
            </a:r>
            <a:r>
              <a:rPr lang="zh-CN" altLang="en-US" dirty="0">
                <a:latin typeface="Arial" panose="020B0604020202020204" pitchFamily="34" charset="0"/>
                <a:ea typeface="宋体" panose="02010600030101010101" pitchFamily="2" charset="-122"/>
              </a:rPr>
              <a:t>。</a:t>
            </a:r>
            <a:endParaRPr lang="zh-CN" altLang="en-US" dirty="0">
              <a:latin typeface="Arial" panose="020B0604020202020204" pitchFamily="34" charset="0"/>
              <a:ea typeface="宋体" panose="02010600030101010101" pitchFamily="2" charset="-122"/>
            </a:endParaRPr>
          </a:p>
        </p:txBody>
      </p:sp>
      <p:sp>
        <p:nvSpPr>
          <p:cNvPr id="77831" name="文本框 100361"/>
          <p:cNvSpPr txBox="1"/>
          <p:nvPr/>
        </p:nvSpPr>
        <p:spPr>
          <a:xfrm>
            <a:off x="3648075" y="4292600"/>
            <a:ext cx="3024188" cy="365760"/>
          </a:xfrm>
          <a:prstGeom prst="rect">
            <a:avLst/>
          </a:prstGeom>
          <a:noFill/>
          <a:ln w="9525">
            <a:noFill/>
            <a:miter/>
          </a:ln>
        </p:spPr>
        <p:txBody>
          <a:bodyPr anchor="t">
            <a:spAutoFit/>
          </a:bodyPr>
          <a:p>
            <a:pPr lvl="0" algn="ctr" eaLnBrk="0" hangingPunct="0">
              <a:spcBef>
                <a:spcPct val="50000"/>
              </a:spcBef>
            </a:pPr>
            <a:endParaRPr dirty="0">
              <a:latin typeface="Arial" panose="020B0604020202020204" pitchFamily="34" charset="0"/>
              <a:ea typeface="宋体" panose="02010600030101010101" pitchFamily="2" charset="-122"/>
            </a:endParaRPr>
          </a:p>
        </p:txBody>
      </p:sp>
      <p:sp>
        <p:nvSpPr>
          <p:cNvPr id="77832" name="文本框 100362"/>
          <p:cNvSpPr txBox="1"/>
          <p:nvPr/>
        </p:nvSpPr>
        <p:spPr>
          <a:xfrm>
            <a:off x="2351088" y="4221163"/>
            <a:ext cx="3313112"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由此构造步行时间矩阵</a:t>
            </a:r>
            <a:endParaRPr lang="zh-CN" altLang="en-US" dirty="0">
              <a:latin typeface="Arial" panose="020B0604020202020204" pitchFamily="34" charset="0"/>
              <a:ea typeface="宋体" panose="02010600030101010101" pitchFamily="2" charset="-122"/>
            </a:endParaRPr>
          </a:p>
        </p:txBody>
      </p:sp>
      <p:graphicFrame>
        <p:nvGraphicFramePr>
          <p:cNvPr id="77833" name="对象 100363"/>
          <p:cNvGraphicFramePr/>
          <p:nvPr/>
        </p:nvGraphicFramePr>
        <p:xfrm>
          <a:off x="5664200" y="4221163"/>
          <a:ext cx="1955800" cy="419100"/>
        </p:xfrm>
        <a:graphic>
          <a:graphicData uri="http://schemas.openxmlformats.org/presentationml/2006/ole">
            <mc:AlternateContent xmlns:mc="http://schemas.openxmlformats.org/markup-compatibility/2006">
              <mc:Choice xmlns:v="urn:schemas-microsoft-com:vml" Requires="v">
                <p:oleObj spid="_x0000_s3129" name="" r:id="rId1" imgW="1955800" imgH="419100" progId="Equation.3">
                  <p:embed/>
                </p:oleObj>
              </mc:Choice>
              <mc:Fallback>
                <p:oleObj name="" r:id="rId1" imgW="1955800" imgH="419100" progId="Equation.3">
                  <p:embed/>
                  <p:pic>
                    <p:nvPicPr>
                      <p:cNvPr id="0" name="图片 3128"/>
                      <p:cNvPicPr/>
                      <p:nvPr/>
                    </p:nvPicPr>
                    <p:blipFill>
                      <a:blip r:embed="rId2"/>
                      <a:stretch>
                        <a:fillRect/>
                      </a:stretch>
                    </p:blipFill>
                    <p:spPr>
                      <a:xfrm>
                        <a:off x="5664200" y="4221163"/>
                        <a:ext cx="1955800" cy="419100"/>
                      </a:xfrm>
                      <a:prstGeom prst="rect">
                        <a:avLst/>
                      </a:prstGeom>
                      <a:noFill/>
                      <a:ln w="38100">
                        <a:noFill/>
                        <a:miter/>
                      </a:ln>
                    </p:spPr>
                  </p:pic>
                </p:oleObj>
              </mc:Fallback>
            </mc:AlternateContent>
          </a:graphicData>
        </a:graphic>
      </p:graphicFrame>
      <p:sp>
        <p:nvSpPr>
          <p:cNvPr id="77834" name="文本框 100364"/>
          <p:cNvSpPr txBox="1"/>
          <p:nvPr/>
        </p:nvSpPr>
        <p:spPr>
          <a:xfrm>
            <a:off x="3071813" y="4797425"/>
            <a:ext cx="5400675" cy="365760"/>
          </a:xfrm>
          <a:prstGeom prst="rect">
            <a:avLst/>
          </a:prstGeom>
          <a:noFill/>
          <a:ln w="9525">
            <a:noFill/>
            <a:miter/>
          </a:ln>
        </p:spPr>
        <p:txBody>
          <a:bodyPr anchor="t">
            <a:spAutoFit/>
          </a:bodyPr>
          <a:p>
            <a:pPr lvl="0" algn="ctr" eaLnBrk="0" hangingPunct="0">
              <a:spcBef>
                <a:spcPct val="50000"/>
              </a:spcBef>
            </a:pPr>
            <a:r>
              <a:rPr lang="en-US" altLang="zh-CN" dirty="0">
                <a:latin typeface="Arial" panose="020B0604020202020204" pitchFamily="34" charset="0"/>
                <a:ea typeface="宋体" panose="02010600030101010101" pitchFamily="2" charset="-122"/>
              </a:rPr>
              <a:t>2.4) </a:t>
            </a:r>
            <a:r>
              <a:rPr lang="zh-CN" altLang="en-US" dirty="0">
                <a:latin typeface="Arial" panose="020B0604020202020204" pitchFamily="34" charset="0"/>
                <a:ea typeface="宋体" panose="02010600030101010101" pitchFamily="2" charset="-122"/>
              </a:rPr>
              <a:t>每个公交线点还有三个信息为</a:t>
            </a:r>
            <a:r>
              <a:rPr lang="zh-CN" altLang="en-US" i="1" u="sng" dirty="0">
                <a:solidFill>
                  <a:srgbClr val="FF0000"/>
                </a:solidFill>
                <a:latin typeface="Arial" panose="020B0604020202020204" pitchFamily="34" charset="0"/>
                <a:ea typeface="宋体" panose="02010600030101010101" pitchFamily="2" charset="-122"/>
              </a:rPr>
              <a:t>点权</a:t>
            </a:r>
            <a:endParaRPr lang="zh-CN" altLang="en-US" i="1" u="sng" dirty="0">
              <a:solidFill>
                <a:srgbClr val="FF0000"/>
              </a:solidFill>
              <a:latin typeface="Arial" panose="020B0604020202020204" pitchFamily="34" charset="0"/>
              <a:ea typeface="宋体" panose="02010600030101010101" pitchFamily="2" charset="-122"/>
            </a:endParaRPr>
          </a:p>
        </p:txBody>
      </p:sp>
      <p:sp>
        <p:nvSpPr>
          <p:cNvPr id="77835" name="文本框 100365"/>
          <p:cNvSpPr txBox="1"/>
          <p:nvPr/>
        </p:nvSpPr>
        <p:spPr>
          <a:xfrm>
            <a:off x="2208213" y="5373688"/>
            <a:ext cx="720090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于是，原问题转化为在这个图上求</a:t>
            </a:r>
            <a:r>
              <a:rPr lang="en-US" altLang="zh-CN" b="1" dirty="0">
                <a:solidFill>
                  <a:srgbClr val="FF0000"/>
                </a:solidFill>
                <a:latin typeface="Arial" panose="020B0604020202020204" pitchFamily="34" charset="0"/>
                <a:ea typeface="宋体" panose="02010600030101010101" pitchFamily="2" charset="-122"/>
              </a:rPr>
              <a:t>a</a:t>
            </a:r>
            <a:r>
              <a:rPr lang="zh-CN" altLang="en-US" b="1" dirty="0">
                <a:solidFill>
                  <a:srgbClr val="FF0000"/>
                </a:solidFill>
                <a:latin typeface="Arial" panose="020B0604020202020204" pitchFamily="34" charset="0"/>
                <a:ea typeface="宋体" panose="02010600030101010101" pitchFamily="2" charset="-122"/>
              </a:rPr>
              <a:t>到</a:t>
            </a:r>
            <a:r>
              <a:rPr lang="en-US" altLang="zh-CN" b="1" dirty="0">
                <a:solidFill>
                  <a:srgbClr val="FF0000"/>
                </a:solidFill>
                <a:latin typeface="Arial" panose="020B0604020202020204" pitchFamily="34" charset="0"/>
                <a:ea typeface="宋体" panose="02010600030101010101" pitchFamily="2" charset="-122"/>
              </a:rPr>
              <a:t>b</a:t>
            </a:r>
            <a:r>
              <a:rPr lang="zh-CN" altLang="en-US" b="1" dirty="0">
                <a:solidFill>
                  <a:srgbClr val="FF0000"/>
                </a:solidFill>
                <a:latin typeface="Arial" panose="020B0604020202020204" pitchFamily="34" charset="0"/>
                <a:ea typeface="宋体" panose="02010600030101010101" pitchFamily="2" charset="-122"/>
              </a:rPr>
              <a:t>最短路径</a:t>
            </a:r>
            <a:endParaRPr lang="zh-CN" altLang="en-US" b="1" dirty="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55297"/>
          <p:cNvSpPr>
            <a:spLocks noGrp="1"/>
          </p:cNvSpPr>
          <p:nvPr>
            <p:ph type="title"/>
          </p:nvPr>
        </p:nvSpPr>
        <p:spPr/>
        <p:txBody>
          <a:bodyPr anchor="ctr"/>
          <a:p>
            <a:endParaRPr dirty="0"/>
          </a:p>
        </p:txBody>
      </p:sp>
      <p:sp>
        <p:nvSpPr>
          <p:cNvPr id="78850" name="文本占位符 55298"/>
          <p:cNvSpPr>
            <a:spLocks noGrp="1"/>
          </p:cNvSpPr>
          <p:nvPr>
            <p:ph idx="1"/>
          </p:nvPr>
        </p:nvSpPr>
        <p:spPr>
          <a:xfrm>
            <a:off x="1992313" y="1557338"/>
            <a:ext cx="8229600" cy="4525962"/>
          </a:xfrm>
        </p:spPr>
        <p:txBody>
          <a:bodyPr anchor="t"/>
          <a:p>
            <a:pPr>
              <a:buNone/>
            </a:pPr>
            <a:r>
              <a:rPr lang="zh-CN" altLang="en-US" sz="2400" dirty="0"/>
              <a:t>其他思路：</a:t>
            </a:r>
            <a:endParaRPr lang="zh-CN" altLang="en-US" sz="2400" dirty="0"/>
          </a:p>
          <a:p>
            <a:pPr>
              <a:buNone/>
            </a:pPr>
            <a:r>
              <a:rPr lang="zh-CN" altLang="en-US" sz="2400" dirty="0"/>
              <a:t>    </a:t>
            </a:r>
            <a:r>
              <a:rPr lang="en-US" altLang="zh-CN" sz="2400" dirty="0"/>
              <a:t>1.  </a:t>
            </a:r>
            <a:r>
              <a:rPr lang="zh-CN" altLang="en-US" sz="2400" dirty="0"/>
              <a:t>一条线路表示一路公交车。类似地图。</a:t>
            </a:r>
            <a:endParaRPr lang="zh-CN" altLang="en-US" sz="2400" dirty="0"/>
          </a:p>
          <a:p>
            <a:pPr>
              <a:buNone/>
            </a:pPr>
            <a:r>
              <a:rPr lang="zh-CN" altLang="en-US" sz="2400" dirty="0"/>
              <a:t>    </a:t>
            </a:r>
            <a:r>
              <a:rPr lang="en-US" altLang="zh-CN" sz="2400" dirty="0"/>
              <a:t>2.  </a:t>
            </a:r>
            <a:r>
              <a:rPr lang="zh-CN" altLang="en-US" sz="2400" dirty="0"/>
              <a:t>每张纸代表一条公交线。类似帧。</a:t>
            </a:r>
            <a:endParaRPr lang="zh-CN" altLang="en-US" sz="2400" dirty="0"/>
          </a:p>
          <a:p>
            <a:pPr>
              <a:buNone/>
            </a:pPr>
            <a:r>
              <a:rPr lang="zh-CN" altLang="en-US" sz="2400" dirty="0"/>
              <a:t>其他算法：</a:t>
            </a:r>
            <a:endParaRPr lang="zh-CN" altLang="en-US" sz="2400" dirty="0"/>
          </a:p>
          <a:p>
            <a:pPr>
              <a:buNone/>
            </a:pPr>
            <a:r>
              <a:rPr lang="zh-CN" altLang="en-US" sz="2400" dirty="0"/>
              <a:t>         集合求交法，分支界定法，启发式方法等。</a:t>
            </a:r>
            <a:endParaRPr lang="zh-CN" altLang="en-US" sz="2400" dirty="0"/>
          </a:p>
          <a:p>
            <a:pPr>
              <a:buNone/>
            </a:pPr>
            <a:r>
              <a:rPr lang="zh-CN" altLang="en-US" dirty="0"/>
              <a:t>       </a:t>
            </a:r>
            <a:endParaRPr lang="zh-CN" alt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56321"/>
          <p:cNvSpPr>
            <a:spLocks noGrp="1"/>
          </p:cNvSpPr>
          <p:nvPr>
            <p:ph type="title"/>
          </p:nvPr>
        </p:nvSpPr>
        <p:spPr/>
        <p:txBody>
          <a:bodyPr anchor="ctr"/>
          <a:p>
            <a:endParaRPr dirty="0"/>
          </a:p>
        </p:txBody>
      </p:sp>
      <p:sp>
        <p:nvSpPr>
          <p:cNvPr id="79874" name="文本占位符 56322"/>
          <p:cNvSpPr>
            <a:spLocks noGrp="1"/>
          </p:cNvSpPr>
          <p:nvPr>
            <p:ph idx="1"/>
          </p:nvPr>
        </p:nvSpPr>
        <p:spPr/>
        <p:txBody>
          <a:bodyPr anchor="t"/>
          <a:p>
            <a:r>
              <a:rPr lang="zh-CN" altLang="en-US" dirty="0"/>
              <a:t>思考题：</a:t>
            </a:r>
            <a:endParaRPr lang="zh-CN" altLang="en-US" dirty="0"/>
          </a:p>
          <a:p>
            <a:pPr>
              <a:buNone/>
            </a:pPr>
            <a:r>
              <a:rPr lang="zh-CN" altLang="en-US" dirty="0"/>
              <a:t>           </a:t>
            </a:r>
            <a:r>
              <a:rPr lang="en-US" altLang="zh-CN" dirty="0"/>
              <a:t>1.</a:t>
            </a:r>
            <a:r>
              <a:rPr lang="zh-CN" altLang="en-US" dirty="0"/>
              <a:t>其他查询系统，例如百度，谷歌的</a:t>
            </a:r>
            <a:endParaRPr lang="zh-CN" altLang="en-US" dirty="0"/>
          </a:p>
          <a:p>
            <a:pPr>
              <a:buNone/>
            </a:pPr>
            <a:r>
              <a:rPr lang="zh-CN" altLang="en-US" dirty="0"/>
              <a:t>查询系统。</a:t>
            </a:r>
            <a:endParaRPr lang="zh-CN" altLang="en-US" dirty="0"/>
          </a:p>
          <a:p>
            <a:pPr>
              <a:buNone/>
            </a:pPr>
            <a:r>
              <a:rPr lang="zh-CN" altLang="en-US" dirty="0"/>
              <a:t>            </a:t>
            </a:r>
            <a:r>
              <a:rPr lang="en-US" altLang="zh-CN" dirty="0"/>
              <a:t>2.</a:t>
            </a:r>
            <a:r>
              <a:rPr lang="zh-CN" altLang="en-US" dirty="0"/>
              <a:t>三个目标加权平均处理？</a:t>
            </a:r>
            <a:endParaRPr lang="zh-CN" alt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88315" y="497840"/>
            <a:ext cx="5080000" cy="460375"/>
          </a:xfrm>
          <a:prstGeom prst="rect">
            <a:avLst/>
          </a:prstGeom>
          <a:noFill/>
          <a:ln w="9525">
            <a:noFill/>
          </a:ln>
        </p:spPr>
        <p:txBody>
          <a:bodyPr>
            <a:spAutoFit/>
          </a:bodyPr>
          <a:p>
            <a:pPr indent="0"/>
            <a:r>
              <a:rPr lang="zh-CN" sz="2400" b="0">
                <a:solidFill>
                  <a:srgbClr val="505050"/>
                </a:solidFill>
                <a:ea typeface="宋体" panose="02010600030101010101" pitchFamily="2" charset="-122"/>
              </a:rPr>
              <a:t>为了确定</a:t>
            </a:r>
            <a:r>
              <a:rPr lang="zh-CN" sz="2400" b="0">
                <a:solidFill>
                  <a:srgbClr val="505050"/>
                </a:solidFill>
                <a:latin typeface="Verdana" panose="020B0604030504040204" charset="0"/>
                <a:ea typeface="宋体" panose="02010600030101010101" pitchFamily="2" charset="-122"/>
              </a:rPr>
              <a:t>在一个平面区域</a:t>
            </a:r>
            <a:endParaRPr lang="zh-CN" altLang="en-US" sz="2400"/>
          </a:p>
        </p:txBody>
      </p:sp>
      <p:pic>
        <p:nvPicPr>
          <p:cNvPr id="5" name="图片 4"/>
          <p:cNvPicPr>
            <a:picLocks noChangeAspect="1"/>
          </p:cNvPicPr>
          <p:nvPr/>
        </p:nvPicPr>
        <p:blipFill>
          <a:blip r:embed="rId1"/>
          <a:stretch>
            <a:fillRect/>
          </a:stretch>
        </p:blipFill>
        <p:spPr>
          <a:xfrm>
            <a:off x="4050665" y="560070"/>
            <a:ext cx="1386839" cy="335280"/>
          </a:xfrm>
          <a:prstGeom prst="rect">
            <a:avLst/>
          </a:prstGeom>
          <a:noFill/>
          <a:ln w="9525">
            <a:noFill/>
          </a:ln>
        </p:spPr>
      </p:pic>
      <p:sp>
        <p:nvSpPr>
          <p:cNvPr id="101" name="文本框 100"/>
          <p:cNvSpPr txBox="1"/>
          <p:nvPr/>
        </p:nvSpPr>
        <p:spPr>
          <a:xfrm>
            <a:off x="5437505" y="497205"/>
            <a:ext cx="6306820" cy="460375"/>
          </a:xfrm>
          <a:prstGeom prst="rect">
            <a:avLst/>
          </a:prstGeom>
          <a:noFill/>
          <a:ln w="9525">
            <a:noFill/>
          </a:ln>
        </p:spPr>
        <p:txBody>
          <a:bodyPr wrap="square">
            <a:spAutoFit/>
          </a:bodyPr>
          <a:p>
            <a:pPr indent="0"/>
            <a:r>
              <a:rPr lang="zh-CN" sz="2400" b="0">
                <a:solidFill>
                  <a:srgbClr val="505050"/>
                </a:solidFill>
                <a:latin typeface="Verdana" panose="020B0604030504040204" charset="0"/>
                <a:ea typeface="宋体" panose="02010600030101010101" pitchFamily="2" charset="-122"/>
              </a:rPr>
              <a:t>中</a:t>
            </a:r>
            <a:r>
              <a:rPr lang="zh-CN" sz="2400" b="0">
                <a:solidFill>
                  <a:srgbClr val="505050"/>
                </a:solidFill>
                <a:ea typeface="宋体" panose="02010600030101010101" pitchFamily="2" charset="-122"/>
              </a:rPr>
              <a:t>某污染源的位置（在平面内），常常通过多</a:t>
            </a:r>
            <a:endParaRPr lang="zh-CN" altLang="en-US" sz="2400"/>
          </a:p>
        </p:txBody>
      </p:sp>
      <p:sp>
        <p:nvSpPr>
          <p:cNvPr id="6" name="文本框 5"/>
          <p:cNvSpPr txBox="1"/>
          <p:nvPr/>
        </p:nvSpPr>
        <p:spPr>
          <a:xfrm>
            <a:off x="191135" y="1384935"/>
            <a:ext cx="9842500" cy="460375"/>
          </a:xfrm>
          <a:prstGeom prst="rect">
            <a:avLst/>
          </a:prstGeom>
          <a:noFill/>
          <a:ln w="9525">
            <a:noFill/>
          </a:ln>
        </p:spPr>
        <p:txBody>
          <a:bodyPr wrap="square">
            <a:spAutoFit/>
          </a:bodyPr>
          <a:p>
            <a:pPr indent="0"/>
            <a:r>
              <a:rPr lang="zh-CN" sz="2400" b="0">
                <a:solidFill>
                  <a:srgbClr val="505050"/>
                </a:solidFill>
                <a:ea typeface="宋体" panose="02010600030101010101" pitchFamily="2" charset="-122"/>
              </a:rPr>
              <a:t>个仪器在不同的位置进行测定，对测得的数据加以数学的方法进行计算</a:t>
            </a:r>
            <a:endParaRPr lang="zh-CN" altLang="en-US" sz="2400"/>
          </a:p>
        </p:txBody>
      </p:sp>
      <p:sp>
        <p:nvSpPr>
          <p:cNvPr id="7" name="文本框 6"/>
          <p:cNvSpPr txBox="1"/>
          <p:nvPr/>
        </p:nvSpPr>
        <p:spPr>
          <a:xfrm>
            <a:off x="9776460" y="1384935"/>
            <a:ext cx="2070735" cy="460375"/>
          </a:xfrm>
          <a:prstGeom prst="rect">
            <a:avLst/>
          </a:prstGeom>
          <a:noFill/>
          <a:ln w="9525">
            <a:noFill/>
          </a:ln>
        </p:spPr>
        <p:txBody>
          <a:bodyPr wrap="square">
            <a:spAutoFit/>
          </a:bodyPr>
          <a:p>
            <a:pPr indent="0"/>
            <a:r>
              <a:rPr lang="zh-CN" sz="2400" b="0">
                <a:solidFill>
                  <a:srgbClr val="505050"/>
                </a:solidFill>
                <a:ea typeface="宋体" panose="02010600030101010101" pitchFamily="2" charset="-122"/>
              </a:rPr>
              <a:t>可以得到污染</a:t>
            </a:r>
            <a:endParaRPr lang="zh-CN" altLang="en-US" sz="2400"/>
          </a:p>
        </p:txBody>
      </p:sp>
      <p:sp>
        <p:nvSpPr>
          <p:cNvPr id="8" name="文本框 7"/>
          <p:cNvSpPr txBox="1"/>
          <p:nvPr/>
        </p:nvSpPr>
        <p:spPr>
          <a:xfrm>
            <a:off x="345440" y="2162175"/>
            <a:ext cx="835025" cy="460375"/>
          </a:xfrm>
          <a:prstGeom prst="rect">
            <a:avLst/>
          </a:prstGeom>
          <a:noFill/>
          <a:ln w="9525">
            <a:noFill/>
          </a:ln>
        </p:spPr>
        <p:txBody>
          <a:bodyPr wrap="square">
            <a:spAutoFit/>
          </a:bodyPr>
          <a:p>
            <a:pPr indent="0"/>
            <a:r>
              <a:rPr lang="zh-CN" sz="2400" b="0">
                <a:solidFill>
                  <a:srgbClr val="505050"/>
                </a:solidFill>
                <a:ea typeface="宋体" panose="02010600030101010101" pitchFamily="2" charset="-122"/>
              </a:rPr>
              <a:t>源的</a:t>
            </a:r>
            <a:endParaRPr lang="zh-CN" altLang="en-US" sz="2400"/>
          </a:p>
        </p:txBody>
      </p:sp>
      <p:sp>
        <p:nvSpPr>
          <p:cNvPr id="9" name="文本框 8"/>
          <p:cNvSpPr txBox="1"/>
          <p:nvPr/>
        </p:nvSpPr>
        <p:spPr>
          <a:xfrm>
            <a:off x="1005205" y="2162175"/>
            <a:ext cx="7983855" cy="460375"/>
          </a:xfrm>
          <a:prstGeom prst="rect">
            <a:avLst/>
          </a:prstGeom>
          <a:noFill/>
          <a:ln w="9525">
            <a:noFill/>
          </a:ln>
        </p:spPr>
        <p:txBody>
          <a:bodyPr wrap="square">
            <a:spAutoFit/>
          </a:bodyPr>
          <a:p>
            <a:pPr indent="0"/>
            <a:r>
              <a:rPr lang="zh-CN" sz="2400" b="0">
                <a:solidFill>
                  <a:srgbClr val="505050"/>
                </a:solidFill>
                <a:ea typeface="宋体" panose="02010600030101010101" pitchFamily="2" charset="-122"/>
              </a:rPr>
              <a:t>大致位置，并且还可以计算出污染物在初始位置的浓度值。</a:t>
            </a:r>
            <a:endParaRPr lang="zh-CN" altLang="en-US" sz="2400"/>
          </a:p>
        </p:txBody>
      </p:sp>
      <p:sp>
        <p:nvSpPr>
          <p:cNvPr id="10" name="文本框 9"/>
          <p:cNvSpPr txBox="1"/>
          <p:nvPr/>
        </p:nvSpPr>
        <p:spPr>
          <a:xfrm>
            <a:off x="191135" y="3199130"/>
            <a:ext cx="8940800" cy="460375"/>
          </a:xfrm>
          <a:prstGeom prst="rect">
            <a:avLst/>
          </a:prstGeom>
          <a:noFill/>
          <a:ln w="9525">
            <a:noFill/>
          </a:ln>
        </p:spPr>
        <p:txBody>
          <a:bodyPr wrap="square">
            <a:spAutoFit/>
          </a:bodyPr>
          <a:p>
            <a:pPr indent="266700"/>
            <a:r>
              <a:rPr lang="zh-CN" sz="2400" b="0">
                <a:solidFill>
                  <a:srgbClr val="FF0000"/>
                </a:solidFill>
                <a:ea typeface="宋体" panose="02010600030101010101" pitchFamily="2" charset="-122"/>
              </a:rPr>
              <a:t>问题</a:t>
            </a:r>
            <a:r>
              <a:rPr lang="en-US" sz="2400" b="0">
                <a:solidFill>
                  <a:srgbClr val="FF0000"/>
                </a:solidFill>
                <a:latin typeface="Verdana" panose="020B0604030504040204" charset="0"/>
                <a:ea typeface="宋体" panose="02010600030101010101" pitchFamily="2" charset="-122"/>
              </a:rPr>
              <a:t>1</a:t>
            </a:r>
            <a:r>
              <a:rPr lang="en-US" sz="2400" b="0">
                <a:solidFill>
                  <a:srgbClr val="505050"/>
                </a:solidFill>
                <a:latin typeface="Verdana" panose="020B0604030504040204" charset="0"/>
                <a:ea typeface="宋体" panose="02010600030101010101" pitchFamily="2" charset="-122"/>
              </a:rPr>
              <a:t> </a:t>
            </a:r>
            <a:r>
              <a:rPr lang="zh-CN" sz="2400" b="0">
                <a:solidFill>
                  <a:srgbClr val="505050"/>
                </a:solidFill>
                <a:ea typeface="宋体" panose="02010600030101010101" pitchFamily="2" charset="-122"/>
              </a:rPr>
              <a:t>根据实验室得到的数据，模拟得到该污染物的</a:t>
            </a:r>
            <a:r>
              <a:rPr lang="zh-CN" sz="2400" b="0">
                <a:solidFill>
                  <a:srgbClr val="FF0000"/>
                </a:solidFill>
                <a:ea typeface="宋体" panose="02010600030101010101" pitchFamily="2" charset="-122"/>
              </a:rPr>
              <a:t>扩散情况</a:t>
            </a:r>
            <a:r>
              <a:rPr lang="zh-CN" sz="2400" b="0">
                <a:solidFill>
                  <a:srgbClr val="505050"/>
                </a:solidFill>
                <a:ea typeface="宋体" panose="02010600030101010101" pitchFamily="2" charset="-122"/>
              </a:rPr>
              <a:t>。</a:t>
            </a:r>
            <a:r>
              <a:rPr lang="zh-CN" sz="1050" b="0">
                <a:solidFill>
                  <a:srgbClr val="505050"/>
                </a:solidFill>
                <a:ea typeface="宋体" panose="02010600030101010101" pitchFamily="2" charset="-122"/>
              </a:rPr>
              <a:t> </a:t>
            </a:r>
            <a:endParaRPr lang="zh-CN" altLang="en-US"/>
          </a:p>
        </p:txBody>
      </p:sp>
      <p:sp>
        <p:nvSpPr>
          <p:cNvPr id="11" name="文本框 10"/>
          <p:cNvSpPr txBox="1"/>
          <p:nvPr/>
        </p:nvSpPr>
        <p:spPr>
          <a:xfrm>
            <a:off x="488315" y="4027805"/>
            <a:ext cx="11650345" cy="460375"/>
          </a:xfrm>
          <a:prstGeom prst="rect">
            <a:avLst/>
          </a:prstGeom>
          <a:noFill/>
          <a:ln w="9525">
            <a:noFill/>
          </a:ln>
        </p:spPr>
        <p:txBody>
          <a:bodyPr wrap="square">
            <a:spAutoFit/>
          </a:bodyPr>
          <a:p>
            <a:pPr indent="0"/>
            <a:r>
              <a:rPr lang="zh-CN" sz="2400" b="0">
                <a:solidFill>
                  <a:srgbClr val="FF0000"/>
                </a:solidFill>
                <a:ea typeface="宋体" panose="02010600030101010101" pitchFamily="2" charset="-122"/>
              </a:rPr>
              <a:t>问题</a:t>
            </a:r>
            <a:r>
              <a:rPr lang="en-US" sz="2400" b="0">
                <a:solidFill>
                  <a:srgbClr val="FF0000"/>
                </a:solidFill>
                <a:latin typeface="Verdana" panose="020B0604030504040204" charset="0"/>
                <a:ea typeface="宋体" panose="02010600030101010101" pitchFamily="2" charset="-122"/>
              </a:rPr>
              <a:t>2</a:t>
            </a:r>
            <a:r>
              <a:rPr lang="en-US" sz="2400" b="0">
                <a:solidFill>
                  <a:srgbClr val="505050"/>
                </a:solidFill>
                <a:latin typeface="Verdana" panose="020B0604030504040204" charset="0"/>
                <a:ea typeface="宋体" panose="02010600030101010101" pitchFamily="2" charset="-122"/>
              </a:rPr>
              <a:t> </a:t>
            </a:r>
            <a:r>
              <a:rPr lang="zh-CN" sz="2400" b="0">
                <a:solidFill>
                  <a:srgbClr val="505050"/>
                </a:solidFill>
                <a:ea typeface="宋体" panose="02010600030101010101" pitchFamily="2" charset="-122"/>
              </a:rPr>
              <a:t>根据</a:t>
            </a:r>
            <a:r>
              <a:rPr lang="zh-CN" sz="2400" b="0">
                <a:solidFill>
                  <a:srgbClr val="505050"/>
                </a:solidFill>
                <a:latin typeface="Verdana" panose="020B0604030504040204" charset="0"/>
                <a:ea typeface="宋体" panose="02010600030101010101" pitchFamily="2" charset="-122"/>
              </a:rPr>
              <a:t>附件中给出的某时刻在观测点所测得的污染物浓度，试</a:t>
            </a:r>
            <a:r>
              <a:rPr lang="zh-CN" sz="2400" b="0">
                <a:solidFill>
                  <a:srgbClr val="505050"/>
                </a:solidFill>
                <a:ea typeface="宋体" panose="02010600030101010101" pitchFamily="2" charset="-122"/>
              </a:rPr>
              <a:t>确定污染源的</a:t>
            </a:r>
            <a:r>
              <a:rPr lang="zh-CN" sz="2400" b="0">
                <a:solidFill>
                  <a:srgbClr val="505050"/>
                </a:solidFill>
                <a:latin typeface="Verdana" panose="020B0604030504040204" charset="0"/>
                <a:ea typeface="宋体" panose="02010600030101010101" pitchFamily="2" charset="-122"/>
              </a:rPr>
              <a:t>大致</a:t>
            </a:r>
            <a:endParaRPr lang="zh-CN" altLang="en-US" sz="2400"/>
          </a:p>
        </p:txBody>
      </p:sp>
      <p:sp>
        <p:nvSpPr>
          <p:cNvPr id="12" name="文本框 11"/>
          <p:cNvSpPr txBox="1"/>
          <p:nvPr/>
        </p:nvSpPr>
        <p:spPr>
          <a:xfrm>
            <a:off x="1374140" y="4711065"/>
            <a:ext cx="6575425" cy="460375"/>
          </a:xfrm>
          <a:prstGeom prst="rect">
            <a:avLst/>
          </a:prstGeom>
          <a:noFill/>
          <a:ln w="9525">
            <a:noFill/>
          </a:ln>
        </p:spPr>
        <p:txBody>
          <a:bodyPr wrap="square">
            <a:spAutoFit/>
          </a:bodyPr>
          <a:p>
            <a:pPr indent="0"/>
            <a:r>
              <a:rPr lang="zh-CN" sz="2400" b="0">
                <a:solidFill>
                  <a:srgbClr val="FF0000"/>
                </a:solidFill>
                <a:latin typeface="Verdana" panose="020B0604030504040204" charset="0"/>
                <a:ea typeface="宋体" panose="02010600030101010101" pitchFamily="2" charset="-122"/>
              </a:rPr>
              <a:t>位置及</a:t>
            </a:r>
            <a:r>
              <a:rPr lang="zh-CN" sz="2400" b="0">
                <a:solidFill>
                  <a:srgbClr val="FF0000"/>
                </a:solidFill>
                <a:ea typeface="宋体" panose="02010600030101010101" pitchFamily="2" charset="-122"/>
              </a:rPr>
              <a:t>初始浓度</a:t>
            </a:r>
            <a:r>
              <a:rPr lang="zh-CN" sz="2400" b="0">
                <a:solidFill>
                  <a:srgbClr val="505050"/>
                </a:solidFill>
                <a:latin typeface="Verdana" panose="020B0604030504040204" charset="0"/>
                <a:ea typeface="宋体" panose="02010600030101010101" pitchFamily="2" charset="-122"/>
              </a:rPr>
              <a:t>，并讨论结果的</a:t>
            </a:r>
            <a:r>
              <a:rPr lang="zh-CN" sz="2400" b="0">
                <a:solidFill>
                  <a:srgbClr val="FF0000"/>
                </a:solidFill>
                <a:latin typeface="Verdana" panose="020B0604030504040204" charset="0"/>
                <a:ea typeface="宋体" panose="02010600030101010101" pitchFamily="2" charset="-122"/>
              </a:rPr>
              <a:t>精确度做分析</a:t>
            </a:r>
            <a:r>
              <a:rPr lang="zh-CN" sz="2400" b="0">
                <a:solidFill>
                  <a:srgbClr val="505050"/>
                </a:solidFill>
                <a:latin typeface="Verdana" panose="020B0604030504040204" charset="0"/>
                <a:ea typeface="宋体" panose="02010600030101010101" pitchFamily="2" charset="-122"/>
              </a:rPr>
              <a:t>。</a:t>
            </a:r>
            <a:endParaRPr lang="zh-CN" altLang="en-US" sz="2400"/>
          </a:p>
        </p:txBody>
      </p:sp>
      <p:sp>
        <p:nvSpPr>
          <p:cNvPr id="13" name="文本框 12"/>
          <p:cNvSpPr txBox="1"/>
          <p:nvPr/>
        </p:nvSpPr>
        <p:spPr>
          <a:xfrm>
            <a:off x="488315" y="5411470"/>
            <a:ext cx="11160125" cy="460375"/>
          </a:xfrm>
          <a:prstGeom prst="rect">
            <a:avLst/>
          </a:prstGeom>
          <a:noFill/>
          <a:ln w="9525">
            <a:noFill/>
          </a:ln>
        </p:spPr>
        <p:txBody>
          <a:bodyPr wrap="square">
            <a:spAutoFit/>
          </a:bodyPr>
          <a:p>
            <a:pPr indent="0"/>
            <a:r>
              <a:rPr lang="zh-CN" sz="2400" b="0">
                <a:solidFill>
                  <a:srgbClr val="FF0000"/>
                </a:solidFill>
                <a:latin typeface="Verdana" panose="020B0604030504040204" charset="0"/>
                <a:ea typeface="宋体" panose="02010600030101010101" pitchFamily="2" charset="-122"/>
              </a:rPr>
              <a:t>问</a:t>
            </a:r>
            <a:r>
              <a:rPr lang="zh-CN" sz="2400" b="0">
                <a:solidFill>
                  <a:srgbClr val="FF0000"/>
                </a:solidFill>
                <a:ea typeface="宋体" panose="02010600030101010101" pitchFamily="2" charset="-122"/>
              </a:rPr>
              <a:t>题</a:t>
            </a:r>
            <a:r>
              <a:rPr lang="en-US" sz="2400" b="0">
                <a:solidFill>
                  <a:srgbClr val="FF0000"/>
                </a:solidFill>
                <a:latin typeface="Verdana" panose="020B0604030504040204" charset="0"/>
                <a:ea typeface="宋体" panose="02010600030101010101" pitchFamily="2" charset="-122"/>
              </a:rPr>
              <a:t>3</a:t>
            </a:r>
            <a:r>
              <a:rPr lang="en-US" sz="2400" b="0">
                <a:solidFill>
                  <a:srgbClr val="505050"/>
                </a:solidFill>
                <a:latin typeface="Verdana" panose="020B0604030504040204" charset="0"/>
                <a:ea typeface="宋体" panose="02010600030101010101" pitchFamily="2" charset="-122"/>
              </a:rPr>
              <a:t> </a:t>
            </a:r>
            <a:r>
              <a:rPr lang="zh-CN" sz="2400" b="0">
                <a:solidFill>
                  <a:srgbClr val="505050"/>
                </a:solidFill>
                <a:ea typeface="宋体" panose="02010600030101010101" pitchFamily="2" charset="-122"/>
              </a:rPr>
              <a:t>如果存在</a:t>
            </a:r>
            <a:r>
              <a:rPr lang="zh-CN" sz="2400" b="1">
                <a:gradFill>
                  <a:gsLst>
                    <a:gs pos="0">
                      <a:srgbClr val="E30000"/>
                    </a:gs>
                    <a:gs pos="100000">
                      <a:srgbClr val="760303"/>
                    </a:gs>
                  </a:gsLst>
                  <a:lin scaled="0"/>
                </a:gradFill>
                <a:ea typeface="宋体" panose="02010600030101010101" pitchFamily="2" charset="-122"/>
              </a:rPr>
              <a:t>两个</a:t>
            </a:r>
            <a:r>
              <a:rPr lang="zh-CN" sz="2400" b="0">
                <a:solidFill>
                  <a:srgbClr val="505050"/>
                </a:solidFill>
                <a:ea typeface="宋体" panose="02010600030101010101" pitchFamily="2" charset="-122"/>
              </a:rPr>
              <a:t>污染源，</a:t>
            </a:r>
            <a:r>
              <a:rPr lang="en-US" sz="2400" b="0">
                <a:solidFill>
                  <a:srgbClr val="505050"/>
                </a:solidFill>
                <a:latin typeface="Verdana" panose="020B0604030504040204" charset="0"/>
                <a:ea typeface="宋体" panose="02010600030101010101" pitchFamily="2" charset="-122"/>
              </a:rPr>
              <a:t>  </a:t>
            </a:r>
            <a:r>
              <a:rPr lang="zh-CN" sz="2400" b="0">
                <a:solidFill>
                  <a:srgbClr val="505050"/>
                </a:solidFill>
                <a:latin typeface="Verdana" panose="020B0604030504040204" charset="0"/>
                <a:ea typeface="宋体" panose="02010600030101010101" pitchFamily="2" charset="-122"/>
              </a:rPr>
              <a:t>试由附件中给出的数据给出</a:t>
            </a:r>
            <a:r>
              <a:rPr lang="zh-CN" sz="2400" b="1">
                <a:gradFill>
                  <a:gsLst>
                    <a:gs pos="0">
                      <a:srgbClr val="E30000"/>
                    </a:gs>
                    <a:gs pos="100000">
                      <a:srgbClr val="760303"/>
                    </a:gs>
                  </a:gsLst>
                  <a:lin scaled="0"/>
                </a:gradFill>
                <a:latin typeface="Verdana" panose="020B0604030504040204" charset="0"/>
                <a:ea typeface="宋体" panose="02010600030101010101" pitchFamily="2" charset="-122"/>
              </a:rPr>
              <a:t>污染源位置及初始浓度</a:t>
            </a:r>
            <a:r>
              <a:rPr lang="zh-CN" sz="2400" b="0">
                <a:solidFill>
                  <a:srgbClr val="505050"/>
                </a:solidFill>
                <a:latin typeface="Verdana" panose="020B0604030504040204" charset="0"/>
                <a:ea typeface="宋体" panose="02010600030101010101" pitchFamily="2" charset="-122"/>
              </a:rPr>
              <a:t>，</a:t>
            </a:r>
            <a:endParaRPr lang="zh-CN" altLang="en-US" sz="2400"/>
          </a:p>
        </p:txBody>
      </p:sp>
      <p:sp>
        <p:nvSpPr>
          <p:cNvPr id="14" name="文本框 13"/>
          <p:cNvSpPr txBox="1"/>
          <p:nvPr/>
        </p:nvSpPr>
        <p:spPr>
          <a:xfrm>
            <a:off x="1485265" y="6024245"/>
            <a:ext cx="2281555" cy="460375"/>
          </a:xfrm>
          <a:prstGeom prst="rect">
            <a:avLst/>
          </a:prstGeom>
          <a:noFill/>
          <a:ln w="9525">
            <a:noFill/>
          </a:ln>
        </p:spPr>
        <p:txBody>
          <a:bodyPr wrap="square">
            <a:spAutoFit/>
          </a:bodyPr>
          <a:p>
            <a:pPr indent="0"/>
            <a:r>
              <a:rPr lang="zh-CN" sz="2400" b="0">
                <a:solidFill>
                  <a:srgbClr val="505050"/>
                </a:solidFill>
                <a:latin typeface="Verdana" panose="020B0604030504040204" charset="0"/>
                <a:ea typeface="宋体" panose="02010600030101010101" pitchFamily="2" charset="-122"/>
              </a:rPr>
              <a:t>结果精度如何？</a:t>
            </a:r>
            <a:endParaRPr lang="zh-CN"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l="-2797" t="31726" r="18347" b="9779"/>
          <a:stretch>
            <a:fillRect/>
          </a:stretch>
        </p:blipFill>
        <p:spPr>
          <a:xfrm>
            <a:off x="455930" y="1291590"/>
            <a:ext cx="11280026" cy="1203472"/>
          </a:xfrm>
          <a:prstGeom prst="rect">
            <a:avLst/>
          </a:prstGeom>
        </p:spPr>
      </p:pic>
      <p:pic>
        <p:nvPicPr>
          <p:cNvPr id="5" name="图片 4"/>
          <p:cNvPicPr>
            <a:picLocks noChangeAspect="1"/>
          </p:cNvPicPr>
          <p:nvPr/>
        </p:nvPicPr>
        <p:blipFill>
          <a:blip r:embed="rId2"/>
          <a:stretch>
            <a:fillRect/>
          </a:stretch>
        </p:blipFill>
        <p:spPr>
          <a:xfrm>
            <a:off x="291465" y="415925"/>
            <a:ext cx="8943975" cy="466725"/>
          </a:xfrm>
          <a:prstGeom prst="rect">
            <a:avLst/>
          </a:prstGeom>
        </p:spPr>
      </p:pic>
      <p:sp>
        <p:nvSpPr>
          <p:cNvPr id="6" name="文本框 5"/>
          <p:cNvSpPr txBox="1"/>
          <p:nvPr/>
        </p:nvSpPr>
        <p:spPr>
          <a:xfrm>
            <a:off x="620395" y="2711450"/>
            <a:ext cx="2013585" cy="460375"/>
          </a:xfrm>
          <a:prstGeom prst="rect">
            <a:avLst/>
          </a:prstGeom>
          <a:noFill/>
        </p:spPr>
        <p:txBody>
          <a:bodyPr wrap="square" rtlCol="0" anchor="t">
            <a:spAutoFit/>
          </a:bodyPr>
          <a:p>
            <a:r>
              <a:rPr lang="zh-CN" altLang="en-US" sz="2400" b="1">
                <a:solidFill>
                  <a:schemeClr val="accent5"/>
                </a:solidFill>
                <a:latin typeface="黑体" panose="02010609060101010101" pitchFamily="2" charset="-122"/>
                <a:ea typeface="黑体" panose="02010609060101010101" pitchFamily="2" charset="-122"/>
                <a:sym typeface="+mn-ea"/>
              </a:rPr>
              <a:t>基本的假设</a:t>
            </a:r>
            <a:endParaRPr lang="zh-CN" altLang="en-US" sz="2400" b="1">
              <a:solidFill>
                <a:schemeClr val="accent5"/>
              </a:solidFill>
              <a:latin typeface="黑体" panose="02010609060101010101" pitchFamily="2" charset="-122"/>
              <a:ea typeface="黑体" panose="02010609060101010101" pitchFamily="2" charset="-122"/>
              <a:sym typeface="+mn-ea"/>
            </a:endParaRPr>
          </a:p>
        </p:txBody>
      </p:sp>
      <p:sp>
        <p:nvSpPr>
          <p:cNvPr id="101" name="文本框 100"/>
          <p:cNvSpPr txBox="1"/>
          <p:nvPr/>
        </p:nvSpPr>
        <p:spPr>
          <a:xfrm>
            <a:off x="1149350" y="3388360"/>
            <a:ext cx="9057640" cy="460375"/>
          </a:xfrm>
          <a:prstGeom prst="rect">
            <a:avLst/>
          </a:prstGeom>
          <a:noFill/>
          <a:ln w="9525">
            <a:noFill/>
          </a:ln>
        </p:spPr>
        <p:txBody>
          <a:bodyPr wrap="square">
            <a:spAutoFit/>
          </a:bodyPr>
          <a:p>
            <a:pPr indent="0"/>
            <a:r>
              <a:rPr lang="en-US" altLang="zh-CN" sz="2400" b="0">
                <a:solidFill>
                  <a:srgbClr val="505050"/>
                </a:solidFill>
                <a:ea typeface="宋体" panose="02010600030101010101" pitchFamily="2" charset="-122"/>
              </a:rPr>
              <a:t>1.</a:t>
            </a:r>
            <a:r>
              <a:rPr lang="zh-CN" sz="2400" b="0">
                <a:solidFill>
                  <a:srgbClr val="505050"/>
                </a:solidFill>
                <a:ea typeface="宋体" panose="02010600030101010101" pitchFamily="2" charset="-122"/>
              </a:rPr>
              <a:t>假定是点污染源，中心向外扩散，每个方向的扩散没有差异性</a:t>
            </a:r>
            <a:endParaRPr lang="zh-CN" altLang="en-US" sz="2400"/>
          </a:p>
        </p:txBody>
      </p:sp>
      <p:sp>
        <p:nvSpPr>
          <p:cNvPr id="7" name="文本框 6"/>
          <p:cNvSpPr txBox="1"/>
          <p:nvPr/>
        </p:nvSpPr>
        <p:spPr>
          <a:xfrm>
            <a:off x="1149350" y="4116705"/>
            <a:ext cx="7647940" cy="460375"/>
          </a:xfrm>
          <a:prstGeom prst="rect">
            <a:avLst/>
          </a:prstGeom>
          <a:noFill/>
          <a:ln w="9525">
            <a:noFill/>
          </a:ln>
        </p:spPr>
        <p:txBody>
          <a:bodyPr wrap="square">
            <a:spAutoFit/>
          </a:bodyPr>
          <a:p>
            <a:pPr indent="0"/>
            <a:r>
              <a:rPr lang="en-US" altLang="zh-CN" sz="2400" b="0">
                <a:solidFill>
                  <a:srgbClr val="505050"/>
                </a:solidFill>
                <a:ea typeface="宋体" panose="02010600030101010101" pitchFamily="2" charset="-122"/>
              </a:rPr>
              <a:t>2. 在平面 </a:t>
            </a:r>
            <a:r>
              <a:rPr lang="zh-CN" sz="2400" b="0">
                <a:solidFill>
                  <a:srgbClr val="505050"/>
                </a:solidFill>
                <a:ea typeface="宋体" panose="02010600030101010101" pitchFamily="2" charset="-122"/>
              </a:rPr>
              <a:t>扩散的过程中，浓度会随着扩散距离进行衰减</a:t>
            </a:r>
            <a:endParaRPr lang="zh-CN" altLang="en-US" sz="2400"/>
          </a:p>
        </p:txBody>
      </p:sp>
      <p:sp>
        <p:nvSpPr>
          <p:cNvPr id="8" name="文本框 7"/>
          <p:cNvSpPr txBox="1"/>
          <p:nvPr/>
        </p:nvSpPr>
        <p:spPr>
          <a:xfrm>
            <a:off x="1207770" y="4970145"/>
            <a:ext cx="7091680" cy="460375"/>
          </a:xfrm>
          <a:prstGeom prst="rect">
            <a:avLst/>
          </a:prstGeom>
          <a:noFill/>
          <a:ln w="9525">
            <a:noFill/>
          </a:ln>
        </p:spPr>
        <p:txBody>
          <a:bodyPr wrap="square">
            <a:spAutoFit/>
          </a:bodyPr>
          <a:p>
            <a:pPr indent="0"/>
            <a:r>
              <a:rPr lang="en-US" altLang="zh-CN" sz="2400" b="0">
                <a:solidFill>
                  <a:srgbClr val="505050"/>
                </a:solidFill>
                <a:ea typeface="宋体" panose="02010600030101010101" pitchFamily="2" charset="-122"/>
              </a:rPr>
              <a:t>3.</a:t>
            </a:r>
            <a:r>
              <a:rPr lang="zh-CN" sz="2400" b="0">
                <a:solidFill>
                  <a:srgbClr val="505050"/>
                </a:solidFill>
                <a:ea typeface="宋体" panose="02010600030101010101" pitchFamily="2" charset="-122"/>
              </a:rPr>
              <a:t>衰减函数大致是指数函数关系</a:t>
            </a:r>
            <a:r>
              <a:rPr lang="en-US" altLang="zh-CN" sz="2400" b="0">
                <a:solidFill>
                  <a:srgbClr val="505050"/>
                </a:solidFill>
                <a:ea typeface="宋体" panose="02010600030101010101" pitchFamily="2" charset="-122"/>
              </a:rPr>
              <a:t>(</a:t>
            </a:r>
            <a:r>
              <a:rPr lang="zh-CN" sz="2400" b="0">
                <a:solidFill>
                  <a:srgbClr val="505050"/>
                </a:solidFill>
                <a:ea typeface="宋体" panose="02010600030101010101" pitchFamily="2" charset="-122"/>
              </a:rPr>
              <a:t>关于距离</a:t>
            </a:r>
            <a:r>
              <a:rPr lang="en-US" altLang="zh-CN" sz="2400" b="0">
                <a:solidFill>
                  <a:srgbClr val="505050"/>
                </a:solidFill>
                <a:ea typeface="宋体" panose="02010600030101010101" pitchFamily="2" charset="-122"/>
              </a:rPr>
              <a:t>)</a:t>
            </a:r>
            <a:r>
              <a:rPr lang="en-US" altLang="zh-CN" sz="2400" b="1">
                <a:solidFill>
                  <a:srgbClr val="FF0000"/>
                </a:solidFill>
                <a:ea typeface="宋体" panose="02010600030101010101" pitchFamily="2" charset="-122"/>
              </a:rPr>
              <a:t>???</a:t>
            </a:r>
            <a:endParaRPr lang="en-US" altLang="zh-CN" sz="2400" b="1">
              <a:solidFill>
                <a:srgbClr val="FF0000"/>
              </a:solidFill>
              <a:ea typeface="宋体" panose="02010600030101010101" pitchFamily="2" charset="-122"/>
            </a:endParaRPr>
          </a:p>
        </p:txBody>
      </p:sp>
      <p:sp>
        <p:nvSpPr>
          <p:cNvPr id="9" name="文本框 8"/>
          <p:cNvSpPr txBox="1"/>
          <p:nvPr/>
        </p:nvSpPr>
        <p:spPr>
          <a:xfrm>
            <a:off x="7791450" y="4970145"/>
            <a:ext cx="2880360" cy="460375"/>
          </a:xfrm>
          <a:prstGeom prst="rect">
            <a:avLst/>
          </a:prstGeom>
          <a:noFill/>
        </p:spPr>
        <p:txBody>
          <a:bodyPr wrap="square" rtlCol="0">
            <a:spAutoFit/>
          </a:bodyPr>
          <a:p>
            <a:r>
              <a:rPr lang="zh-CN" altLang="en-US" sz="2400" b="1">
                <a:solidFill>
                  <a:srgbClr val="00B0F0"/>
                </a:solidFill>
                <a:latin typeface="黑体" panose="02010609060101010101" pitchFamily="2" charset="-122"/>
                <a:ea typeface="黑体" panose="02010609060101010101" pitchFamily="2" charset="-122"/>
              </a:rPr>
              <a:t>关于假设</a:t>
            </a:r>
            <a:r>
              <a:rPr lang="en-US" altLang="zh-CN" sz="2400" b="1">
                <a:solidFill>
                  <a:srgbClr val="00B0F0"/>
                </a:solidFill>
                <a:latin typeface="黑体" panose="02010609060101010101" pitchFamily="2" charset="-122"/>
                <a:ea typeface="黑体" panose="02010609060101010101" pitchFamily="2" charset="-122"/>
              </a:rPr>
              <a:t>3</a:t>
            </a:r>
            <a:r>
              <a:rPr lang="zh-CN" altLang="en-US" sz="2400" b="1">
                <a:solidFill>
                  <a:srgbClr val="00B0F0"/>
                </a:solidFill>
                <a:latin typeface="黑体" panose="02010609060101010101" pitchFamily="2" charset="-122"/>
                <a:ea typeface="黑体" panose="02010609060101010101" pitchFamily="2" charset="-122"/>
              </a:rPr>
              <a:t>的讨论！</a:t>
            </a:r>
            <a:endParaRPr lang="zh-CN" altLang="en-US" sz="2400" b="1">
              <a:solidFill>
                <a:srgbClr val="00B0F0"/>
              </a:solidFill>
              <a:latin typeface="黑体" panose="02010609060101010101" pitchFamily="2" charset="-122"/>
              <a:ea typeface="黑体" panose="02010609060101010101" pitchFamily="2" charset="-122"/>
            </a:endParaRPr>
          </a:p>
        </p:txBody>
      </p:sp>
      <p:sp>
        <p:nvSpPr>
          <p:cNvPr id="2" name="文本框 1"/>
          <p:cNvSpPr txBox="1"/>
          <p:nvPr/>
        </p:nvSpPr>
        <p:spPr>
          <a:xfrm>
            <a:off x="620395" y="5621655"/>
            <a:ext cx="5384800" cy="460375"/>
          </a:xfrm>
          <a:prstGeom prst="rect">
            <a:avLst/>
          </a:prstGeom>
          <a:noFill/>
        </p:spPr>
        <p:txBody>
          <a:bodyPr wrap="square" rtlCol="0" anchor="t">
            <a:spAutoFit/>
          </a:bodyPr>
          <a:p>
            <a:r>
              <a:rPr lang="zh-CN" altLang="en-US" sz="2400">
                <a:solidFill>
                  <a:srgbClr val="0070C0"/>
                </a:solidFill>
                <a:latin typeface="黑体" panose="02010609060101010101" pitchFamily="2" charset="-122"/>
                <a:ea typeface="黑体" panose="02010609060101010101" pitchFamily="2" charset="-122"/>
                <a:cs typeface="Arial" panose="020B0604020202020204" pitchFamily="34" charset="0"/>
                <a:sym typeface="+mn-ea"/>
              </a:rPr>
              <a:t>数据的分析与处理</a:t>
            </a:r>
            <a:r>
              <a:rPr lang="en-US" altLang="zh-CN" sz="2400">
                <a:latin typeface="黑体" panose="02010609060101010101" pitchFamily="2" charset="-122"/>
                <a:ea typeface="黑体" panose="02010609060101010101" pitchFamily="2" charset="-122"/>
                <a:cs typeface="Arial" panose="020B0604020202020204" pitchFamily="34" charset="0"/>
                <a:sym typeface="+mn-ea"/>
              </a:rPr>
              <a:t>:</a:t>
            </a:r>
            <a:r>
              <a:rPr lang="zh-CN" altLang="en-US" sz="2400">
                <a:latin typeface="+mn-ea"/>
                <a:cs typeface="Arial" panose="020B0604020202020204" pitchFamily="34" charset="0"/>
                <a:sym typeface="+mn-ea"/>
              </a:rPr>
              <a:t>存储与绘图</a:t>
            </a:r>
            <a:endParaRPr lang="zh-CN" altLang="en-US" sz="2400">
              <a:latin typeface="+mn-ea"/>
              <a:cs typeface="Arial" panose="020B0604020202020204" pitchFamily="34"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53720" y="398145"/>
            <a:ext cx="1988185" cy="460375"/>
          </a:xfrm>
          <a:prstGeom prst="rect">
            <a:avLst/>
          </a:prstGeom>
          <a:noFill/>
        </p:spPr>
        <p:txBody>
          <a:bodyPr wrap="square" rtlCol="0" anchor="t">
            <a:spAutoFit/>
          </a:bodyPr>
          <a:p>
            <a:r>
              <a:rPr lang="zh-CN" altLang="en-US" sz="2400" b="1">
                <a:solidFill>
                  <a:srgbClr val="0070C0"/>
                </a:solidFill>
                <a:latin typeface="黑体" panose="02010609060101010101" pitchFamily="2" charset="-122"/>
                <a:ea typeface="黑体" panose="02010609060101010101" pitchFamily="2" charset="-122"/>
                <a:cs typeface="Arial" panose="020B0604020202020204" pitchFamily="34" charset="0"/>
                <a:sym typeface="+mn-ea"/>
              </a:rPr>
              <a:t>建立模型</a:t>
            </a:r>
            <a:endParaRPr lang="zh-CN" altLang="en-US" sz="2400" b="1">
              <a:solidFill>
                <a:srgbClr val="0070C0"/>
              </a:solidFill>
              <a:latin typeface="黑体" panose="02010609060101010101" pitchFamily="2" charset="-122"/>
              <a:ea typeface="黑体" panose="02010609060101010101" pitchFamily="2" charset="-122"/>
              <a:cs typeface="Arial" panose="020B0604020202020204" pitchFamily="34" charset="0"/>
              <a:sym typeface="+mn-ea"/>
            </a:endParaRPr>
          </a:p>
        </p:txBody>
      </p:sp>
      <p:pic>
        <p:nvPicPr>
          <p:cNvPr id="3" name="图片 2"/>
          <p:cNvPicPr>
            <a:picLocks noChangeAspect="1"/>
          </p:cNvPicPr>
          <p:nvPr/>
        </p:nvPicPr>
        <p:blipFill>
          <a:blip r:embed="rId1"/>
          <a:srcRect r="43259" b="3761"/>
          <a:stretch>
            <a:fillRect/>
          </a:stretch>
        </p:blipFill>
        <p:spPr>
          <a:xfrm>
            <a:off x="2627630" y="429895"/>
            <a:ext cx="1337805" cy="396831"/>
          </a:xfrm>
          <a:prstGeom prst="rect">
            <a:avLst/>
          </a:prstGeom>
        </p:spPr>
      </p:pic>
      <p:pic>
        <p:nvPicPr>
          <p:cNvPr id="4" name="图片 3"/>
          <p:cNvPicPr>
            <a:picLocks noChangeAspect="1"/>
          </p:cNvPicPr>
          <p:nvPr/>
        </p:nvPicPr>
        <p:blipFill>
          <a:blip r:embed="rId2"/>
          <a:stretch>
            <a:fillRect/>
          </a:stretch>
        </p:blipFill>
        <p:spPr>
          <a:xfrm>
            <a:off x="4389755" y="349885"/>
            <a:ext cx="2545079" cy="556260"/>
          </a:xfrm>
          <a:prstGeom prst="rect">
            <a:avLst/>
          </a:prstGeom>
          <a:ln w="28575" cmpd="sng">
            <a:solidFill>
              <a:srgbClr val="FF0000"/>
            </a:solidFill>
            <a:prstDash val="solid"/>
          </a:ln>
        </p:spPr>
      </p:pic>
      <p:pic>
        <p:nvPicPr>
          <p:cNvPr id="6" name="图片 5"/>
          <p:cNvPicPr>
            <a:picLocks noChangeAspect="1"/>
          </p:cNvPicPr>
          <p:nvPr/>
        </p:nvPicPr>
        <p:blipFill>
          <a:blip r:embed="rId3"/>
          <a:stretch>
            <a:fillRect/>
          </a:stretch>
        </p:blipFill>
        <p:spPr>
          <a:xfrm>
            <a:off x="1128395" y="1202055"/>
            <a:ext cx="10291286" cy="430054"/>
          </a:xfrm>
          <a:prstGeom prst="rect">
            <a:avLst/>
          </a:prstGeom>
        </p:spPr>
      </p:pic>
      <p:pic>
        <p:nvPicPr>
          <p:cNvPr id="7" name="图片 6"/>
          <p:cNvPicPr>
            <a:picLocks noChangeAspect="1"/>
          </p:cNvPicPr>
          <p:nvPr/>
        </p:nvPicPr>
        <p:blipFill>
          <a:blip r:embed="rId4"/>
          <a:stretch>
            <a:fillRect/>
          </a:stretch>
        </p:blipFill>
        <p:spPr>
          <a:xfrm>
            <a:off x="2819400" y="1957070"/>
            <a:ext cx="4498749" cy="876110"/>
          </a:xfrm>
          <a:prstGeom prst="rect">
            <a:avLst/>
          </a:prstGeom>
          <a:ln w="28575" cmpd="sng">
            <a:solidFill>
              <a:srgbClr val="FF0000"/>
            </a:solidFill>
            <a:prstDash val="solid"/>
          </a:ln>
        </p:spPr>
      </p:pic>
      <p:pic>
        <p:nvPicPr>
          <p:cNvPr id="8" name="图片 7"/>
          <p:cNvPicPr>
            <a:picLocks noChangeAspect="1"/>
          </p:cNvPicPr>
          <p:nvPr/>
        </p:nvPicPr>
        <p:blipFill>
          <a:blip r:embed="rId5"/>
          <a:stretch>
            <a:fillRect/>
          </a:stretch>
        </p:blipFill>
        <p:spPr>
          <a:xfrm>
            <a:off x="428625" y="4556760"/>
            <a:ext cx="2390775" cy="466725"/>
          </a:xfrm>
          <a:prstGeom prst="rect">
            <a:avLst/>
          </a:prstGeom>
        </p:spPr>
      </p:pic>
      <p:pic>
        <p:nvPicPr>
          <p:cNvPr id="9" name="图片 8"/>
          <p:cNvPicPr>
            <a:picLocks noChangeAspect="1"/>
          </p:cNvPicPr>
          <p:nvPr/>
        </p:nvPicPr>
        <p:blipFill>
          <a:blip r:embed="rId6"/>
          <a:stretch>
            <a:fillRect/>
          </a:stretch>
        </p:blipFill>
        <p:spPr>
          <a:xfrm>
            <a:off x="558165" y="3063875"/>
            <a:ext cx="11287125" cy="1209675"/>
          </a:xfrm>
          <a:prstGeom prst="rect">
            <a:avLst/>
          </a:prstGeom>
        </p:spPr>
      </p:pic>
      <p:sp>
        <p:nvSpPr>
          <p:cNvPr id="10" name="文本框 9"/>
          <p:cNvSpPr txBox="1"/>
          <p:nvPr/>
        </p:nvSpPr>
        <p:spPr>
          <a:xfrm>
            <a:off x="8836025" y="2164715"/>
            <a:ext cx="1739265" cy="460375"/>
          </a:xfrm>
          <a:prstGeom prst="rect">
            <a:avLst/>
          </a:prstGeom>
          <a:noFill/>
        </p:spPr>
        <p:txBody>
          <a:bodyPr wrap="square" rtlCol="0">
            <a:spAutoFit/>
          </a:bodyPr>
          <a:p>
            <a:r>
              <a:rPr lang="zh-CN" altLang="en-US" sz="2400">
                <a:solidFill>
                  <a:srgbClr val="FF0000"/>
                </a:solidFill>
                <a:latin typeface="黑体" panose="02010609060101010101" pitchFamily="2" charset="-122"/>
                <a:ea typeface="黑体" panose="02010609060101010101" pitchFamily="2" charset="-122"/>
              </a:rPr>
              <a:t>如何求</a:t>
            </a:r>
            <a:r>
              <a:rPr lang="en-US" altLang="zh-CN" sz="2400">
                <a:solidFill>
                  <a:srgbClr val="FF0000"/>
                </a:solidFill>
                <a:latin typeface="黑体" panose="02010609060101010101" pitchFamily="2" charset="-122"/>
                <a:ea typeface="黑体" panose="02010609060101010101" pitchFamily="2" charset="-122"/>
              </a:rPr>
              <a:t>K?</a:t>
            </a:r>
            <a:endParaRPr lang="en-US" altLang="zh-CN" sz="2400">
              <a:solidFill>
                <a:srgbClr val="FF0000"/>
              </a:solidFill>
              <a:latin typeface="黑体" panose="02010609060101010101" pitchFamily="2" charset="-122"/>
              <a:ea typeface="黑体" panose="02010609060101010101" pitchFamily="2" charset="-122"/>
            </a:endParaRPr>
          </a:p>
        </p:txBody>
      </p:sp>
      <p:sp>
        <p:nvSpPr>
          <p:cNvPr id="11" name="右箭头 10"/>
          <p:cNvSpPr/>
          <p:nvPr/>
        </p:nvSpPr>
        <p:spPr>
          <a:xfrm>
            <a:off x="7609205" y="2230120"/>
            <a:ext cx="1150620" cy="363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3659505" y="4556760"/>
            <a:ext cx="4872990" cy="460375"/>
          </a:xfrm>
          <a:prstGeom prst="rect">
            <a:avLst/>
          </a:prstGeom>
          <a:noFill/>
        </p:spPr>
        <p:txBody>
          <a:bodyPr wrap="square" rtlCol="0" anchor="t">
            <a:spAutoFit/>
          </a:bodyPr>
          <a:p>
            <a:r>
              <a:rPr lang="zh-CN" altLang="en-US" sz="2400" b="1">
                <a:solidFill>
                  <a:srgbClr val="FF0000"/>
                </a:solidFill>
                <a:sym typeface="+mn-ea"/>
              </a:rPr>
              <a:t>思路</a:t>
            </a:r>
            <a:r>
              <a:rPr lang="zh-CN" altLang="en-US" sz="2400">
                <a:sym typeface="+mn-ea"/>
              </a:rPr>
              <a:t>：</a:t>
            </a:r>
            <a:r>
              <a:rPr lang="zh-CN" altLang="en-US" sz="2400">
                <a:sym typeface="+mn-ea"/>
              </a:rPr>
              <a:t>由数据拟合求出比例系数</a:t>
            </a:r>
            <a:endParaRPr lang="zh-CN" altLang="en-US" sz="2400"/>
          </a:p>
        </p:txBody>
      </p:sp>
      <p:sp>
        <p:nvSpPr>
          <p:cNvPr id="13" name="文本框 12"/>
          <p:cNvSpPr txBox="1"/>
          <p:nvPr/>
        </p:nvSpPr>
        <p:spPr>
          <a:xfrm>
            <a:off x="1213485" y="5247005"/>
            <a:ext cx="3473450" cy="460375"/>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步骤</a:t>
            </a:r>
            <a:r>
              <a:rPr lang="en-US" altLang="zh-CN" sz="2400">
                <a:latin typeface="黑体" panose="02010609060101010101" pitchFamily="2" charset="-122"/>
                <a:ea typeface="黑体" panose="02010609060101010101" pitchFamily="2" charset="-122"/>
              </a:rPr>
              <a:t>1  </a:t>
            </a:r>
            <a:r>
              <a:rPr lang="zh-CN" altLang="en-US" sz="2400">
                <a:sym typeface="+mn-ea"/>
              </a:rPr>
              <a:t>问题线性化：</a:t>
            </a:r>
            <a:endParaRPr lang="zh-CN" altLang="en-US" sz="2400">
              <a:latin typeface="黑体" panose="02010609060101010101" pitchFamily="2" charset="-122"/>
              <a:ea typeface="黑体" panose="02010609060101010101" pitchFamily="2" charset="-122"/>
            </a:endParaRPr>
          </a:p>
        </p:txBody>
      </p:sp>
      <p:pic>
        <p:nvPicPr>
          <p:cNvPr id="14" name="图片 13"/>
          <p:cNvPicPr>
            <a:picLocks noChangeAspect="1"/>
          </p:cNvPicPr>
          <p:nvPr/>
        </p:nvPicPr>
        <p:blipFill>
          <a:blip r:embed="rId7"/>
          <a:stretch>
            <a:fillRect/>
          </a:stretch>
        </p:blipFill>
        <p:spPr>
          <a:xfrm>
            <a:off x="4528185" y="5247005"/>
            <a:ext cx="1400175" cy="430054"/>
          </a:xfrm>
          <a:prstGeom prst="rect">
            <a:avLst/>
          </a:prstGeom>
        </p:spPr>
      </p:pic>
      <p:sp>
        <p:nvSpPr>
          <p:cNvPr id="15" name="文本框 14"/>
          <p:cNvSpPr txBox="1"/>
          <p:nvPr/>
        </p:nvSpPr>
        <p:spPr>
          <a:xfrm>
            <a:off x="1247140" y="5928360"/>
            <a:ext cx="5006340" cy="460375"/>
          </a:xfrm>
          <a:prstGeom prst="rect">
            <a:avLst/>
          </a:prstGeom>
          <a:noFill/>
        </p:spPr>
        <p:txBody>
          <a:bodyPr wrap="square" rtlCol="0" anchor="t">
            <a:spAutoFit/>
          </a:bodyPr>
          <a:p>
            <a:r>
              <a:rPr lang="zh-CN" altLang="en-US" sz="2400">
                <a:latin typeface="黑体" panose="02010609060101010101" pitchFamily="2" charset="-122"/>
                <a:ea typeface="黑体" panose="02010609060101010101" pitchFamily="2" charset="-122"/>
                <a:sym typeface="+mn-ea"/>
              </a:rPr>
              <a:t>步骤</a:t>
            </a:r>
            <a:r>
              <a:rPr lang="en-US" altLang="zh-CN" sz="2400">
                <a:latin typeface="黑体" panose="02010609060101010101" pitchFamily="2" charset="-122"/>
                <a:ea typeface="黑体" panose="02010609060101010101" pitchFamily="2" charset="-122"/>
                <a:sym typeface="+mn-ea"/>
              </a:rPr>
              <a:t>2  </a:t>
            </a:r>
            <a:r>
              <a:rPr lang="zh-CN" altLang="en-US" sz="2400">
                <a:sym typeface="+mn-ea"/>
              </a:rPr>
              <a:t>最小二乘法，求比例系数</a:t>
            </a:r>
            <a:r>
              <a:rPr lang="en-US" altLang="zh-CN" sz="2400">
                <a:sym typeface="+mn-ea"/>
              </a:rPr>
              <a:t>k</a:t>
            </a:r>
            <a:endParaRPr lang="en-US" altLang="zh-CN" sz="2400">
              <a:sym typeface="+mn-ea"/>
            </a:endParaRPr>
          </a:p>
        </p:txBody>
      </p:sp>
      <p:graphicFrame>
        <p:nvGraphicFramePr>
          <p:cNvPr id="16" name="对象 15">
            <a:hlinkClick r:id="" action="ppaction://ole?verb="/>
          </p:cNvPr>
          <p:cNvGraphicFramePr>
            <a:graphicFrameLocks noChangeAspect="1"/>
          </p:cNvGraphicFramePr>
          <p:nvPr/>
        </p:nvGraphicFramePr>
        <p:xfrm>
          <a:off x="6103898" y="5243691"/>
          <a:ext cx="2428875" cy="1144905"/>
        </p:xfrm>
        <a:graphic>
          <a:graphicData uri="http://schemas.openxmlformats.org/presentationml/2006/ole">
            <mc:AlternateContent xmlns:mc="http://schemas.openxmlformats.org/markup-compatibility/2006">
              <mc:Choice xmlns:v="urn:schemas-microsoft-com:vml" Requires="v">
                <p:oleObj spid="_x0000_s1025" name="" r:id="rId8" imgW="1320165" imgH="622300" progId="Equation.KSEE3">
                  <p:embed/>
                </p:oleObj>
              </mc:Choice>
              <mc:Fallback>
                <p:oleObj name="" r:id="rId8" imgW="1320165" imgH="622300" progId="Equation.KSEE3">
                  <p:embed/>
                  <p:pic>
                    <p:nvPicPr>
                      <p:cNvPr id="0" name="图片 1024"/>
                      <p:cNvPicPr/>
                      <p:nvPr/>
                    </p:nvPicPr>
                    <p:blipFill>
                      <a:blip r:embed="rId9"/>
                      <a:stretch>
                        <a:fillRect/>
                      </a:stretch>
                    </p:blipFill>
                    <p:spPr>
                      <a:xfrm>
                        <a:off x="6103898" y="5243691"/>
                        <a:ext cx="2428875" cy="1144905"/>
                      </a:xfrm>
                      <a:prstGeom prst="rect">
                        <a:avLst/>
                      </a:prstGeom>
                      <a:ln w="28575" cmpd="sng">
                        <a:solidFill>
                          <a:srgbClr val="FF0000"/>
                        </a:solidFill>
                        <a:prstDash val="solid"/>
                      </a:ln>
                    </p:spPr>
                  </p:pic>
                </p:oleObj>
              </mc:Fallback>
            </mc:AlternateContent>
          </a:graphicData>
        </a:graphic>
      </p:graphicFrame>
      <p:sp>
        <p:nvSpPr>
          <p:cNvPr id="17" name="文本框 16"/>
          <p:cNvSpPr txBox="1"/>
          <p:nvPr/>
        </p:nvSpPr>
        <p:spPr>
          <a:xfrm>
            <a:off x="8916670" y="5467985"/>
            <a:ext cx="2928620" cy="460375"/>
          </a:xfrm>
          <a:prstGeom prst="rect">
            <a:avLst/>
          </a:prstGeom>
          <a:noFill/>
        </p:spPr>
        <p:txBody>
          <a:bodyPr wrap="none" rtlCol="0" anchor="t">
            <a:spAutoFit/>
          </a:bodyPr>
          <a:p>
            <a:r>
              <a:rPr lang="zh-CN" altLang="en-US" sz="2400" b="1">
                <a:solidFill>
                  <a:srgbClr val="0070C0"/>
                </a:solidFill>
                <a:latin typeface="黑体" panose="02010609060101010101" pitchFamily="2" charset="-122"/>
                <a:ea typeface="黑体" panose="02010609060101010101" pitchFamily="2" charset="-122"/>
                <a:sym typeface="+mn-ea"/>
              </a:rPr>
              <a:t>验证</a:t>
            </a:r>
            <a:r>
              <a:rPr lang="zh-CN" altLang="en-US" sz="2400">
                <a:sym typeface="+mn-ea"/>
              </a:rPr>
              <a:t>：数据符合很好</a:t>
            </a:r>
            <a:endParaRPr lang="zh-CN"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51255" y="2172335"/>
            <a:ext cx="9176385" cy="460375"/>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sym typeface="+mn-ea"/>
              </a:rPr>
              <a:t>2.</a:t>
            </a:r>
            <a:r>
              <a:rPr lang="zh-CN" altLang="en-US" sz="2400">
                <a:latin typeface="黑体" panose="02010609060101010101" pitchFamily="2" charset="-122"/>
                <a:ea typeface="黑体" panose="02010609060101010101" pitchFamily="2" charset="-122"/>
                <a:sym typeface="+mn-ea"/>
              </a:rPr>
              <a:t>选择</a:t>
            </a:r>
            <a:r>
              <a:rPr lang="zh-CN" altLang="en-US" sz="2400" b="1">
                <a:solidFill>
                  <a:srgbClr val="FF0000"/>
                </a:solidFill>
                <a:latin typeface="黑体" panose="02010609060101010101" pitchFamily="2" charset="-122"/>
                <a:ea typeface="黑体" panose="02010609060101010101" pitchFamily="2" charset="-122"/>
                <a:sym typeface="+mn-ea"/>
              </a:rPr>
              <a:t>各类论文</a:t>
            </a:r>
            <a:r>
              <a:rPr lang="en-US" altLang="zh-CN" sz="2400" b="1">
                <a:solidFill>
                  <a:schemeClr val="tx1"/>
                </a:solidFill>
                <a:latin typeface="黑体" panose="02010609060101010101" pitchFamily="2" charset="-122"/>
                <a:ea typeface="黑体" panose="02010609060101010101" pitchFamily="2" charset="-122"/>
                <a:sym typeface="+mn-ea"/>
              </a:rPr>
              <a:t>----</a:t>
            </a:r>
            <a:r>
              <a:rPr lang="zh-CN" altLang="en-US" sz="2400" b="1">
                <a:solidFill>
                  <a:schemeClr val="tx1"/>
                </a:solidFill>
                <a:latin typeface="黑体" panose="02010609060101010101" pitchFamily="2" charset="-122"/>
                <a:ea typeface="黑体" panose="02010609060101010101" pitchFamily="2" charset="-122"/>
                <a:sym typeface="+mn-ea"/>
              </a:rPr>
              <a:t>各院校一等奖，二等奖论文</a:t>
            </a:r>
            <a:r>
              <a:rPr lang="en-US" altLang="zh-CN" sz="2400" b="1">
                <a:solidFill>
                  <a:schemeClr val="tx1"/>
                </a:solidFill>
                <a:latin typeface="黑体" panose="02010609060101010101" pitchFamily="2" charset="-122"/>
                <a:ea typeface="黑体" panose="02010609060101010101" pitchFamily="2" charset="-122"/>
                <a:sym typeface="+mn-ea"/>
              </a:rPr>
              <a:t>----</a:t>
            </a:r>
            <a:r>
              <a:rPr lang="zh-CN" altLang="en-US" sz="2400" b="1">
                <a:solidFill>
                  <a:schemeClr val="tx1"/>
                </a:solidFill>
                <a:latin typeface="黑体" panose="02010609060101010101" pitchFamily="2" charset="-122"/>
                <a:ea typeface="黑体" panose="02010609060101010101" pitchFamily="2" charset="-122"/>
                <a:sym typeface="+mn-ea"/>
              </a:rPr>
              <a:t>对比</a:t>
            </a:r>
            <a:r>
              <a:rPr lang="zh-CN" altLang="en-US" sz="2400" b="1">
                <a:solidFill>
                  <a:srgbClr val="FF0000"/>
                </a:solidFill>
                <a:latin typeface="黑体" panose="02010609060101010101" pitchFamily="2" charset="-122"/>
                <a:ea typeface="黑体" panose="02010609060101010101" pitchFamily="2" charset="-122"/>
                <a:sym typeface="+mn-ea"/>
              </a:rPr>
              <a:t>论文优劣</a:t>
            </a:r>
            <a:endParaRPr lang="zh-CN" altLang="en-US" sz="2400" b="1">
              <a:solidFill>
                <a:srgbClr val="FF0000"/>
              </a:solidFill>
              <a:latin typeface="黑体" panose="02010609060101010101" pitchFamily="2" charset="-122"/>
              <a:ea typeface="黑体" panose="02010609060101010101" pitchFamily="2" charset="-122"/>
              <a:sym typeface="+mn-ea"/>
            </a:endParaRPr>
          </a:p>
        </p:txBody>
      </p:sp>
      <p:sp>
        <p:nvSpPr>
          <p:cNvPr id="3" name="文本框 2"/>
          <p:cNvSpPr txBox="1"/>
          <p:nvPr/>
        </p:nvSpPr>
        <p:spPr>
          <a:xfrm>
            <a:off x="1151255" y="1015365"/>
            <a:ext cx="9867265" cy="460375"/>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选择</a:t>
            </a:r>
            <a:r>
              <a:rPr lang="zh-CN" altLang="en-US" sz="2400" b="1">
                <a:solidFill>
                  <a:srgbClr val="FF0000"/>
                </a:solidFill>
                <a:latin typeface="黑体" panose="02010609060101010101" pitchFamily="2" charset="-122"/>
                <a:ea typeface="黑体" panose="02010609060101010101" pitchFamily="2" charset="-122"/>
              </a:rPr>
              <a:t>各类题目</a:t>
            </a:r>
            <a:r>
              <a:rPr lang="en-US" altLang="zh-CN" sz="2400">
                <a:latin typeface="黑体" panose="02010609060101010101" pitchFamily="2" charset="-122"/>
                <a:ea typeface="黑体" panose="02010609060101010101" pitchFamily="2" charset="-122"/>
              </a:rPr>
              <a:t>----</a:t>
            </a:r>
            <a:r>
              <a:rPr lang="zh-CN" altLang="en-US" sz="2400">
                <a:latin typeface="黑体" panose="02010609060101010101" pitchFamily="2" charset="-122"/>
                <a:ea typeface="黑体" panose="02010609060101010101" pitchFamily="2" charset="-122"/>
              </a:rPr>
              <a:t>从简单的趣味题目到复杂竞赛题</a:t>
            </a:r>
            <a:r>
              <a:rPr lang="en-US" altLang="zh-CN" sz="2400">
                <a:latin typeface="黑体" panose="02010609060101010101" pitchFamily="2" charset="-122"/>
                <a:ea typeface="黑体" panose="02010609060101010101" pitchFamily="2" charset="-122"/>
              </a:rPr>
              <a:t>----</a:t>
            </a:r>
            <a:r>
              <a:rPr lang="zh-CN" altLang="en-US" sz="2400">
                <a:latin typeface="黑体" panose="02010609060101010101" pitchFamily="2" charset="-122"/>
                <a:ea typeface="黑体" panose="02010609060101010101" pitchFamily="2" charset="-122"/>
              </a:rPr>
              <a:t>分析</a:t>
            </a:r>
            <a:r>
              <a:rPr lang="zh-CN" altLang="en-US" sz="2400">
                <a:solidFill>
                  <a:srgbClr val="FF0000"/>
                </a:solidFill>
                <a:latin typeface="黑体" panose="02010609060101010101" pitchFamily="2" charset="-122"/>
                <a:ea typeface="黑体" panose="02010609060101010101" pitchFamily="2" charset="-122"/>
              </a:rPr>
              <a:t>建模思路</a:t>
            </a:r>
            <a:r>
              <a:rPr lang="en-US" altLang="zh-CN" sz="2400">
                <a:latin typeface="黑体" panose="02010609060101010101" pitchFamily="2" charset="-122"/>
                <a:ea typeface="黑体" panose="02010609060101010101" pitchFamily="2" charset="-122"/>
              </a:rPr>
              <a:t>.</a:t>
            </a:r>
            <a:endParaRPr lang="en-US" altLang="zh-CN" sz="2400">
              <a:latin typeface="黑体" panose="02010609060101010101" pitchFamily="2" charset="-122"/>
              <a:ea typeface="黑体" panose="02010609060101010101" pitchFamily="2" charset="-122"/>
            </a:endParaRPr>
          </a:p>
        </p:txBody>
      </p:sp>
      <p:sp>
        <p:nvSpPr>
          <p:cNvPr id="4" name="文本框 3"/>
          <p:cNvSpPr txBox="1"/>
          <p:nvPr/>
        </p:nvSpPr>
        <p:spPr>
          <a:xfrm>
            <a:off x="713105" y="328295"/>
            <a:ext cx="1739265" cy="460375"/>
          </a:xfrm>
          <a:prstGeom prst="rect">
            <a:avLst/>
          </a:prstGeom>
          <a:noFill/>
        </p:spPr>
        <p:txBody>
          <a:bodyPr wrap="square" rtlCol="0">
            <a:spAutoFit/>
          </a:bodyPr>
          <a:p>
            <a:r>
              <a:rPr lang="zh-CN" altLang="en-US" sz="2400" b="1">
                <a:solidFill>
                  <a:schemeClr val="accent5"/>
                </a:solidFill>
                <a:latin typeface="黑体" panose="02010609060101010101" pitchFamily="2" charset="-122"/>
                <a:ea typeface="黑体" panose="02010609060101010101" pitchFamily="2" charset="-122"/>
              </a:rPr>
              <a:t>本讲摘要：</a:t>
            </a:r>
            <a:endParaRPr lang="zh-CN" altLang="en-US" sz="2400" b="1">
              <a:solidFill>
                <a:schemeClr val="accent5"/>
              </a:solidFill>
              <a:latin typeface="黑体" panose="02010609060101010101" pitchFamily="2" charset="-122"/>
              <a:ea typeface="黑体" panose="02010609060101010101" pitchFamily="2" charset="-122"/>
            </a:endParaRPr>
          </a:p>
        </p:txBody>
      </p:sp>
      <p:sp>
        <p:nvSpPr>
          <p:cNvPr id="5" name="文本框 4"/>
          <p:cNvSpPr txBox="1"/>
          <p:nvPr/>
        </p:nvSpPr>
        <p:spPr>
          <a:xfrm>
            <a:off x="1034415" y="3304540"/>
            <a:ext cx="9013190" cy="460375"/>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3.</a:t>
            </a:r>
            <a:r>
              <a:rPr lang="zh-CN" altLang="en-US" sz="2400">
                <a:latin typeface="黑体" panose="02010609060101010101" pitchFamily="2" charset="-122"/>
                <a:ea typeface="黑体" panose="02010609060101010101" pitchFamily="2" charset="-122"/>
              </a:rPr>
              <a:t>介绍</a:t>
            </a:r>
            <a:r>
              <a:rPr lang="zh-CN" altLang="en-US" sz="2400" b="1">
                <a:solidFill>
                  <a:schemeClr val="accent5"/>
                </a:solidFill>
                <a:latin typeface="黑体" panose="02010609060101010101" pitchFamily="2" charset="-122"/>
                <a:ea typeface="黑体" panose="02010609060101010101" pitchFamily="2" charset="-122"/>
              </a:rPr>
              <a:t>标准解答</a:t>
            </a:r>
            <a:r>
              <a:rPr lang="en-US" altLang="zh-CN" sz="2400" b="1">
                <a:solidFill>
                  <a:schemeClr val="tx1"/>
                </a:solidFill>
                <a:latin typeface="黑体" panose="02010609060101010101" pitchFamily="2" charset="-122"/>
                <a:ea typeface="黑体" panose="02010609060101010101" pitchFamily="2" charset="-122"/>
              </a:rPr>
              <a:t>----</a:t>
            </a:r>
            <a:r>
              <a:rPr lang="zh-CN" altLang="en-US" sz="2400" b="1">
                <a:solidFill>
                  <a:schemeClr val="tx1"/>
                </a:solidFill>
                <a:latin typeface="黑体" panose="02010609060101010101" pitchFamily="2" charset="-122"/>
                <a:ea typeface="黑体" panose="02010609060101010101" pitchFamily="2" charset="-122"/>
              </a:rPr>
              <a:t>专家组提供的</a:t>
            </a:r>
            <a:r>
              <a:rPr lang="zh-CN" altLang="en-US" sz="2400" b="1">
                <a:solidFill>
                  <a:schemeClr val="tx1"/>
                </a:solidFill>
                <a:latin typeface="黑体" panose="02010609060101010101" pitchFamily="2" charset="-122"/>
                <a:ea typeface="黑体" panose="02010609060101010101" pitchFamily="2" charset="-122"/>
              </a:rPr>
              <a:t>建模思路</a:t>
            </a:r>
            <a:r>
              <a:rPr lang="en-US" altLang="zh-CN" sz="2400" b="1">
                <a:solidFill>
                  <a:schemeClr val="tx1"/>
                </a:solidFill>
                <a:latin typeface="黑体" panose="02010609060101010101" pitchFamily="2" charset="-122"/>
                <a:ea typeface="黑体" panose="02010609060101010101" pitchFamily="2" charset="-122"/>
              </a:rPr>
              <a:t>----</a:t>
            </a:r>
            <a:r>
              <a:rPr lang="zh-CN" altLang="en-US" sz="2400" b="1">
                <a:solidFill>
                  <a:schemeClr val="tx1"/>
                </a:solidFill>
                <a:latin typeface="黑体" panose="02010609060101010101" pitchFamily="2" charset="-122"/>
                <a:ea typeface="黑体" panose="02010609060101010101" pitchFamily="2" charset="-122"/>
              </a:rPr>
              <a:t>体会</a:t>
            </a:r>
            <a:r>
              <a:rPr lang="zh-CN" altLang="en-US" sz="2400">
                <a:solidFill>
                  <a:schemeClr val="accent5"/>
                </a:solidFill>
                <a:latin typeface="黑体" panose="02010609060101010101" pitchFamily="2" charset="-122"/>
                <a:ea typeface="黑体" panose="02010609060101010101" pitchFamily="2" charset="-122"/>
              </a:rPr>
              <a:t>专家见解</a:t>
            </a:r>
            <a:endParaRPr lang="zh-CN" altLang="en-US" sz="2400">
              <a:solidFill>
                <a:schemeClr val="accent5"/>
              </a:solidFill>
              <a:latin typeface="黑体" panose="02010609060101010101" pitchFamily="2" charset="-122"/>
              <a:ea typeface="黑体" panose="0201060906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80340" y="454025"/>
            <a:ext cx="11658600" cy="466725"/>
          </a:xfrm>
          <a:prstGeom prst="rect">
            <a:avLst/>
          </a:prstGeom>
        </p:spPr>
      </p:pic>
      <p:pic>
        <p:nvPicPr>
          <p:cNvPr id="4" name="图片 3"/>
          <p:cNvPicPr>
            <a:picLocks noChangeAspect="1"/>
          </p:cNvPicPr>
          <p:nvPr/>
        </p:nvPicPr>
        <p:blipFill>
          <a:blip r:embed="rId2"/>
          <a:stretch>
            <a:fillRect/>
          </a:stretch>
        </p:blipFill>
        <p:spPr>
          <a:xfrm>
            <a:off x="1069340" y="1201420"/>
            <a:ext cx="6581775" cy="466725"/>
          </a:xfrm>
          <a:prstGeom prst="rect">
            <a:avLst/>
          </a:prstGeom>
        </p:spPr>
      </p:pic>
      <p:pic>
        <p:nvPicPr>
          <p:cNvPr id="5" name="图片 4"/>
          <p:cNvPicPr>
            <a:picLocks noChangeAspect="1"/>
          </p:cNvPicPr>
          <p:nvPr/>
        </p:nvPicPr>
        <p:blipFill>
          <a:blip r:embed="rId3"/>
          <a:stretch>
            <a:fillRect/>
          </a:stretch>
        </p:blipFill>
        <p:spPr>
          <a:xfrm>
            <a:off x="1605915" y="1810385"/>
            <a:ext cx="5642230" cy="23715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27785" y="751205"/>
            <a:ext cx="9344025" cy="485775"/>
          </a:xfrm>
          <a:prstGeom prst="rect">
            <a:avLst/>
          </a:prstGeom>
        </p:spPr>
      </p:pic>
      <p:pic>
        <p:nvPicPr>
          <p:cNvPr id="3" name="图片 2"/>
          <p:cNvPicPr>
            <a:picLocks noChangeAspect="1"/>
          </p:cNvPicPr>
          <p:nvPr/>
        </p:nvPicPr>
        <p:blipFill>
          <a:blip r:embed="rId2"/>
          <a:stretch>
            <a:fillRect/>
          </a:stretch>
        </p:blipFill>
        <p:spPr>
          <a:xfrm>
            <a:off x="1534795" y="1696085"/>
            <a:ext cx="3390900" cy="590550"/>
          </a:xfrm>
          <a:prstGeom prst="rect">
            <a:avLst/>
          </a:prstGeom>
        </p:spPr>
      </p:pic>
      <p:pic>
        <p:nvPicPr>
          <p:cNvPr id="4" name="图片 3"/>
          <p:cNvPicPr>
            <a:picLocks noChangeAspect="1"/>
          </p:cNvPicPr>
          <p:nvPr/>
        </p:nvPicPr>
        <p:blipFill>
          <a:blip r:embed="rId3"/>
          <a:stretch>
            <a:fillRect/>
          </a:stretch>
        </p:blipFill>
        <p:spPr>
          <a:xfrm>
            <a:off x="5507355" y="1696085"/>
            <a:ext cx="3552825" cy="514350"/>
          </a:xfrm>
          <a:prstGeom prst="rect">
            <a:avLst/>
          </a:prstGeom>
        </p:spPr>
      </p:pic>
      <p:pic>
        <p:nvPicPr>
          <p:cNvPr id="5" name="图片 4"/>
          <p:cNvPicPr>
            <a:picLocks noChangeAspect="1"/>
          </p:cNvPicPr>
          <p:nvPr/>
        </p:nvPicPr>
        <p:blipFill>
          <a:blip r:embed="rId4"/>
          <a:stretch>
            <a:fillRect/>
          </a:stretch>
        </p:blipFill>
        <p:spPr>
          <a:xfrm>
            <a:off x="165735" y="70485"/>
            <a:ext cx="2390775" cy="466725"/>
          </a:xfrm>
          <a:prstGeom prst="rect">
            <a:avLst/>
          </a:prstGeom>
        </p:spPr>
      </p:pic>
      <p:graphicFrame>
        <p:nvGraphicFramePr>
          <p:cNvPr id="7" name="对象 6">
            <a:hlinkClick r:id="" action="ppaction://ole?verb="/>
          </p:cNvPr>
          <p:cNvGraphicFramePr>
            <a:graphicFrameLocks noChangeAspect="1"/>
          </p:cNvGraphicFramePr>
          <p:nvPr/>
        </p:nvGraphicFramePr>
        <p:xfrm>
          <a:off x="681355" y="3063558"/>
          <a:ext cx="9990530" cy="482400"/>
        </p:xfrm>
        <a:graphic>
          <a:graphicData uri="http://schemas.openxmlformats.org/presentationml/2006/ole">
            <mc:AlternateContent xmlns:mc="http://schemas.openxmlformats.org/markup-compatibility/2006">
              <mc:Choice xmlns:v="urn:schemas-microsoft-com:vml" Requires="v">
                <p:oleObj spid="_x0000_s1025" name="" r:id="rId5" imgW="3810000" imgH="241300" progId="Equation.KSEE3">
                  <p:embed/>
                </p:oleObj>
              </mc:Choice>
              <mc:Fallback>
                <p:oleObj name="" r:id="rId5" imgW="3810000" imgH="241300" progId="Equation.KSEE3">
                  <p:embed/>
                  <p:pic>
                    <p:nvPicPr>
                      <p:cNvPr id="0" name="图片 1024"/>
                      <p:cNvPicPr/>
                      <p:nvPr/>
                    </p:nvPicPr>
                    <p:blipFill>
                      <a:blip r:embed="rId6"/>
                      <a:stretch>
                        <a:fillRect/>
                      </a:stretch>
                    </p:blipFill>
                    <p:spPr>
                      <a:xfrm>
                        <a:off x="681355" y="3063558"/>
                        <a:ext cx="9990530" cy="482400"/>
                      </a:xfrm>
                      <a:prstGeom prst="rect">
                        <a:avLst/>
                      </a:prstGeom>
                    </p:spPr>
                  </p:pic>
                </p:oleObj>
              </mc:Fallback>
            </mc:AlternateContent>
          </a:graphicData>
        </a:graphic>
      </p:graphicFrame>
      <p:pic>
        <p:nvPicPr>
          <p:cNvPr id="9" name="图片 8"/>
          <p:cNvPicPr>
            <a:picLocks noChangeAspect="1"/>
          </p:cNvPicPr>
          <p:nvPr/>
        </p:nvPicPr>
        <p:blipFill>
          <a:blip r:embed="rId7"/>
          <a:stretch>
            <a:fillRect/>
          </a:stretch>
        </p:blipFill>
        <p:spPr>
          <a:xfrm>
            <a:off x="513715" y="2423795"/>
            <a:ext cx="3476625" cy="466725"/>
          </a:xfrm>
          <a:prstGeom prst="rect">
            <a:avLst/>
          </a:prstGeom>
        </p:spPr>
      </p:pic>
      <p:graphicFrame>
        <p:nvGraphicFramePr>
          <p:cNvPr id="10" name="对象 9">
            <a:hlinkClick r:id="" action="ppaction://ole?verb="/>
          </p:cNvPr>
          <p:cNvGraphicFramePr>
            <a:graphicFrameLocks noChangeAspect="1"/>
          </p:cNvGraphicFramePr>
          <p:nvPr/>
        </p:nvGraphicFramePr>
        <p:xfrm>
          <a:off x="763943" y="3636228"/>
          <a:ext cx="9692005" cy="1065530"/>
        </p:xfrm>
        <a:graphic>
          <a:graphicData uri="http://schemas.openxmlformats.org/presentationml/2006/ole">
            <mc:AlternateContent xmlns:mc="http://schemas.openxmlformats.org/markup-compatibility/2006">
              <mc:Choice xmlns:v="urn:schemas-microsoft-com:vml" Requires="v">
                <p:oleObj spid="_x0000_s11" name="" r:id="rId8" imgW="3695700" imgH="533400" progId="Equation.KSEE3">
                  <p:embed/>
                </p:oleObj>
              </mc:Choice>
              <mc:Fallback>
                <p:oleObj name="" r:id="rId8" imgW="3695700" imgH="533400" progId="Equation.KSEE3">
                  <p:embed/>
                  <p:pic>
                    <p:nvPicPr>
                      <p:cNvPr id="0" name="图片 1024"/>
                      <p:cNvPicPr/>
                      <p:nvPr/>
                    </p:nvPicPr>
                    <p:blipFill>
                      <a:blip r:embed="rId9"/>
                      <a:stretch>
                        <a:fillRect/>
                      </a:stretch>
                    </p:blipFill>
                    <p:spPr>
                      <a:xfrm>
                        <a:off x="763943" y="3636228"/>
                        <a:ext cx="9692005" cy="1065530"/>
                      </a:xfrm>
                      <a:prstGeom prst="rect">
                        <a:avLst/>
                      </a:prstGeom>
                    </p:spPr>
                  </p:pic>
                </p:oleObj>
              </mc:Fallback>
            </mc:AlternateContent>
          </a:graphicData>
        </a:graphic>
      </p:graphicFrame>
      <p:sp>
        <p:nvSpPr>
          <p:cNvPr id="12" name="文本框 11"/>
          <p:cNvSpPr txBox="1"/>
          <p:nvPr/>
        </p:nvSpPr>
        <p:spPr>
          <a:xfrm>
            <a:off x="491490" y="4935220"/>
            <a:ext cx="1739265" cy="460375"/>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两式相减：</a:t>
            </a:r>
            <a:endParaRPr lang="zh-CN" altLang="en-US" sz="2400">
              <a:latin typeface="黑体" panose="02010609060101010101" pitchFamily="2" charset="-122"/>
              <a:ea typeface="黑体" panose="02010609060101010101" pitchFamily="2" charset="-122"/>
            </a:endParaRPr>
          </a:p>
        </p:txBody>
      </p:sp>
      <p:graphicFrame>
        <p:nvGraphicFramePr>
          <p:cNvPr id="17" name="对象 16">
            <a:hlinkClick r:id="" action="ppaction://ole?verb="/>
          </p:cNvPr>
          <p:cNvGraphicFramePr>
            <a:graphicFrameLocks noChangeAspect="1"/>
          </p:cNvGraphicFramePr>
          <p:nvPr/>
        </p:nvGraphicFramePr>
        <p:xfrm>
          <a:off x="2205038" y="4934903"/>
          <a:ext cx="9405620" cy="511810"/>
        </p:xfrm>
        <a:graphic>
          <a:graphicData uri="http://schemas.openxmlformats.org/presentationml/2006/ole">
            <mc:AlternateContent xmlns:mc="http://schemas.openxmlformats.org/markup-compatibility/2006">
              <mc:Choice xmlns:v="urn:schemas-microsoft-com:vml" Requires="v">
                <p:oleObj spid="_x0000_s18" name="" r:id="rId10" imgW="4660265" imgH="254000" progId="Equation.KSEE3">
                  <p:embed/>
                </p:oleObj>
              </mc:Choice>
              <mc:Fallback>
                <p:oleObj name="" r:id="rId10" imgW="4660265" imgH="254000" progId="Equation.KSEE3">
                  <p:embed/>
                  <p:pic>
                    <p:nvPicPr>
                      <p:cNvPr id="0" name="图片 1025"/>
                      <p:cNvPicPr/>
                      <p:nvPr/>
                    </p:nvPicPr>
                    <p:blipFill>
                      <a:blip r:embed="rId11"/>
                      <a:stretch>
                        <a:fillRect/>
                      </a:stretch>
                    </p:blipFill>
                    <p:spPr>
                      <a:xfrm>
                        <a:off x="2205038" y="4934903"/>
                        <a:ext cx="9405620" cy="511810"/>
                      </a:xfrm>
                      <a:prstGeom prst="rect">
                        <a:avLst/>
                      </a:prstGeom>
                    </p:spPr>
                  </p:pic>
                </p:oleObj>
              </mc:Fallback>
            </mc:AlternateContent>
          </a:graphicData>
        </a:graphic>
      </p:graphicFrame>
      <p:sp>
        <p:nvSpPr>
          <p:cNvPr id="15" name="文本框 14"/>
          <p:cNvSpPr txBox="1"/>
          <p:nvPr/>
        </p:nvSpPr>
        <p:spPr>
          <a:xfrm>
            <a:off x="513715" y="5765165"/>
            <a:ext cx="5006340" cy="460375"/>
          </a:xfrm>
          <a:prstGeom prst="rect">
            <a:avLst/>
          </a:prstGeom>
          <a:noFill/>
        </p:spPr>
        <p:txBody>
          <a:bodyPr wrap="square" rtlCol="0" anchor="t">
            <a:spAutoFit/>
          </a:bodyPr>
          <a:p>
            <a:r>
              <a:rPr lang="zh-CN" altLang="en-US" sz="2400">
                <a:latin typeface="黑体" panose="02010609060101010101" pitchFamily="2" charset="-122"/>
                <a:ea typeface="黑体" panose="02010609060101010101" pitchFamily="2" charset="-122"/>
                <a:sym typeface="+mn-ea"/>
              </a:rPr>
              <a:t>步骤</a:t>
            </a:r>
            <a:r>
              <a:rPr lang="en-US" altLang="zh-CN" sz="2400">
                <a:latin typeface="黑体" panose="02010609060101010101" pitchFamily="2" charset="-122"/>
                <a:ea typeface="黑体" panose="02010609060101010101" pitchFamily="2" charset="-122"/>
                <a:sym typeface="+mn-ea"/>
              </a:rPr>
              <a:t>2  </a:t>
            </a:r>
            <a:r>
              <a:rPr lang="zh-CN" altLang="en-US" sz="2400">
                <a:sym typeface="+mn-ea"/>
              </a:rPr>
              <a:t>最小二乘法，求</a:t>
            </a:r>
            <a:r>
              <a:rPr lang="en-US" altLang="zh-CN" sz="2400">
                <a:sym typeface="+mn-ea"/>
              </a:rPr>
              <a:t>A,(x0,y0)</a:t>
            </a:r>
            <a:endParaRPr lang="en-US" altLang="zh-CN" sz="2400">
              <a:sym typeface="+mn-ea"/>
            </a:endParaRPr>
          </a:p>
        </p:txBody>
      </p:sp>
      <p:pic>
        <p:nvPicPr>
          <p:cNvPr id="13" name="图片 12"/>
          <p:cNvPicPr>
            <a:picLocks noChangeAspect="1"/>
          </p:cNvPicPr>
          <p:nvPr/>
        </p:nvPicPr>
        <p:blipFill>
          <a:blip r:embed="rId12"/>
          <a:stretch>
            <a:fillRect/>
          </a:stretch>
        </p:blipFill>
        <p:spPr>
          <a:xfrm>
            <a:off x="5261610" y="5700395"/>
            <a:ext cx="4907280" cy="472440"/>
          </a:xfrm>
          <a:prstGeom prst="rect">
            <a:avLst/>
          </a:prstGeom>
          <a:ln w="28575" cmpd="sng">
            <a:solidFill>
              <a:srgbClr val="FF0000"/>
            </a:solidFill>
            <a:prstDash val="soli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53720" y="417830"/>
            <a:ext cx="3195320" cy="460375"/>
          </a:xfrm>
          <a:prstGeom prst="rect">
            <a:avLst/>
          </a:prstGeom>
          <a:noFill/>
        </p:spPr>
        <p:txBody>
          <a:bodyPr wrap="square" rtlCol="0" anchor="t">
            <a:spAutoFit/>
          </a:bodyPr>
          <a:p>
            <a:r>
              <a:rPr lang="zh-CN" altLang="en-US" sz="2400" b="1">
                <a:solidFill>
                  <a:schemeClr val="accent5"/>
                </a:solidFill>
                <a:latin typeface="黑体" panose="02010609060101010101" pitchFamily="2" charset="-122"/>
                <a:ea typeface="黑体" panose="02010609060101010101" pitchFamily="2" charset="-122"/>
                <a:cs typeface="Arial" panose="020B0604020202020204" pitchFamily="34" charset="0"/>
                <a:sym typeface="+mn-ea"/>
              </a:rPr>
              <a:t>结果检验与精度分析</a:t>
            </a:r>
            <a:endParaRPr lang="zh-CN" altLang="en-US" sz="2400" b="1">
              <a:solidFill>
                <a:schemeClr val="accent5"/>
              </a:solidFill>
              <a:latin typeface="黑体" panose="02010609060101010101" pitchFamily="2" charset="-122"/>
              <a:ea typeface="黑体" panose="02010609060101010101" pitchFamily="2" charset="-122"/>
              <a:cs typeface="Arial" panose="020B0604020202020204" pitchFamily="34" charset="0"/>
              <a:sym typeface="+mn-ea"/>
            </a:endParaRPr>
          </a:p>
        </p:txBody>
      </p:sp>
      <p:pic>
        <p:nvPicPr>
          <p:cNvPr id="3" name="图片 2"/>
          <p:cNvPicPr>
            <a:picLocks noChangeAspect="1"/>
          </p:cNvPicPr>
          <p:nvPr>
            <p:custDataLst>
              <p:tags r:id="rId1"/>
            </p:custDataLst>
          </p:nvPr>
        </p:nvPicPr>
        <p:blipFill>
          <a:blip r:embed="rId2"/>
          <a:stretch>
            <a:fillRect/>
          </a:stretch>
        </p:blipFill>
        <p:spPr>
          <a:xfrm>
            <a:off x="6144260" y="603250"/>
            <a:ext cx="4867275" cy="3657600"/>
          </a:xfrm>
          <a:prstGeom prst="rect">
            <a:avLst/>
          </a:prstGeom>
        </p:spPr>
      </p:pic>
      <p:pic>
        <p:nvPicPr>
          <p:cNvPr id="4" name="图片 3"/>
          <p:cNvPicPr>
            <a:picLocks noChangeAspect="1"/>
          </p:cNvPicPr>
          <p:nvPr/>
        </p:nvPicPr>
        <p:blipFill>
          <a:blip r:embed="rId3"/>
          <a:stretch>
            <a:fillRect/>
          </a:stretch>
        </p:blipFill>
        <p:spPr>
          <a:xfrm>
            <a:off x="429260" y="1421130"/>
            <a:ext cx="1696594" cy="453200"/>
          </a:xfrm>
          <a:prstGeom prst="rect">
            <a:avLst/>
          </a:prstGeom>
        </p:spPr>
      </p:pic>
      <p:pic>
        <p:nvPicPr>
          <p:cNvPr id="5" name="图片 4"/>
          <p:cNvPicPr>
            <a:picLocks noChangeAspect="1"/>
          </p:cNvPicPr>
          <p:nvPr/>
        </p:nvPicPr>
        <p:blipFill>
          <a:blip r:embed="rId4"/>
          <a:stretch>
            <a:fillRect/>
          </a:stretch>
        </p:blipFill>
        <p:spPr>
          <a:xfrm>
            <a:off x="333375" y="2190750"/>
            <a:ext cx="5898262" cy="1044035"/>
          </a:xfrm>
          <a:prstGeom prst="rect">
            <a:avLst/>
          </a:prstGeom>
        </p:spPr>
      </p:pic>
      <p:pic>
        <p:nvPicPr>
          <p:cNvPr id="6" name="图片 5"/>
          <p:cNvPicPr>
            <a:picLocks noChangeAspect="1"/>
          </p:cNvPicPr>
          <p:nvPr/>
        </p:nvPicPr>
        <p:blipFill>
          <a:blip r:embed="rId5"/>
          <a:srcRect t="24143" r="59487" b="25571"/>
          <a:stretch>
            <a:fillRect/>
          </a:stretch>
        </p:blipFill>
        <p:spPr>
          <a:xfrm>
            <a:off x="429260" y="4452620"/>
            <a:ext cx="3195163" cy="502920"/>
          </a:xfrm>
          <a:prstGeom prst="rect">
            <a:avLst/>
          </a:prstGeom>
        </p:spPr>
      </p:pic>
      <p:pic>
        <p:nvPicPr>
          <p:cNvPr id="7" name="图片 6"/>
          <p:cNvPicPr>
            <a:picLocks noChangeAspect="1"/>
          </p:cNvPicPr>
          <p:nvPr/>
        </p:nvPicPr>
        <p:blipFill>
          <a:blip r:embed="rId6"/>
          <a:stretch>
            <a:fillRect/>
          </a:stretch>
        </p:blipFill>
        <p:spPr>
          <a:xfrm>
            <a:off x="3992245" y="4452620"/>
            <a:ext cx="5827396" cy="54330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5935" y="319405"/>
            <a:ext cx="2305050" cy="371475"/>
          </a:xfrm>
          <a:prstGeom prst="rect">
            <a:avLst/>
          </a:prstGeom>
        </p:spPr>
      </p:pic>
      <p:pic>
        <p:nvPicPr>
          <p:cNvPr id="3" name="图片 2"/>
          <p:cNvPicPr>
            <a:picLocks noChangeAspect="1"/>
          </p:cNvPicPr>
          <p:nvPr/>
        </p:nvPicPr>
        <p:blipFill>
          <a:blip r:embed="rId2"/>
          <a:stretch>
            <a:fillRect/>
          </a:stretch>
        </p:blipFill>
        <p:spPr>
          <a:xfrm>
            <a:off x="2303145" y="523875"/>
            <a:ext cx="8524875" cy="5810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36855" y="310515"/>
            <a:ext cx="11296650" cy="466725"/>
          </a:xfrm>
          <a:prstGeom prst="rect">
            <a:avLst/>
          </a:prstGeom>
        </p:spPr>
      </p:pic>
      <p:pic>
        <p:nvPicPr>
          <p:cNvPr id="3" name="图片 2"/>
          <p:cNvPicPr>
            <a:picLocks noChangeAspect="1"/>
          </p:cNvPicPr>
          <p:nvPr/>
        </p:nvPicPr>
        <p:blipFill>
          <a:blip r:embed="rId2"/>
          <a:stretch>
            <a:fillRect/>
          </a:stretch>
        </p:blipFill>
        <p:spPr>
          <a:xfrm>
            <a:off x="1186180" y="1019810"/>
            <a:ext cx="2286000" cy="466725"/>
          </a:xfrm>
          <a:prstGeom prst="rect">
            <a:avLst/>
          </a:prstGeom>
        </p:spPr>
      </p:pic>
      <p:pic>
        <p:nvPicPr>
          <p:cNvPr id="4" name="图片 3"/>
          <p:cNvPicPr>
            <a:picLocks noChangeAspect="1"/>
          </p:cNvPicPr>
          <p:nvPr/>
        </p:nvPicPr>
        <p:blipFill>
          <a:blip r:embed="rId3"/>
          <a:stretch>
            <a:fillRect/>
          </a:stretch>
        </p:blipFill>
        <p:spPr>
          <a:xfrm>
            <a:off x="2610485" y="1906905"/>
            <a:ext cx="5648325" cy="23717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847090" y="866140"/>
            <a:ext cx="10287000" cy="485775"/>
          </a:xfrm>
          <a:prstGeom prst="rect">
            <a:avLst/>
          </a:prstGeom>
        </p:spPr>
      </p:pic>
      <p:pic>
        <p:nvPicPr>
          <p:cNvPr id="3" name="图片 2"/>
          <p:cNvPicPr>
            <a:picLocks noChangeAspect="1"/>
          </p:cNvPicPr>
          <p:nvPr/>
        </p:nvPicPr>
        <p:blipFill>
          <a:blip r:embed="rId2"/>
          <a:stretch>
            <a:fillRect/>
          </a:stretch>
        </p:blipFill>
        <p:spPr>
          <a:xfrm>
            <a:off x="366395" y="214630"/>
            <a:ext cx="2390775" cy="466725"/>
          </a:xfrm>
          <a:prstGeom prst="rect">
            <a:avLst/>
          </a:prstGeom>
        </p:spPr>
      </p:pic>
      <p:pic>
        <p:nvPicPr>
          <p:cNvPr id="4" name="图片 3"/>
          <p:cNvPicPr>
            <a:picLocks noChangeAspect="1"/>
          </p:cNvPicPr>
          <p:nvPr/>
        </p:nvPicPr>
        <p:blipFill>
          <a:blip r:embed="rId3"/>
          <a:stretch>
            <a:fillRect/>
          </a:stretch>
        </p:blipFill>
        <p:spPr>
          <a:xfrm>
            <a:off x="847090" y="1705610"/>
            <a:ext cx="3552825" cy="514350"/>
          </a:xfrm>
          <a:prstGeom prst="rect">
            <a:avLst/>
          </a:prstGeom>
        </p:spPr>
      </p:pic>
      <p:pic>
        <p:nvPicPr>
          <p:cNvPr id="5" name="图片 4"/>
          <p:cNvPicPr>
            <a:picLocks noChangeAspect="1"/>
          </p:cNvPicPr>
          <p:nvPr/>
        </p:nvPicPr>
        <p:blipFill>
          <a:blip r:embed="rId4"/>
          <a:stretch>
            <a:fillRect/>
          </a:stretch>
        </p:blipFill>
        <p:spPr>
          <a:xfrm>
            <a:off x="4409440" y="1705610"/>
            <a:ext cx="3162300" cy="590550"/>
          </a:xfrm>
          <a:prstGeom prst="rect">
            <a:avLst/>
          </a:prstGeom>
        </p:spPr>
      </p:pic>
      <p:pic>
        <p:nvPicPr>
          <p:cNvPr id="6" name="图片 5"/>
          <p:cNvPicPr>
            <a:picLocks noChangeAspect="1"/>
          </p:cNvPicPr>
          <p:nvPr/>
        </p:nvPicPr>
        <p:blipFill>
          <a:blip r:embed="rId5"/>
          <a:stretch>
            <a:fillRect/>
          </a:stretch>
        </p:blipFill>
        <p:spPr>
          <a:xfrm>
            <a:off x="8132445" y="1667510"/>
            <a:ext cx="3190875" cy="590550"/>
          </a:xfrm>
          <a:prstGeom prst="rect">
            <a:avLst/>
          </a:prstGeom>
        </p:spPr>
      </p:pic>
      <p:pic>
        <p:nvPicPr>
          <p:cNvPr id="7" name="图片 6"/>
          <p:cNvPicPr>
            <a:picLocks noChangeAspect="1"/>
          </p:cNvPicPr>
          <p:nvPr/>
        </p:nvPicPr>
        <p:blipFill>
          <a:blip r:embed="rId6"/>
          <a:stretch>
            <a:fillRect/>
          </a:stretch>
        </p:blipFill>
        <p:spPr>
          <a:xfrm>
            <a:off x="2691765" y="2649220"/>
            <a:ext cx="3295650" cy="695325"/>
          </a:xfrm>
          <a:prstGeom prst="rect">
            <a:avLst/>
          </a:prstGeom>
          <a:ln w="28575" cmpd="sng">
            <a:solidFill>
              <a:srgbClr val="FF0000"/>
            </a:solidFill>
            <a:prstDash val="solid"/>
          </a:ln>
        </p:spPr>
      </p:pic>
      <p:sp>
        <p:nvSpPr>
          <p:cNvPr id="18" name="文本框 17"/>
          <p:cNvSpPr txBox="1"/>
          <p:nvPr/>
        </p:nvSpPr>
        <p:spPr>
          <a:xfrm>
            <a:off x="1057275" y="3871595"/>
            <a:ext cx="7084695" cy="460375"/>
          </a:xfrm>
          <a:prstGeom prst="rect">
            <a:avLst/>
          </a:prstGeom>
          <a:noFill/>
        </p:spPr>
        <p:txBody>
          <a:bodyPr wrap="square" rtlCol="0">
            <a:spAutoFit/>
          </a:bodyPr>
          <a:p>
            <a:r>
              <a:rPr lang="zh-CN" altLang="en-US" sz="2400">
                <a:solidFill>
                  <a:srgbClr val="FF0000"/>
                </a:solidFill>
              </a:rPr>
              <a:t>难点</a:t>
            </a:r>
            <a:r>
              <a:rPr lang="zh-CN" altLang="en-US"/>
              <a:t>：</a:t>
            </a:r>
            <a:r>
              <a:rPr lang="zh-CN" altLang="en-US" sz="2400"/>
              <a:t>问题无法线性化，直接求最优解将非常困难</a:t>
            </a:r>
            <a:endParaRPr lang="zh-CN" altLang="en-US" sz="2400"/>
          </a:p>
        </p:txBody>
      </p:sp>
      <p:pic>
        <p:nvPicPr>
          <p:cNvPr id="8" name="图片 7"/>
          <p:cNvPicPr>
            <a:picLocks noChangeAspect="1"/>
          </p:cNvPicPr>
          <p:nvPr/>
        </p:nvPicPr>
        <p:blipFill>
          <a:blip r:embed="rId7"/>
          <a:stretch>
            <a:fillRect/>
          </a:stretch>
        </p:blipFill>
        <p:spPr>
          <a:xfrm>
            <a:off x="2035175" y="4585970"/>
            <a:ext cx="8658225" cy="695325"/>
          </a:xfrm>
          <a:prstGeom prst="rect">
            <a:avLst/>
          </a:prstGeom>
        </p:spPr>
      </p:pic>
      <p:sp>
        <p:nvSpPr>
          <p:cNvPr id="9" name="文本框 8"/>
          <p:cNvSpPr txBox="1"/>
          <p:nvPr/>
        </p:nvSpPr>
        <p:spPr>
          <a:xfrm>
            <a:off x="1017905" y="4643120"/>
            <a:ext cx="1739265" cy="460375"/>
          </a:xfrm>
          <a:prstGeom prst="rect">
            <a:avLst/>
          </a:prstGeom>
          <a:noFill/>
        </p:spPr>
        <p:txBody>
          <a:bodyPr wrap="square" rtlCol="0">
            <a:spAutoFit/>
          </a:bodyPr>
          <a:p>
            <a:r>
              <a:rPr lang="zh-CN" altLang="en-US" sz="2400" b="1">
                <a:solidFill>
                  <a:srgbClr val="FF0000"/>
                </a:solidFill>
                <a:latin typeface="黑体" panose="02010609060101010101" pitchFamily="2" charset="-122"/>
                <a:ea typeface="黑体" panose="02010609060101010101" pitchFamily="2" charset="-122"/>
              </a:rPr>
              <a:t>思路：</a:t>
            </a:r>
            <a:endParaRPr lang="zh-CN" altLang="en-US" sz="2400" b="1">
              <a:solidFill>
                <a:srgbClr val="FF0000"/>
              </a:solidFill>
              <a:latin typeface="黑体" panose="02010609060101010101" pitchFamily="2" charset="-122"/>
              <a:ea typeface="黑体" panose="02010609060101010101" pitchFamily="2" charset="-122"/>
            </a:endParaRPr>
          </a:p>
        </p:txBody>
      </p:sp>
      <p:sp>
        <p:nvSpPr>
          <p:cNvPr id="10" name="文本框 9"/>
          <p:cNvSpPr txBox="1"/>
          <p:nvPr/>
        </p:nvSpPr>
        <p:spPr>
          <a:xfrm>
            <a:off x="1057275" y="5901055"/>
            <a:ext cx="7424420" cy="460375"/>
          </a:xfrm>
          <a:prstGeom prst="rect">
            <a:avLst/>
          </a:prstGeom>
          <a:noFill/>
        </p:spPr>
        <p:txBody>
          <a:bodyPr wrap="square" rtlCol="0">
            <a:spAutoFit/>
          </a:bodyPr>
          <a:p>
            <a:r>
              <a:rPr lang="zh-CN" altLang="en-US" sz="2400" b="1">
                <a:solidFill>
                  <a:srgbClr val="FF0000"/>
                </a:solidFill>
                <a:latin typeface="黑体" panose="02010609060101010101" pitchFamily="2" charset="-122"/>
                <a:ea typeface="黑体" panose="02010609060101010101" pitchFamily="2" charset="-122"/>
              </a:rPr>
              <a:t>思考：</a:t>
            </a:r>
            <a:r>
              <a:rPr lang="zh-CN" altLang="en-US" sz="2400" b="1">
                <a:solidFill>
                  <a:schemeClr val="tx1"/>
                </a:solidFill>
                <a:latin typeface="黑体" panose="02010609060101010101" pitchFamily="2" charset="-122"/>
                <a:ea typeface="黑体" panose="02010609060101010101" pitchFamily="2" charset="-122"/>
              </a:rPr>
              <a:t>直接用非线性优化方法可以吗？如遗传算法等</a:t>
            </a:r>
            <a:endParaRPr lang="zh-CN" altLang="en-US" sz="2400" b="1">
              <a:solidFill>
                <a:schemeClr val="tx1"/>
              </a:solidFill>
              <a:latin typeface="黑体" panose="02010609060101010101" pitchFamily="2" charset="-122"/>
              <a:ea typeface="黑体" panose="0201060906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14145" y="604520"/>
            <a:ext cx="9363075" cy="56483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082040" y="2124075"/>
            <a:ext cx="652145" cy="368300"/>
          </a:xfrm>
          <a:prstGeom prst="rect">
            <a:avLst/>
          </a:prstGeom>
          <a:noFill/>
        </p:spPr>
        <p:txBody>
          <a:bodyPr wrap="square" rtlCol="0">
            <a:spAutoFit/>
          </a:bodyPr>
          <a:p>
            <a:r>
              <a:rPr lang="zh-CN" altLang="en-US"/>
              <a:t>由此</a:t>
            </a:r>
            <a:endParaRPr lang="zh-CN" altLang="en-US"/>
          </a:p>
        </p:txBody>
      </p:sp>
      <p:graphicFrame>
        <p:nvGraphicFramePr>
          <p:cNvPr id="5" name="对象 4">
            <a:hlinkClick r:id="" action="ppaction://ole?verb="/>
          </p:cNvPr>
          <p:cNvGraphicFramePr>
            <a:graphicFrameLocks noChangeAspect="1"/>
          </p:cNvGraphicFramePr>
          <p:nvPr/>
        </p:nvGraphicFramePr>
        <p:xfrm>
          <a:off x="1397318" y="2595563"/>
          <a:ext cx="7169785" cy="723265"/>
        </p:xfrm>
        <a:graphic>
          <a:graphicData uri="http://schemas.openxmlformats.org/presentationml/2006/ole">
            <mc:AlternateContent xmlns:mc="http://schemas.openxmlformats.org/markup-compatibility/2006">
              <mc:Choice xmlns:v="urn:schemas-microsoft-com:vml" Requires="v">
                <p:oleObj spid="_x0000_s6" name="" r:id="rId1" imgW="2514600" imgH="254000" progId="Equation.KSEE3">
                  <p:embed/>
                </p:oleObj>
              </mc:Choice>
              <mc:Fallback>
                <p:oleObj name="" r:id="rId1" imgW="2514600" imgH="254000" progId="Equation.KSEE3">
                  <p:embed/>
                  <p:pic>
                    <p:nvPicPr>
                      <p:cNvPr id="0" name="图片 1025"/>
                      <p:cNvPicPr/>
                      <p:nvPr/>
                    </p:nvPicPr>
                    <p:blipFill>
                      <a:blip r:embed="rId2"/>
                      <a:stretch>
                        <a:fillRect/>
                      </a:stretch>
                    </p:blipFill>
                    <p:spPr>
                      <a:xfrm>
                        <a:off x="1397318" y="2595563"/>
                        <a:ext cx="7169785" cy="723265"/>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4379278" y="3395980"/>
          <a:ext cx="5466715" cy="579120"/>
        </p:xfrm>
        <a:graphic>
          <a:graphicData uri="http://schemas.openxmlformats.org/presentationml/2006/ole">
            <mc:AlternateContent xmlns:mc="http://schemas.openxmlformats.org/markup-compatibility/2006">
              <mc:Choice xmlns:v="urn:schemas-microsoft-com:vml" Requires="v">
                <p:oleObj spid="_x0000_s8" name="" r:id="rId3" imgW="1917065" imgH="203200" progId="Equation.KSEE3">
                  <p:embed/>
                </p:oleObj>
              </mc:Choice>
              <mc:Fallback>
                <p:oleObj name="" r:id="rId3" imgW="1917065" imgH="203200" progId="Equation.KSEE3">
                  <p:embed/>
                  <p:pic>
                    <p:nvPicPr>
                      <p:cNvPr id="0" name="图片 1025"/>
                      <p:cNvPicPr/>
                      <p:nvPr/>
                    </p:nvPicPr>
                    <p:blipFill>
                      <a:blip r:embed="rId4"/>
                      <a:stretch>
                        <a:fillRect/>
                      </a:stretch>
                    </p:blipFill>
                    <p:spPr>
                      <a:xfrm>
                        <a:off x="4379278" y="3395980"/>
                        <a:ext cx="5466715" cy="579120"/>
                      </a:xfrm>
                      <a:prstGeom prst="rect">
                        <a:avLst/>
                      </a:prstGeom>
                    </p:spPr>
                  </p:pic>
                </p:oleObj>
              </mc:Fallback>
            </mc:AlternateContent>
          </a:graphicData>
        </a:graphic>
      </p:graphicFrame>
      <p:sp>
        <p:nvSpPr>
          <p:cNvPr id="9" name="文本框 8"/>
          <p:cNvSpPr txBox="1"/>
          <p:nvPr/>
        </p:nvSpPr>
        <p:spPr>
          <a:xfrm>
            <a:off x="1045845" y="5094605"/>
            <a:ext cx="9671050" cy="368300"/>
          </a:xfrm>
          <a:prstGeom prst="rect">
            <a:avLst/>
          </a:prstGeom>
          <a:noFill/>
        </p:spPr>
        <p:txBody>
          <a:bodyPr wrap="square" rtlCol="0">
            <a:spAutoFit/>
          </a:bodyPr>
          <a:p>
            <a:r>
              <a:rPr lang="zh-CN" altLang="en-US"/>
              <a:t>求解</a:t>
            </a:r>
            <a:r>
              <a:rPr lang="zh-CN" altLang="en-US"/>
              <a:t>方法：非线性的优化方法，如退火法，遗传优化，粒子群，</a:t>
            </a:r>
            <a:r>
              <a:rPr lang="zh-CN" altLang="en-US" b="1"/>
              <a:t>格点细分</a:t>
            </a:r>
            <a:r>
              <a:rPr lang="zh-CN" altLang="en-US"/>
              <a:t>等等，</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99770" y="394970"/>
            <a:ext cx="10791825" cy="60674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62710" y="1960245"/>
            <a:ext cx="5102860" cy="460375"/>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2. </a:t>
            </a:r>
            <a:r>
              <a:rPr lang="zh-CN" altLang="en-US" sz="2400">
                <a:latin typeface="黑体" panose="02010609060101010101" pitchFamily="2" charset="-122"/>
                <a:ea typeface="黑体" panose="02010609060101010101" pitchFamily="2" charset="-122"/>
              </a:rPr>
              <a:t>少有求解结果的验证分析！</a:t>
            </a:r>
            <a:endParaRPr lang="zh-CN" altLang="en-US" sz="2400">
              <a:latin typeface="黑体" panose="02010609060101010101" pitchFamily="2" charset="-122"/>
              <a:ea typeface="黑体" panose="02010609060101010101" pitchFamily="2" charset="-122"/>
            </a:endParaRPr>
          </a:p>
        </p:txBody>
      </p:sp>
      <p:sp>
        <p:nvSpPr>
          <p:cNvPr id="3" name="文本框 2"/>
          <p:cNvSpPr txBox="1"/>
          <p:nvPr/>
        </p:nvSpPr>
        <p:spPr>
          <a:xfrm>
            <a:off x="1362710" y="946150"/>
            <a:ext cx="9405620" cy="460375"/>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给出模型，</a:t>
            </a:r>
            <a:r>
              <a:rPr lang="en-US" altLang="zh-CN" sz="2400">
                <a:latin typeface="黑体" panose="02010609060101010101" pitchFamily="2" charset="-122"/>
                <a:ea typeface="黑体" panose="02010609060101010101" pitchFamily="2" charset="-122"/>
              </a:rPr>
              <a:t>Matlab</a:t>
            </a:r>
            <a:r>
              <a:rPr lang="zh-CN" altLang="en-US" sz="2400">
                <a:latin typeface="黑体" panose="02010609060101010101" pitchFamily="2" charset="-122"/>
                <a:ea typeface="黑体" panose="02010609060101010101" pitchFamily="2" charset="-122"/>
              </a:rPr>
              <a:t>求解</a:t>
            </a:r>
            <a:r>
              <a:rPr lang="en-US" altLang="zh-CN" sz="2400">
                <a:latin typeface="黑体" panose="02010609060101010101" pitchFamily="2" charset="-122"/>
                <a:ea typeface="黑体" panose="02010609060101010101" pitchFamily="2" charset="-122"/>
              </a:rPr>
              <a:t>---</a:t>
            </a:r>
            <a:r>
              <a:rPr lang="zh-CN" altLang="en-US" sz="2400">
                <a:latin typeface="黑体" panose="02010609060101010101" pitchFamily="2" charset="-122"/>
                <a:ea typeface="黑体" panose="02010609060101010101" pitchFamily="2" charset="-122"/>
              </a:rPr>
              <a:t>没有模型的特点分析，没有算法的思想！</a:t>
            </a:r>
            <a:endParaRPr lang="zh-CN" altLang="en-US" sz="2400">
              <a:latin typeface="黑体" panose="02010609060101010101" pitchFamily="2" charset="-122"/>
              <a:ea typeface="黑体" panose="02010609060101010101" pitchFamily="2" charset="-122"/>
            </a:endParaRPr>
          </a:p>
        </p:txBody>
      </p:sp>
      <p:sp>
        <p:nvSpPr>
          <p:cNvPr id="4" name="文本框 3"/>
          <p:cNvSpPr txBox="1"/>
          <p:nvPr/>
        </p:nvSpPr>
        <p:spPr>
          <a:xfrm>
            <a:off x="434975" y="229870"/>
            <a:ext cx="3397250" cy="460375"/>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大家论文中普遍问题：</a:t>
            </a:r>
            <a:endParaRPr lang="zh-CN" altLang="en-US" sz="2400">
              <a:latin typeface="黑体" panose="02010609060101010101" pitchFamily="2" charset="-122"/>
              <a:ea typeface="黑体" panose="02010609060101010101" pitchFamily="2" charset="-122"/>
            </a:endParaRPr>
          </a:p>
        </p:txBody>
      </p:sp>
      <p:sp>
        <p:nvSpPr>
          <p:cNvPr id="5" name="文本框 4"/>
          <p:cNvSpPr txBox="1"/>
          <p:nvPr/>
        </p:nvSpPr>
        <p:spPr>
          <a:xfrm>
            <a:off x="937895" y="3263900"/>
            <a:ext cx="5527040" cy="460375"/>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一定要有数学思想，包括模型和算法的</a:t>
            </a:r>
            <a:endParaRPr lang="zh-CN" altLang="en-US" sz="2400">
              <a:latin typeface="黑体" panose="02010609060101010101" pitchFamily="2" charset="-122"/>
              <a:ea typeface="黑体" panose="0201060906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文本框 103427"/>
          <p:cNvSpPr txBox="1"/>
          <p:nvPr/>
        </p:nvSpPr>
        <p:spPr>
          <a:xfrm>
            <a:off x="1992313" y="620713"/>
            <a:ext cx="6983412"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黑体" panose="02010609060101010101" pitchFamily="2" charset="-122"/>
              </a:rPr>
              <a:t>数学建模：实际问题与数学理论之间的桥梁</a:t>
            </a:r>
            <a:endParaRPr lang="zh-CN" altLang="en-US" dirty="0">
              <a:latin typeface="Arial" panose="020B0604020202020204" pitchFamily="34" charset="0"/>
              <a:ea typeface="黑体" panose="02010609060101010101" pitchFamily="2" charset="-122"/>
            </a:endParaRPr>
          </a:p>
        </p:txBody>
      </p:sp>
      <p:pic>
        <p:nvPicPr>
          <p:cNvPr id="4098" name="图片 103429" descr="201012~1"/>
          <p:cNvPicPr>
            <a:picLocks noChangeAspect="1"/>
          </p:cNvPicPr>
          <p:nvPr/>
        </p:nvPicPr>
        <p:blipFill>
          <a:blip r:embed="rId1"/>
          <a:stretch>
            <a:fillRect/>
          </a:stretch>
        </p:blipFill>
        <p:spPr>
          <a:xfrm>
            <a:off x="3935413" y="1557338"/>
            <a:ext cx="4033837" cy="1657350"/>
          </a:xfrm>
          <a:prstGeom prst="rect">
            <a:avLst/>
          </a:prstGeom>
          <a:noFill/>
          <a:ln w="9525">
            <a:noFill/>
            <a:miter/>
          </a:ln>
        </p:spPr>
      </p:pic>
      <p:sp>
        <p:nvSpPr>
          <p:cNvPr id="4099" name="文本框 103430"/>
          <p:cNvSpPr txBox="1"/>
          <p:nvPr/>
        </p:nvSpPr>
        <p:spPr>
          <a:xfrm>
            <a:off x="2208213" y="1916113"/>
            <a:ext cx="151130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实际问题</a:t>
            </a:r>
            <a:endParaRPr lang="zh-CN" altLang="en-US" dirty="0">
              <a:latin typeface="Arial" panose="020B0604020202020204" pitchFamily="34" charset="0"/>
              <a:ea typeface="宋体" panose="02010600030101010101" pitchFamily="2" charset="-122"/>
            </a:endParaRPr>
          </a:p>
        </p:txBody>
      </p:sp>
      <p:sp>
        <p:nvSpPr>
          <p:cNvPr id="4100" name="文本框 103431"/>
          <p:cNvSpPr txBox="1"/>
          <p:nvPr/>
        </p:nvSpPr>
        <p:spPr>
          <a:xfrm>
            <a:off x="8183563" y="1916113"/>
            <a:ext cx="1800225"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数学理论</a:t>
            </a:r>
            <a:endParaRPr lang="zh-CN" altLang="en-US" dirty="0">
              <a:latin typeface="Arial" panose="020B0604020202020204" pitchFamily="34" charset="0"/>
              <a:ea typeface="宋体" panose="02010600030101010101" pitchFamily="2" charset="-122"/>
            </a:endParaRPr>
          </a:p>
        </p:txBody>
      </p:sp>
      <p:sp>
        <p:nvSpPr>
          <p:cNvPr id="4101" name="文本框 103432"/>
          <p:cNvSpPr txBox="1"/>
          <p:nvPr/>
        </p:nvSpPr>
        <p:spPr>
          <a:xfrm>
            <a:off x="4727575" y="1989138"/>
            <a:ext cx="2447925" cy="365760"/>
          </a:xfrm>
          <a:prstGeom prst="rect">
            <a:avLst/>
          </a:prstGeom>
          <a:noFill/>
          <a:ln w="9525">
            <a:noFill/>
            <a:miter/>
          </a:ln>
        </p:spPr>
        <p:txBody>
          <a:bodyPr anchor="t">
            <a:spAutoFit/>
          </a:bodyPr>
          <a:p>
            <a:pPr lvl="0" algn="ctr" eaLnBrk="0" hangingPunct="0">
              <a:spcBef>
                <a:spcPct val="50000"/>
              </a:spcBef>
            </a:pPr>
            <a:endParaRPr dirty="0">
              <a:latin typeface="Arial" panose="020B0604020202020204" pitchFamily="34" charset="0"/>
              <a:ea typeface="宋体" panose="02010600030101010101" pitchFamily="2" charset="-122"/>
            </a:endParaRPr>
          </a:p>
        </p:txBody>
      </p:sp>
      <p:sp>
        <p:nvSpPr>
          <p:cNvPr id="4102" name="文本框 103433"/>
          <p:cNvSpPr txBox="1"/>
          <p:nvPr/>
        </p:nvSpPr>
        <p:spPr>
          <a:xfrm>
            <a:off x="4800600" y="1628775"/>
            <a:ext cx="1800225" cy="365760"/>
          </a:xfrm>
          <a:prstGeom prst="rect">
            <a:avLst/>
          </a:prstGeom>
          <a:noFill/>
          <a:ln w="9525">
            <a:noFill/>
            <a:miter/>
          </a:ln>
        </p:spPr>
        <p:txBody>
          <a:bodyPr anchor="t">
            <a:spAutoFit/>
          </a:bodyPr>
          <a:p>
            <a:pPr lvl="0" algn="ctr" eaLnBrk="0" hangingPunct="0">
              <a:spcBef>
                <a:spcPct val="50000"/>
              </a:spcBef>
            </a:pPr>
            <a:r>
              <a:rPr lang="zh-CN" altLang="en-US" b="1" dirty="0">
                <a:solidFill>
                  <a:srgbClr val="FF0000"/>
                </a:solidFill>
                <a:latin typeface="Arial" panose="020B0604020202020204" pitchFamily="34" charset="0"/>
                <a:ea typeface="宋体" panose="02010600030101010101" pitchFamily="2" charset="-122"/>
              </a:rPr>
              <a:t>模型</a:t>
            </a:r>
            <a:endParaRPr lang="zh-CN" altLang="en-US" b="1" dirty="0">
              <a:solidFill>
                <a:srgbClr val="FF0000"/>
              </a:solidFill>
              <a:latin typeface="Arial" panose="020B0604020202020204" pitchFamily="34" charset="0"/>
              <a:ea typeface="宋体" panose="02010600030101010101" pitchFamily="2" charset="-122"/>
            </a:endParaRPr>
          </a:p>
        </p:txBody>
      </p:sp>
      <p:sp>
        <p:nvSpPr>
          <p:cNvPr id="4103" name="文本框 103434"/>
          <p:cNvSpPr txBox="1"/>
          <p:nvPr/>
        </p:nvSpPr>
        <p:spPr>
          <a:xfrm>
            <a:off x="2135188" y="3789363"/>
            <a:ext cx="2736850" cy="365760"/>
          </a:xfrm>
          <a:prstGeom prst="rect">
            <a:avLst/>
          </a:prstGeom>
          <a:noFill/>
          <a:ln w="9525">
            <a:noFill/>
            <a:miter/>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数学建模过程：</a:t>
            </a:r>
            <a:endParaRPr lang="zh-CN" altLang="en-US" dirty="0">
              <a:latin typeface="Arial" panose="020B0604020202020204" pitchFamily="34" charset="0"/>
              <a:ea typeface="宋体" panose="02010600030101010101" pitchFamily="2" charset="-122"/>
            </a:endParaRPr>
          </a:p>
        </p:txBody>
      </p:sp>
      <p:sp>
        <p:nvSpPr>
          <p:cNvPr id="4104" name="文本框 103435"/>
          <p:cNvSpPr txBox="1"/>
          <p:nvPr/>
        </p:nvSpPr>
        <p:spPr>
          <a:xfrm>
            <a:off x="3143250" y="4581525"/>
            <a:ext cx="2089150" cy="365760"/>
          </a:xfrm>
          <a:prstGeom prst="rect">
            <a:avLst/>
          </a:prstGeom>
          <a:noFill/>
          <a:ln w="25400" cap="flat" cmpd="sng">
            <a:solidFill>
              <a:srgbClr val="FFFF00"/>
            </a:solidFill>
            <a:prstDash val="solid"/>
            <a:miter/>
            <a:headEnd type="none" w="med" len="med"/>
            <a:tailEnd type="none" w="med" len="med"/>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实际问题信息</a:t>
            </a:r>
            <a:endParaRPr lang="zh-CN" altLang="en-US" dirty="0">
              <a:latin typeface="Arial" panose="020B0604020202020204" pitchFamily="34" charset="0"/>
              <a:ea typeface="宋体" panose="02010600030101010101" pitchFamily="2" charset="-122"/>
            </a:endParaRPr>
          </a:p>
        </p:txBody>
      </p:sp>
      <p:sp>
        <p:nvSpPr>
          <p:cNvPr id="4105" name="右箭头 103436"/>
          <p:cNvSpPr/>
          <p:nvPr/>
        </p:nvSpPr>
        <p:spPr>
          <a:xfrm>
            <a:off x="5375275" y="4724400"/>
            <a:ext cx="1368425" cy="215900"/>
          </a:xfrm>
          <a:prstGeom prst="rightArrow">
            <a:avLst>
              <a:gd name="adj1" fmla="val 50000"/>
              <a:gd name="adj2" fmla="val 158279"/>
            </a:avLst>
          </a:prstGeom>
          <a:solidFill>
            <a:schemeClr val="accent1"/>
          </a:solidFill>
          <a:ln w="9525" cap="flat" cmpd="sng">
            <a:solidFill>
              <a:schemeClr val="tx1"/>
            </a:solidFill>
            <a:prstDash val="solid"/>
            <a:miter/>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106" name="文本框 103437"/>
          <p:cNvSpPr txBox="1"/>
          <p:nvPr/>
        </p:nvSpPr>
        <p:spPr>
          <a:xfrm>
            <a:off x="6816725" y="4652963"/>
            <a:ext cx="2735263" cy="365760"/>
          </a:xfrm>
          <a:prstGeom prst="rect">
            <a:avLst/>
          </a:prstGeom>
          <a:noFill/>
          <a:ln w="9525">
            <a:noFill/>
            <a:miter/>
          </a:ln>
        </p:spPr>
        <p:txBody>
          <a:bodyPr anchor="t">
            <a:spAutoFit/>
          </a:bodyPr>
          <a:p>
            <a:pPr lvl="0" algn="ctr" eaLnBrk="0" hangingPunct="0">
              <a:spcBef>
                <a:spcPct val="50000"/>
              </a:spcBef>
            </a:pPr>
            <a:endParaRPr dirty="0">
              <a:latin typeface="Arial" panose="020B0604020202020204" pitchFamily="34" charset="0"/>
              <a:ea typeface="宋体" panose="02010600030101010101" pitchFamily="2" charset="-122"/>
            </a:endParaRPr>
          </a:p>
        </p:txBody>
      </p:sp>
      <p:sp>
        <p:nvSpPr>
          <p:cNvPr id="4107" name="文本框 103438"/>
          <p:cNvSpPr txBox="1"/>
          <p:nvPr/>
        </p:nvSpPr>
        <p:spPr>
          <a:xfrm>
            <a:off x="6816725" y="4581525"/>
            <a:ext cx="2087563" cy="365760"/>
          </a:xfrm>
          <a:prstGeom prst="rect">
            <a:avLst/>
          </a:prstGeom>
          <a:noFill/>
          <a:ln w="25400" cap="flat" cmpd="sng">
            <a:solidFill>
              <a:srgbClr val="0000FF"/>
            </a:solidFill>
            <a:prstDash val="solid"/>
            <a:miter/>
            <a:headEnd type="none" w="med" len="med"/>
            <a:tailEnd type="none" w="med" len="med"/>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数学模型</a:t>
            </a:r>
            <a:endParaRPr lang="zh-CN" altLang="en-US" dirty="0">
              <a:latin typeface="Arial" panose="020B0604020202020204" pitchFamily="34" charset="0"/>
              <a:ea typeface="宋体" panose="02010600030101010101" pitchFamily="2" charset="-122"/>
            </a:endParaRPr>
          </a:p>
        </p:txBody>
      </p:sp>
      <p:sp>
        <p:nvSpPr>
          <p:cNvPr id="4108" name="下箭头 103439"/>
          <p:cNvSpPr/>
          <p:nvPr/>
        </p:nvSpPr>
        <p:spPr>
          <a:xfrm>
            <a:off x="7824788" y="5229225"/>
            <a:ext cx="215900" cy="504825"/>
          </a:xfrm>
          <a:prstGeom prst="downArrow">
            <a:avLst>
              <a:gd name="adj1" fmla="val 50000"/>
              <a:gd name="adj2" fmla="val 58390"/>
            </a:avLst>
          </a:prstGeom>
          <a:solidFill>
            <a:schemeClr val="accent1"/>
          </a:solidFill>
          <a:ln w="9525" cap="flat" cmpd="sng">
            <a:solidFill>
              <a:schemeClr val="tx1"/>
            </a:solidFill>
            <a:prstDash val="solid"/>
            <a:miter/>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109" name="文本框 103440"/>
          <p:cNvSpPr txBox="1"/>
          <p:nvPr/>
        </p:nvSpPr>
        <p:spPr>
          <a:xfrm>
            <a:off x="6816725" y="5949950"/>
            <a:ext cx="2087563" cy="365760"/>
          </a:xfrm>
          <a:prstGeom prst="rect">
            <a:avLst/>
          </a:prstGeom>
          <a:noFill/>
          <a:ln w="25400" cap="flat" cmpd="sng">
            <a:solidFill>
              <a:srgbClr val="FF00FF"/>
            </a:solidFill>
            <a:prstDash val="solid"/>
            <a:miter/>
            <a:headEnd type="none" w="med" len="med"/>
            <a:tailEnd type="none" w="med" len="med"/>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模型解答</a:t>
            </a:r>
            <a:endParaRPr lang="zh-CN" altLang="en-US" dirty="0">
              <a:latin typeface="Arial" panose="020B0604020202020204" pitchFamily="34" charset="0"/>
              <a:ea typeface="宋体" panose="02010600030101010101" pitchFamily="2" charset="-122"/>
            </a:endParaRPr>
          </a:p>
        </p:txBody>
      </p:sp>
      <p:sp>
        <p:nvSpPr>
          <p:cNvPr id="4110" name="左箭头 103441"/>
          <p:cNvSpPr/>
          <p:nvPr/>
        </p:nvSpPr>
        <p:spPr>
          <a:xfrm>
            <a:off x="5448300" y="6021388"/>
            <a:ext cx="1223963" cy="215900"/>
          </a:xfrm>
          <a:prstGeom prst="leftArrow">
            <a:avLst>
              <a:gd name="adj1" fmla="val 50000"/>
              <a:gd name="adj2" fmla="val 141570"/>
            </a:avLst>
          </a:prstGeom>
          <a:solidFill>
            <a:schemeClr val="accent1"/>
          </a:solidFill>
          <a:ln w="9525" cap="flat" cmpd="sng">
            <a:solidFill>
              <a:schemeClr val="tx1"/>
            </a:solidFill>
            <a:prstDash val="solid"/>
            <a:miter/>
            <a:headEnd type="none" w="med" len="med"/>
            <a:tailEnd type="none" w="med" len="med"/>
          </a:ln>
        </p:spPr>
        <p:txBody>
          <a:bodyPr anchor="t"/>
          <a:p>
            <a:pPr lvl="0" algn="ctr" eaLnBrk="0" hangingPunct="0"/>
            <a:endParaRPr lang="zh-CN" altLang="en-US">
              <a:latin typeface="Arial" panose="020B0604020202020204" pitchFamily="34" charset="0"/>
              <a:ea typeface="宋体" panose="02010600030101010101" pitchFamily="2" charset="-122"/>
            </a:endParaRPr>
          </a:p>
        </p:txBody>
      </p:sp>
      <p:sp>
        <p:nvSpPr>
          <p:cNvPr id="4111" name="文本框 103442"/>
          <p:cNvSpPr txBox="1"/>
          <p:nvPr/>
        </p:nvSpPr>
        <p:spPr>
          <a:xfrm>
            <a:off x="5448300" y="4076700"/>
            <a:ext cx="1079500" cy="365760"/>
          </a:xfrm>
          <a:prstGeom prst="rect">
            <a:avLst/>
          </a:prstGeom>
          <a:noFill/>
          <a:ln w="9525">
            <a:noFill/>
            <a:miter/>
          </a:ln>
        </p:spPr>
        <p:txBody>
          <a:bodyPr anchor="t">
            <a:spAutoFit/>
          </a:bodyPr>
          <a:p>
            <a:pPr lvl="0" algn="ctr" eaLnBrk="0" hangingPunct="0">
              <a:spcBef>
                <a:spcPct val="50000"/>
              </a:spcBef>
            </a:pPr>
            <a:r>
              <a:rPr lang="zh-CN" altLang="en-US" b="1" dirty="0">
                <a:solidFill>
                  <a:schemeClr val="accent2"/>
                </a:solidFill>
                <a:latin typeface="Arial" panose="020B0604020202020204" pitchFamily="34" charset="0"/>
                <a:ea typeface="宋体" panose="02010600030101010101" pitchFamily="2" charset="-122"/>
              </a:rPr>
              <a:t>归纳</a:t>
            </a:r>
            <a:endParaRPr lang="zh-CN" altLang="en-US" b="1" dirty="0">
              <a:solidFill>
                <a:schemeClr val="accent2"/>
              </a:solidFill>
              <a:latin typeface="Arial" panose="020B0604020202020204" pitchFamily="34" charset="0"/>
              <a:ea typeface="宋体" panose="02010600030101010101" pitchFamily="2" charset="-122"/>
            </a:endParaRPr>
          </a:p>
        </p:txBody>
      </p:sp>
      <p:sp>
        <p:nvSpPr>
          <p:cNvPr id="4112" name="文本框 103443"/>
          <p:cNvSpPr txBox="1"/>
          <p:nvPr/>
        </p:nvSpPr>
        <p:spPr>
          <a:xfrm>
            <a:off x="8275638" y="5084763"/>
            <a:ext cx="457200" cy="720725"/>
          </a:xfrm>
          <a:prstGeom prst="rect">
            <a:avLst/>
          </a:prstGeom>
          <a:noFill/>
          <a:ln w="9525">
            <a:noFill/>
            <a:miter/>
          </a:ln>
        </p:spPr>
        <p:txBody>
          <a:bodyPr vert="eaVert" anchor="t">
            <a:spAutoFit/>
          </a:bodyPr>
          <a:p>
            <a:pPr lvl="0" algn="ctr" eaLnBrk="0" hangingPunct="0">
              <a:spcBef>
                <a:spcPct val="50000"/>
              </a:spcBef>
            </a:pPr>
            <a:r>
              <a:rPr lang="zh-CN" altLang="en-US" b="1" dirty="0">
                <a:latin typeface="Arial" panose="020B0604020202020204" pitchFamily="34" charset="0"/>
                <a:ea typeface="宋体" panose="02010600030101010101" pitchFamily="2" charset="-122"/>
              </a:rPr>
              <a:t>求解</a:t>
            </a:r>
            <a:endParaRPr lang="zh-CN" altLang="en-US" b="1" dirty="0">
              <a:latin typeface="Arial" panose="020B0604020202020204" pitchFamily="34" charset="0"/>
              <a:ea typeface="宋体" panose="02010600030101010101" pitchFamily="2" charset="-122"/>
            </a:endParaRPr>
          </a:p>
        </p:txBody>
      </p:sp>
      <p:sp>
        <p:nvSpPr>
          <p:cNvPr id="4113" name="文本框 103444"/>
          <p:cNvSpPr txBox="1"/>
          <p:nvPr/>
        </p:nvSpPr>
        <p:spPr>
          <a:xfrm>
            <a:off x="5735638" y="5445125"/>
            <a:ext cx="863600" cy="365760"/>
          </a:xfrm>
          <a:prstGeom prst="rect">
            <a:avLst/>
          </a:prstGeom>
          <a:noFill/>
          <a:ln w="9525">
            <a:noFill/>
            <a:miter/>
          </a:ln>
        </p:spPr>
        <p:txBody>
          <a:bodyPr anchor="t">
            <a:spAutoFit/>
          </a:bodyPr>
          <a:p>
            <a:pPr lvl="0" algn="ctr" eaLnBrk="0" hangingPunct="0">
              <a:spcBef>
                <a:spcPct val="50000"/>
              </a:spcBef>
            </a:pPr>
            <a:r>
              <a:rPr lang="zh-CN" altLang="en-US" b="1" dirty="0">
                <a:solidFill>
                  <a:srgbClr val="FF0000"/>
                </a:solidFill>
                <a:latin typeface="Arial" panose="020B0604020202020204" pitchFamily="34" charset="0"/>
                <a:ea typeface="宋体" panose="02010600030101010101" pitchFamily="2" charset="-122"/>
              </a:rPr>
              <a:t>验证</a:t>
            </a:r>
            <a:endParaRPr lang="zh-CN" altLang="en-US" b="1" dirty="0">
              <a:solidFill>
                <a:srgbClr val="FF0000"/>
              </a:solidFill>
              <a:latin typeface="Arial" panose="020B0604020202020204" pitchFamily="34" charset="0"/>
              <a:ea typeface="宋体" panose="02010600030101010101" pitchFamily="2" charset="-122"/>
            </a:endParaRPr>
          </a:p>
        </p:txBody>
      </p:sp>
      <p:sp>
        <p:nvSpPr>
          <p:cNvPr id="4114" name="文本框 103445"/>
          <p:cNvSpPr txBox="1"/>
          <p:nvPr/>
        </p:nvSpPr>
        <p:spPr>
          <a:xfrm>
            <a:off x="3287713" y="5876925"/>
            <a:ext cx="1800225" cy="365760"/>
          </a:xfrm>
          <a:prstGeom prst="rect">
            <a:avLst/>
          </a:prstGeom>
          <a:noFill/>
          <a:ln w="25400" cap="flat" cmpd="sng">
            <a:solidFill>
              <a:srgbClr val="FF0000"/>
            </a:solidFill>
            <a:prstDash val="solid"/>
            <a:miter/>
            <a:headEnd type="none" w="med" len="med"/>
            <a:tailEnd type="none" w="med" len="med"/>
          </a:ln>
        </p:spPr>
        <p:txBody>
          <a:bodyPr anchor="t">
            <a:spAutoFit/>
          </a:bodyPr>
          <a:p>
            <a:pPr lvl="0" algn="ctr" eaLnBrk="0" hangingPunct="0">
              <a:spcBef>
                <a:spcPct val="50000"/>
              </a:spcBef>
            </a:pPr>
            <a:r>
              <a:rPr lang="zh-CN" altLang="en-US" dirty="0">
                <a:latin typeface="Arial" panose="020B0604020202020204" pitchFamily="34" charset="0"/>
                <a:ea typeface="宋体" panose="02010600030101010101" pitchFamily="2" charset="-122"/>
              </a:rPr>
              <a:t>实际现象</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古塔变形分析</a:t>
            </a:r>
            <a:endParaRPr lang="zh-CN" altLang="en-US"/>
          </a:p>
        </p:txBody>
      </p:sp>
      <p:sp>
        <p:nvSpPr>
          <p:cNvPr id="3" name="副标题 2"/>
          <p:cNvSpPr>
            <a:spLocks noGrp="1"/>
          </p:cNvSpPr>
          <p:nvPr>
            <p:ph type="subTitle" idx="1"/>
          </p:nvPr>
        </p:nvSpPr>
        <p:spPr/>
        <p:txBody>
          <a:bodyPr/>
          <a:p>
            <a:r>
              <a:rPr lang="en-US" altLang="zh-CN"/>
              <a:t>2013</a:t>
            </a:r>
            <a:r>
              <a:rPr lang="zh-CN" altLang="en-US"/>
              <a:t>年数模竞赛</a:t>
            </a:r>
            <a:r>
              <a:rPr lang="en-US" altLang="zh-CN"/>
              <a:t>C</a:t>
            </a:r>
            <a:r>
              <a:rPr lang="zh-CN" altLang="en-US"/>
              <a:t>题</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idx="4294967295"/>
          </p:nvPr>
        </p:nvSpPr>
        <p:spPr>
          <a:xfrm>
            <a:off x="3445510" y="14605"/>
            <a:ext cx="4260850" cy="1600200"/>
          </a:xfrm>
        </p:spPr>
        <p:txBody>
          <a:bodyPr/>
          <a:p>
            <a:r>
              <a:rPr lang="zh-CN" altLang="en-US" u="none">
                <a:solidFill>
                  <a:srgbClr val="000000"/>
                </a:solidFill>
              </a:rPr>
              <a:t>古塔示意图</a:t>
            </a:r>
            <a:endParaRPr lang="zh-CN" altLang="en-US" u="none">
              <a:solidFill>
                <a:srgbClr val="000000"/>
              </a:solidFill>
            </a:endParaRPr>
          </a:p>
        </p:txBody>
      </p:sp>
      <p:pic>
        <p:nvPicPr>
          <p:cNvPr id="10" name="图片占位符 9"/>
          <p:cNvPicPr>
            <a:picLocks noChangeAspect="1"/>
          </p:cNvPicPr>
          <p:nvPr>
            <p:ph type="pic" idx="4294967295"/>
          </p:nvPr>
        </p:nvPicPr>
        <p:blipFill>
          <a:blip r:embed="rId1"/>
          <a:srcRect l="-687" t="-515" r="687" b="515"/>
          <a:stretch>
            <a:fillRect/>
          </a:stretch>
        </p:blipFill>
        <p:spPr>
          <a:xfrm>
            <a:off x="1061085" y="1739265"/>
            <a:ext cx="3143250" cy="2095500"/>
          </a:xfrm>
          <a:prstGeom prst="rect">
            <a:avLst/>
          </a:prstGeom>
        </p:spPr>
      </p:pic>
      <p:pic>
        <p:nvPicPr>
          <p:cNvPr id="11" name="图片 10"/>
          <p:cNvPicPr>
            <a:picLocks noChangeAspect="1"/>
          </p:cNvPicPr>
          <p:nvPr/>
        </p:nvPicPr>
        <p:blipFill>
          <a:blip r:embed="rId2"/>
          <a:srcRect l="-15" t="600" r="-1501" b="19178"/>
          <a:stretch>
            <a:fillRect/>
          </a:stretch>
        </p:blipFill>
        <p:spPr>
          <a:xfrm>
            <a:off x="5500370" y="3234055"/>
            <a:ext cx="4592171" cy="3087019"/>
          </a:xfrm>
          <a:prstGeom prst="rect">
            <a:avLst/>
          </a:prstGeom>
        </p:spPr>
      </p:pic>
      <p:sp>
        <p:nvSpPr>
          <p:cNvPr id="4" name="文本框 3"/>
          <p:cNvSpPr txBox="1"/>
          <p:nvPr/>
        </p:nvSpPr>
        <p:spPr>
          <a:xfrm>
            <a:off x="1426210" y="5160010"/>
            <a:ext cx="1720850" cy="521970"/>
          </a:xfrm>
          <a:prstGeom prst="rect">
            <a:avLst/>
          </a:prstGeom>
          <a:noFill/>
        </p:spPr>
        <p:txBody>
          <a:bodyPr wrap="square" rtlCol="0">
            <a:spAutoFit/>
          </a:bodyPr>
          <a:p>
            <a:r>
              <a:rPr lang="zh-CN" altLang="en-US" sz="2800"/>
              <a:t>比萨斜塔</a:t>
            </a:r>
            <a:endParaRPr lang="zh-CN" altLang="en-US" sz="2800"/>
          </a:p>
        </p:txBody>
      </p:sp>
      <p:sp>
        <p:nvSpPr>
          <p:cNvPr id="2" name="文本框 1"/>
          <p:cNvSpPr txBox="1"/>
          <p:nvPr/>
        </p:nvSpPr>
        <p:spPr>
          <a:xfrm>
            <a:off x="5975985" y="2228215"/>
            <a:ext cx="3027680" cy="521970"/>
          </a:xfrm>
          <a:prstGeom prst="rect">
            <a:avLst/>
          </a:prstGeom>
          <a:noFill/>
        </p:spPr>
        <p:txBody>
          <a:bodyPr wrap="none" rtlCol="0" anchor="t">
            <a:spAutoFit/>
          </a:bodyPr>
          <a:p>
            <a:r>
              <a:rPr lang="zh-CN" altLang="en-US" sz="2800">
                <a:sym typeface="+mn-ea"/>
              </a:rPr>
              <a:t>倾斜，弯曲，扭曲</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a:xfrm>
            <a:off x="0" y="1825625"/>
            <a:ext cx="10515600" cy="4351655"/>
          </a:xfrm>
        </p:spPr>
        <p:txBody>
          <a:bodyPr/>
          <a:p>
            <a:pPr marL="0" indent="0">
              <a:buNone/>
            </a:pPr>
            <a:r>
              <a:rPr lang="en-US" altLang="zh-CN"/>
              <a:t>    </a:t>
            </a:r>
            <a:r>
              <a:rPr lang="zh-CN" altLang="en-US"/>
              <a:t>千年古塔会产生各种变形：倾斜，弯曲，扭曲等。文物部门对</a:t>
            </a:r>
            <a:endParaRPr lang="zh-CN" altLang="en-US"/>
          </a:p>
          <a:p>
            <a:pPr marL="0" indent="0">
              <a:buNone/>
            </a:pPr>
            <a:r>
              <a:rPr lang="zh-CN" altLang="en-US"/>
              <a:t>古塔进行了四次观测，试根据这些观测数据完成下列任务：</a:t>
            </a:r>
            <a:endParaRPr lang="zh-CN" altLang="en-US"/>
          </a:p>
          <a:p>
            <a:pPr marL="0" indent="0">
              <a:buNone/>
            </a:pPr>
            <a:r>
              <a:rPr lang="zh-CN" altLang="en-US"/>
              <a:t>      任务一：确定古塔各层中心位置，并给出坐标。</a:t>
            </a:r>
            <a:endParaRPr lang="zh-CN" altLang="en-US"/>
          </a:p>
          <a:p>
            <a:pPr marL="0" indent="0">
              <a:buNone/>
            </a:pPr>
            <a:r>
              <a:rPr lang="zh-CN" altLang="en-US"/>
              <a:t>      任务二：分析古塔</a:t>
            </a:r>
            <a:r>
              <a:rPr lang="zh-CN" altLang="en-US">
                <a:sym typeface="+mn-ea"/>
              </a:rPr>
              <a:t>倾斜，弯曲，扭曲等变形情况。</a:t>
            </a:r>
            <a:endParaRPr lang="zh-CN" altLang="en-US">
              <a:sym typeface="+mn-ea"/>
            </a:endParaRPr>
          </a:p>
          <a:p>
            <a:pPr marL="0" indent="0">
              <a:buNone/>
            </a:pPr>
            <a:r>
              <a:rPr lang="zh-CN" altLang="en-US"/>
              <a:t>      任务三：分析古塔变形趋势。</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nvGraphicFramePr>
        <p:xfrm>
          <a:off x="280670" y="32385"/>
          <a:ext cx="6251575" cy="5589905"/>
        </p:xfrm>
        <a:graphic>
          <a:graphicData uri="http://schemas.openxmlformats.org/drawingml/2006/table">
            <a:tbl>
              <a:tblPr firstRow="1" bandRow="1">
                <a:tableStyleId>{5C22544A-7EE6-4342-B048-85BDC9FD1C3A}</a:tableStyleId>
              </a:tblPr>
              <a:tblGrid>
                <a:gridCol w="1099185"/>
                <a:gridCol w="1357630"/>
                <a:gridCol w="1398270"/>
                <a:gridCol w="1276350"/>
                <a:gridCol w="1120140"/>
              </a:tblGrid>
              <a:tr h="232410">
                <a:tc gridSpan="5">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1986</a:t>
                      </a: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年观测数据</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9525" cap="flat" cmpd="sng">
                      <a:solidFill>
                        <a:srgbClr val="000000"/>
                      </a:solidFill>
                      <a:prstDash val="solid"/>
                      <a:headEnd type="none" w="med" len="med"/>
                      <a:tailEnd type="none" w="med" len="med"/>
                    </a:lnL>
                    <a:lnR>
                      <a:noFill/>
                    </a:ln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355600">
                <a:tc rowSpan="2">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层</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rowSpan="2">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点</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gridSpan="3">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坐标</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x/m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y/m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z/m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01040">
                <a:tc rowSpan="8">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565.454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528.012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1.792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562.058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525.544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1.818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561.39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521.447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1.783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563.782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518.108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1.769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567.941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517.407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1.772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571.255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519.857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571.938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523.953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1.794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569.5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527.356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1.801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31825">
                <a:tc rowSpan="8">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565.48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527.764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7.326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562.238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525.364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7.351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561.663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521.42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7.314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564.001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518.226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7.301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567.995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517.563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7.306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571.165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519.961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7.304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571.801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523.908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7.324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569.414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527.141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7.336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2" name="表格 1"/>
          <p:cNvGraphicFramePr/>
          <p:nvPr/>
        </p:nvGraphicFramePr>
        <p:xfrm>
          <a:off x="7170420" y="142875"/>
          <a:ext cx="4410710" cy="4947920"/>
        </p:xfrm>
        <a:graphic>
          <a:graphicData uri="http://schemas.openxmlformats.org/drawingml/2006/table">
            <a:tbl>
              <a:tblPr firstRow="1" bandRow="1">
                <a:tableStyleId>{5C22544A-7EE6-4342-B048-85BDC9FD1C3A}</a:tableStyleId>
              </a:tblPr>
              <a:tblGrid>
                <a:gridCol w="882015"/>
                <a:gridCol w="882015"/>
                <a:gridCol w="882650"/>
                <a:gridCol w="882015"/>
                <a:gridCol w="882015"/>
              </a:tblGrid>
              <a:tr h="191135">
                <a:tc gridSpan="5">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1996</a:t>
                      </a: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年观测数据</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9525" cap="flat" cmpd="sng">
                      <a:solidFill>
                        <a:srgbClr val="000000"/>
                      </a:solidFill>
                      <a:prstDash val="solid"/>
                      <a:headEnd type="none" w="med" len="med"/>
                      <a:tailEnd type="none" w="med" len="med"/>
                    </a:lnL>
                    <a:lnR>
                      <a:noFill/>
                    </a:ln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355600">
                <a:tc rowSpan="2">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层</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rowSpan="2">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点</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gridSpan="3">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坐标</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x/m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y/m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z/m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45160">
                <a:tc rowSpan="8">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565.4542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528.0117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1.791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562.0582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525.5437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1.818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561.3902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521.4467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563.7822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518.1077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1.766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567.9412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517.4067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1.765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571.2552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519.8567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1.763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571.9382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523.9527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1.785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569.5002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527.3557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1.796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33400">
                <a:tc rowSpan="8">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565.4809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527.7631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7.324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562.2389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525.3631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7.343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561.6639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521.4191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7.306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564.0019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518.2251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7.294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567.9959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517.562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7.299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571.1659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519.9601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7.303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571.8019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523.907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7.317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569.4149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527.14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7.331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表格 5"/>
          <p:cNvGraphicFramePr/>
          <p:nvPr/>
        </p:nvGraphicFramePr>
        <p:xfrm>
          <a:off x="264795" y="252095"/>
          <a:ext cx="5144770" cy="5796280"/>
        </p:xfrm>
        <a:graphic>
          <a:graphicData uri="http://schemas.openxmlformats.org/drawingml/2006/table">
            <a:tbl>
              <a:tblPr firstRow="1" bandRow="1">
                <a:tableStyleId>{5C22544A-7EE6-4342-B048-85BDC9FD1C3A}</a:tableStyleId>
              </a:tblPr>
              <a:tblGrid>
                <a:gridCol w="1028700"/>
                <a:gridCol w="1029335"/>
                <a:gridCol w="1028700"/>
                <a:gridCol w="1029335"/>
                <a:gridCol w="1028700"/>
              </a:tblGrid>
              <a:tr h="177800">
                <a:tc gridSpan="5">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2009</a:t>
                      </a: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年观测数据</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9525" cap="flat" cmpd="sng">
                      <a:solidFill>
                        <a:srgbClr val="000000"/>
                      </a:solidFill>
                      <a:prstDash val="solid"/>
                      <a:headEnd type="none" w="med" len="med"/>
                      <a:tailEnd type="none" w="med" len="med"/>
                    </a:lnL>
                    <a:lnR>
                      <a:noFill/>
                    </a:ln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355600">
                <a:tc rowSpan="2">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层</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rowSpan="2">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点</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gridSpan="3">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坐标</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x/m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y/m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z/m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810895">
                <a:tc rowSpan="8">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561.4782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521.4177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1.777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563.9092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518.0897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1.802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567.9981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517.4028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1.773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571.3812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519.8707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1.757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572.0142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523.9807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1.765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569.5162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527.3387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1.723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565.4062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527.9887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562.1112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525.5227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1.759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28345">
                <a:tc rowSpan="8">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561.7463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521.4074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7.322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564.1008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518.2185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7.335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568.0171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517.5595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7.298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571.243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519.9587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7.287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571.8122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523.9056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7.292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569.4066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527.1539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7.302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565.4625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527.7745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562.3235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525.3761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7.326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p:nvPr/>
        </p:nvGraphicFramePr>
        <p:xfrm>
          <a:off x="6576060" y="307340"/>
          <a:ext cx="4965065" cy="5728335"/>
        </p:xfrm>
        <a:graphic>
          <a:graphicData uri="http://schemas.openxmlformats.org/drawingml/2006/table">
            <a:tbl>
              <a:tblPr firstRow="1" bandRow="1">
                <a:tableStyleId>{5C22544A-7EE6-4342-B048-85BDC9FD1C3A}</a:tableStyleId>
              </a:tblPr>
              <a:tblGrid>
                <a:gridCol w="993140"/>
                <a:gridCol w="993140"/>
                <a:gridCol w="992505"/>
                <a:gridCol w="993140"/>
                <a:gridCol w="993140"/>
              </a:tblGrid>
              <a:tr h="177800">
                <a:tc gridSpan="5">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2011</a:t>
                      </a: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年观测数据</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9525" cap="flat" cmpd="sng">
                      <a:solidFill>
                        <a:srgbClr val="000000"/>
                      </a:solidFill>
                      <a:prstDash val="solid"/>
                      <a:headEnd type="none" w="med" len="med"/>
                      <a:tailEnd type="none" w="med" len="med"/>
                    </a:lnL>
                    <a:lnR>
                      <a:noFill/>
                    </a:ln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355600">
                <a:tc rowSpan="2">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层</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rowSpan="2">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点</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gridSpan="3">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坐标</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x/m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y/m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z/m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42950">
                <a:tc rowSpan="8">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561.4783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521.4176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1.775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563.9093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518.0896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1.801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567.9983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517.4027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1.772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571.3814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519.8706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1.755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572.0143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523.9806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1.764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569.5163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527.3386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1.723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565.4063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527.9886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1.758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562.1114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525.5226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1.758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28345">
                <a:tc rowSpan="8">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561.7465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521.4071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7.308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564.101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518.2182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7.319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568.0173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517.5592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7.291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571.2432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519.9584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7.278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571.8124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523.9054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7.292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569.4068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527.1537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7.262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565.4627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527.7743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7.285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562.3237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525.3759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7.289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76300" y="733425"/>
            <a:ext cx="2291080" cy="368300"/>
          </a:xfrm>
          <a:prstGeom prst="rect">
            <a:avLst/>
          </a:prstGeom>
          <a:noFill/>
        </p:spPr>
        <p:txBody>
          <a:bodyPr wrap="square" rtlCol="0">
            <a:spAutoFit/>
          </a:bodyPr>
          <a:p>
            <a:r>
              <a:rPr lang="en-US" altLang="zh-CN"/>
              <a:t>1986</a:t>
            </a:r>
            <a:endParaRPr lang="en-US" altLang="zh-CN"/>
          </a:p>
        </p:txBody>
      </p:sp>
      <p:graphicFrame>
        <p:nvGraphicFramePr>
          <p:cNvPr id="3" name="表格 2"/>
          <p:cNvGraphicFramePr/>
          <p:nvPr>
            <p:custDataLst>
              <p:tags r:id="rId1"/>
            </p:custDataLst>
          </p:nvPr>
        </p:nvGraphicFramePr>
        <p:xfrm>
          <a:off x="6828790" y="1673225"/>
          <a:ext cx="3429000" cy="2833370"/>
        </p:xfrm>
        <a:graphic>
          <a:graphicData uri="http://schemas.openxmlformats.org/drawingml/2006/table">
            <a:tbl>
              <a:tblPr firstRow="1" bandRow="1">
                <a:tableStyleId>{5C22544A-7EE6-4342-B048-85BDC9FD1C3A}</a:tableStyleId>
              </a:tblPr>
              <a:tblGrid>
                <a:gridCol w="685800"/>
                <a:gridCol w="685800"/>
                <a:gridCol w="685800"/>
                <a:gridCol w="685800"/>
                <a:gridCol w="685800"/>
              </a:tblGrid>
              <a:tr h="1588770">
                <a:tc rowSpan="8">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13</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566.3142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525.0857</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52.864</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564.7222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523.6098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52.877</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564.4872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521.5148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52.889</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565.9161</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519.8868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52.878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569.7072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521.0438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52.696</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569.9032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523.1817</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52.789</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568.588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524.8157</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52.817</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7071360" y="592455"/>
            <a:ext cx="2475230" cy="368300"/>
          </a:xfrm>
          <a:prstGeom prst="rect">
            <a:avLst/>
          </a:prstGeom>
          <a:noFill/>
        </p:spPr>
        <p:txBody>
          <a:bodyPr wrap="square" rtlCol="0">
            <a:spAutoFit/>
          </a:bodyPr>
          <a:p>
            <a:r>
              <a:rPr lang="en-US" altLang="zh-CN"/>
              <a:t>1996</a:t>
            </a:r>
            <a:endParaRPr lang="en-US" altLang="zh-CN"/>
          </a:p>
        </p:txBody>
      </p:sp>
      <p:graphicFrame>
        <p:nvGraphicFramePr>
          <p:cNvPr id="5" name="表格 4"/>
          <p:cNvGraphicFramePr/>
          <p:nvPr/>
        </p:nvGraphicFramePr>
        <p:xfrm>
          <a:off x="491490" y="1729105"/>
          <a:ext cx="3429000" cy="2692400"/>
        </p:xfrm>
        <a:graphic>
          <a:graphicData uri="http://schemas.openxmlformats.org/drawingml/2006/table">
            <a:tbl>
              <a:tblPr firstRow="1" bandRow="1">
                <a:tableStyleId>{5C22544A-7EE6-4342-B048-85BDC9FD1C3A}</a:tableStyleId>
              </a:tblPr>
              <a:tblGrid>
                <a:gridCol w="685800"/>
                <a:gridCol w="685800"/>
                <a:gridCol w="685800"/>
                <a:gridCol w="685800"/>
                <a:gridCol w="685800"/>
              </a:tblGrid>
              <a:tr h="1447800">
                <a:tc rowSpan="8">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13</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566.308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525.092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52.866</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564.716</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523.616</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52.878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564.481</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521.521</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52.897</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565.91</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519.893</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52.88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569.701</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521.05</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52.703</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569.897</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523.188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52.794</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568.582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524.822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52.822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6" name="表格 5"/>
          <p:cNvGraphicFramePr/>
          <p:nvPr/>
        </p:nvGraphicFramePr>
        <p:xfrm>
          <a:off x="4367530" y="5020945"/>
          <a:ext cx="3429000" cy="1257300"/>
        </p:xfrm>
        <a:graphic>
          <a:graphicData uri="http://schemas.openxmlformats.org/drawingml/2006/table">
            <a:tbl>
              <a:tblPr firstRow="1" bandRow="1">
                <a:tableStyleId>{5C22544A-7EE6-4342-B048-85BDC9FD1C3A}</a:tableStyleId>
              </a:tblPr>
              <a:tblGrid>
                <a:gridCol w="685800"/>
                <a:gridCol w="685800"/>
                <a:gridCol w="685800"/>
                <a:gridCol w="685800"/>
                <a:gridCol w="685800"/>
              </a:tblGrid>
              <a:tr h="723900">
                <a:tc rowSpan="4">
                  <a:txBody>
                    <a:bodyPr/>
                    <a:p>
                      <a:pPr marL="0" indent="0" algn="ctr">
                        <a:buNone/>
                      </a:pPr>
                      <a:r>
                        <a:rPr lang="zh-CN" altLang="en-US" sz="1100" b="0" u="none">
                          <a:solidFill>
                            <a:srgbClr val="000000"/>
                          </a:solidFill>
                          <a:latin typeface="宋体" panose="02010600030101010101" pitchFamily="2" charset="-122"/>
                          <a:ea typeface="宋体" panose="02010600030101010101" pitchFamily="2" charset="-122"/>
                          <a:cs typeface="宋体" panose="02010600030101010101" pitchFamily="2" charset="-122"/>
                        </a:rPr>
                        <a:t>塔尖</a:t>
                      </a:r>
                      <a:endParaRPr lang="zh-CN" altLang="en-US"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567.255</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522.238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55.128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567.235</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522.242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55.108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567.247</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522.251</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55.128</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567.252</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522.244</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rPr>
                        <a:t>55.129</a:t>
                      </a:r>
                      <a:endParaRPr lang="en-US" altLang="zh-CN" sz="11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212975" y="1697355"/>
            <a:ext cx="5530850"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cs typeface="Arial" panose="020B0604020202020204" pitchFamily="34" charset="0"/>
              </a:rPr>
              <a:t>▀</a:t>
            </a:r>
            <a:r>
              <a:rPr lang="zh-CN" altLang="en-US" sz="2400">
                <a:latin typeface="黑体" panose="02010609060101010101" pitchFamily="2" charset="-122"/>
                <a:ea typeface="黑体" panose="02010609060101010101" pitchFamily="2" charset="-122"/>
                <a:cs typeface="Arial" panose="020B0604020202020204" pitchFamily="34" charset="0"/>
              </a:rPr>
              <a:t>观察不同层对应点数据的变化。</a:t>
            </a:r>
            <a:endParaRPr lang="zh-CN" altLang="en-US" sz="2400">
              <a:latin typeface="黑体" panose="02010609060101010101" pitchFamily="2" charset="-122"/>
              <a:ea typeface="黑体" panose="02010609060101010101" pitchFamily="2" charset="-122"/>
              <a:cs typeface="Arial" panose="020B0604020202020204" pitchFamily="34" charset="0"/>
            </a:endParaRPr>
          </a:p>
        </p:txBody>
      </p:sp>
      <p:sp>
        <p:nvSpPr>
          <p:cNvPr id="4" name="文本框 3"/>
          <p:cNvSpPr txBox="1"/>
          <p:nvPr/>
        </p:nvSpPr>
        <p:spPr>
          <a:xfrm>
            <a:off x="1252220" y="678815"/>
            <a:ext cx="5242560"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塔共</a:t>
            </a:r>
            <a:r>
              <a:rPr lang="en-US" altLang="zh-CN" sz="2400">
                <a:latin typeface="黑体" panose="02010609060101010101" pitchFamily="2" charset="-122"/>
                <a:ea typeface="黑体" panose="02010609060101010101" pitchFamily="2" charset="-122"/>
              </a:rPr>
              <a:t>13</a:t>
            </a:r>
            <a:r>
              <a:rPr lang="zh-CN" altLang="en-US" sz="2400">
                <a:latin typeface="黑体" panose="02010609060101010101" pitchFamily="2" charset="-122"/>
                <a:ea typeface="黑体" panose="02010609060101010101" pitchFamily="2" charset="-122"/>
              </a:rPr>
              <a:t>层，每层测量</a:t>
            </a:r>
            <a:r>
              <a:rPr lang="en-US" altLang="zh-CN" sz="2400">
                <a:latin typeface="黑体" panose="02010609060101010101" pitchFamily="2" charset="-122"/>
                <a:ea typeface="黑体" panose="02010609060101010101" pitchFamily="2" charset="-122"/>
              </a:rPr>
              <a:t>8</a:t>
            </a:r>
            <a:r>
              <a:rPr lang="zh-CN" altLang="en-US" sz="2400">
                <a:latin typeface="黑体" panose="02010609060101010101" pitchFamily="2" charset="-122"/>
                <a:ea typeface="黑体" panose="02010609060101010101" pitchFamily="2" charset="-122"/>
              </a:rPr>
              <a:t>个点。</a:t>
            </a:r>
            <a:endParaRPr lang="zh-CN" altLang="en-US" sz="2400">
              <a:latin typeface="黑体" panose="02010609060101010101" pitchFamily="2" charset="-122"/>
              <a:ea typeface="黑体" panose="02010609060101010101" pitchFamily="2" charset="-122"/>
            </a:endParaRPr>
          </a:p>
        </p:txBody>
      </p:sp>
      <p:sp>
        <p:nvSpPr>
          <p:cNvPr id="6" name="文本框 5"/>
          <p:cNvSpPr txBox="1"/>
          <p:nvPr/>
        </p:nvSpPr>
        <p:spPr>
          <a:xfrm>
            <a:off x="2205990" y="1155065"/>
            <a:ext cx="5455285"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cs typeface="Arial" panose="020B0604020202020204" pitchFamily="34" charset="0"/>
              </a:rPr>
              <a:t>▀</a:t>
            </a:r>
            <a:r>
              <a:rPr lang="zh-CN" altLang="en-US" sz="2400">
                <a:latin typeface="黑体" panose="02010609060101010101" pitchFamily="2" charset="-122"/>
                <a:ea typeface="黑体" panose="02010609060101010101" pitchFamily="2" charset="-122"/>
                <a:cs typeface="Arial" panose="020B0604020202020204" pitchFamily="34" charset="0"/>
              </a:rPr>
              <a:t>观察同一点在不同年份数据的变化</a:t>
            </a:r>
            <a:endParaRPr lang="zh-CN" altLang="en-US" sz="2400">
              <a:latin typeface="黑体" panose="02010609060101010101" pitchFamily="2" charset="-122"/>
              <a:ea typeface="黑体" panose="02010609060101010101" pitchFamily="2" charset="-122"/>
              <a:cs typeface="Arial" panose="020B0604020202020204" pitchFamily="34" charset="0"/>
            </a:endParaRPr>
          </a:p>
        </p:txBody>
      </p:sp>
      <p:sp>
        <p:nvSpPr>
          <p:cNvPr id="7" name="文本框 6"/>
          <p:cNvSpPr txBox="1"/>
          <p:nvPr/>
        </p:nvSpPr>
        <p:spPr>
          <a:xfrm>
            <a:off x="1334770" y="2306320"/>
            <a:ext cx="3742055"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2.</a:t>
            </a:r>
            <a:r>
              <a:rPr lang="zh-CN" altLang="en-US" sz="2400">
                <a:latin typeface="黑体" panose="02010609060101010101" pitchFamily="2" charset="-122"/>
                <a:ea typeface="黑体" panose="02010609060101010101" pitchFamily="2" charset="-122"/>
              </a:rPr>
              <a:t>第</a:t>
            </a:r>
            <a:r>
              <a:rPr lang="en-US" altLang="zh-CN" sz="2400">
                <a:latin typeface="黑体" panose="02010609060101010101" pitchFamily="2" charset="-122"/>
                <a:ea typeface="黑体" panose="02010609060101010101" pitchFamily="2" charset="-122"/>
              </a:rPr>
              <a:t>13</a:t>
            </a:r>
            <a:r>
              <a:rPr lang="zh-CN" altLang="en-US" sz="2400">
                <a:latin typeface="黑体" panose="02010609060101010101" pitchFamily="2" charset="-122"/>
                <a:ea typeface="黑体" panose="02010609060101010101" pitchFamily="2" charset="-122"/>
              </a:rPr>
              <a:t>层有数据缺失。</a:t>
            </a:r>
            <a:endParaRPr lang="zh-CN" altLang="en-US" sz="2400">
              <a:latin typeface="黑体" panose="02010609060101010101" pitchFamily="2" charset="-122"/>
              <a:ea typeface="黑体" panose="02010609060101010101" pitchFamily="2" charset="-122"/>
            </a:endParaRPr>
          </a:p>
        </p:txBody>
      </p:sp>
      <p:sp>
        <p:nvSpPr>
          <p:cNvPr id="8" name="文本框 7"/>
          <p:cNvSpPr txBox="1"/>
          <p:nvPr/>
        </p:nvSpPr>
        <p:spPr>
          <a:xfrm>
            <a:off x="523240" y="114935"/>
            <a:ext cx="5365115"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数据分析与处理：共四年的测量数据</a:t>
            </a:r>
            <a:endParaRPr lang="zh-CN" altLang="zh-CN" sz="2400">
              <a:latin typeface="黑体" panose="02010609060101010101" pitchFamily="2" charset="-122"/>
              <a:ea typeface="黑体" panose="02010609060101010101" pitchFamily="2" charset="-122"/>
            </a:endParaRPr>
          </a:p>
        </p:txBody>
      </p:sp>
      <p:pic>
        <p:nvPicPr>
          <p:cNvPr id="9" name="图片 8"/>
          <p:cNvPicPr>
            <a:picLocks noChangeAspect="1"/>
          </p:cNvPicPr>
          <p:nvPr/>
        </p:nvPicPr>
        <p:blipFill>
          <a:blip r:embed="rId1"/>
          <a:stretch>
            <a:fillRect/>
          </a:stretch>
        </p:blipFill>
        <p:spPr>
          <a:xfrm>
            <a:off x="8630285" y="3854450"/>
            <a:ext cx="2381250" cy="1971675"/>
          </a:xfrm>
          <a:prstGeom prst="rect">
            <a:avLst/>
          </a:prstGeom>
        </p:spPr>
      </p:pic>
      <p:sp>
        <p:nvSpPr>
          <p:cNvPr id="11" name="文本框 10"/>
          <p:cNvSpPr txBox="1"/>
          <p:nvPr/>
        </p:nvSpPr>
        <p:spPr>
          <a:xfrm>
            <a:off x="594360" y="3001010"/>
            <a:ext cx="6106160" cy="460375"/>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sym typeface="+mn-ea"/>
              </a:rPr>
              <a:t>数据分析与处理：</a:t>
            </a:r>
            <a:r>
              <a:rPr lang="en-US" altLang="zh-CN" sz="2400">
                <a:latin typeface="黑体" panose="02010609060101010101" pitchFamily="2" charset="-122"/>
                <a:ea typeface="黑体" panose="02010609060101010101" pitchFamily="2" charset="-122"/>
                <a:sym typeface="+mn-ea"/>
              </a:rPr>
              <a:t>1. </a:t>
            </a:r>
            <a:r>
              <a:rPr lang="zh-CN" altLang="en-US" sz="2400">
                <a:latin typeface="黑体" panose="02010609060101010101" pitchFamily="2" charset="-122"/>
                <a:ea typeface="黑体" panose="02010609060101010101" pitchFamily="2" charset="-122"/>
                <a:sym typeface="+mn-ea"/>
              </a:rPr>
              <a:t>存储，  </a:t>
            </a:r>
            <a:r>
              <a:rPr lang="en-US" altLang="zh-CN" sz="2400">
                <a:latin typeface="黑体" panose="02010609060101010101" pitchFamily="2" charset="-122"/>
                <a:ea typeface="黑体" panose="02010609060101010101" pitchFamily="2" charset="-122"/>
                <a:sym typeface="+mn-ea"/>
              </a:rPr>
              <a:t>2. </a:t>
            </a:r>
            <a:r>
              <a:rPr lang="zh-CN" altLang="en-US" sz="2400">
                <a:latin typeface="黑体" panose="02010609060101010101" pitchFamily="2" charset="-122"/>
                <a:ea typeface="黑体" panose="02010609060101010101" pitchFamily="2" charset="-122"/>
                <a:sym typeface="+mn-ea"/>
              </a:rPr>
              <a:t>分析特点</a:t>
            </a:r>
            <a:endParaRPr lang="zh-CN" altLang="en-US" sz="2400">
              <a:latin typeface="黑体" panose="02010609060101010101" pitchFamily="2" charset="-122"/>
              <a:ea typeface="黑体" panose="02010609060101010101" pitchFamily="2" charset="-122"/>
              <a:sym typeface="+mn-ea"/>
            </a:endParaRPr>
          </a:p>
        </p:txBody>
      </p:sp>
      <p:pic>
        <p:nvPicPr>
          <p:cNvPr id="2" name="图片 1"/>
          <p:cNvPicPr>
            <a:picLocks noChangeAspect="1"/>
          </p:cNvPicPr>
          <p:nvPr/>
        </p:nvPicPr>
        <p:blipFill>
          <a:blip r:embed="rId2"/>
          <a:srcRect l="6860" t="6031" r="16881" b="15323"/>
          <a:stretch>
            <a:fillRect/>
          </a:stretch>
        </p:blipFill>
        <p:spPr>
          <a:xfrm>
            <a:off x="8164830" y="482600"/>
            <a:ext cx="3508375" cy="2434590"/>
          </a:xfrm>
          <a:prstGeom prst="rect">
            <a:avLst/>
          </a:prstGeom>
        </p:spPr>
      </p:pic>
      <p:pic>
        <p:nvPicPr>
          <p:cNvPr id="10" name="图片 9"/>
          <p:cNvPicPr>
            <a:picLocks noChangeAspect="1"/>
          </p:cNvPicPr>
          <p:nvPr/>
        </p:nvPicPr>
        <p:blipFill>
          <a:blip r:embed="rId3"/>
          <a:stretch>
            <a:fillRect/>
          </a:stretch>
        </p:blipFill>
        <p:spPr>
          <a:xfrm>
            <a:off x="1535430" y="3612515"/>
            <a:ext cx="4867275" cy="30194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18440" y="180975"/>
            <a:ext cx="3321685" cy="460375"/>
          </a:xfrm>
          <a:prstGeom prst="rect">
            <a:avLst/>
          </a:prstGeom>
          <a:noFill/>
        </p:spPr>
        <p:txBody>
          <a:bodyPr wrap="square" rtlCol="0">
            <a:spAutoFit/>
          </a:bodyPr>
          <a:p>
            <a:r>
              <a:rPr lang="zh-CN" altLang="en-US" sz="2400" b="1">
                <a:solidFill>
                  <a:srgbClr val="FF0000"/>
                </a:solidFill>
                <a:latin typeface="黑体" panose="02010609060101010101" pitchFamily="2" charset="-122"/>
                <a:ea typeface="黑体" panose="02010609060101010101" pitchFamily="2" charset="-122"/>
              </a:rPr>
              <a:t>缺失数据</a:t>
            </a:r>
            <a:r>
              <a:rPr lang="zh-CN" altLang="en-US" sz="2400">
                <a:latin typeface="黑体" panose="02010609060101010101" pitchFamily="2" charset="-122"/>
                <a:ea typeface="黑体" panose="02010609060101010101" pitchFamily="2" charset="-122"/>
              </a:rPr>
              <a:t>的补全：</a:t>
            </a:r>
            <a:endParaRPr lang="zh-CN" altLang="en-US" sz="2400">
              <a:latin typeface="黑体" panose="02010609060101010101" pitchFamily="2" charset="-122"/>
              <a:ea typeface="黑体" panose="02010609060101010101" pitchFamily="2" charset="-122"/>
            </a:endParaRPr>
          </a:p>
        </p:txBody>
      </p:sp>
      <p:sp>
        <p:nvSpPr>
          <p:cNvPr id="2" name="文本框 1"/>
          <p:cNvSpPr txBox="1"/>
          <p:nvPr/>
        </p:nvSpPr>
        <p:spPr>
          <a:xfrm>
            <a:off x="1359535" y="1313180"/>
            <a:ext cx="420306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缺失点为直线与平面交点</a:t>
            </a:r>
            <a:endParaRPr lang="zh-CN" altLang="en-US" sz="2400">
              <a:latin typeface="黑体" panose="02010609060101010101" pitchFamily="2" charset="-122"/>
              <a:ea typeface="黑体" panose="02010609060101010101" pitchFamily="2" charset="-122"/>
            </a:endParaRPr>
          </a:p>
        </p:txBody>
      </p:sp>
      <p:sp>
        <p:nvSpPr>
          <p:cNvPr id="4" name="文本框 3"/>
          <p:cNvSpPr txBox="1"/>
          <p:nvPr/>
        </p:nvSpPr>
        <p:spPr>
          <a:xfrm>
            <a:off x="856615" y="753110"/>
            <a:ext cx="360235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方法一：直线外推法</a:t>
            </a:r>
            <a:endParaRPr lang="zh-CN" altLang="en-US" sz="2400">
              <a:latin typeface="黑体" panose="02010609060101010101" pitchFamily="2" charset="-122"/>
              <a:ea typeface="黑体" panose="02010609060101010101" pitchFamily="2" charset="-122"/>
            </a:endParaRPr>
          </a:p>
        </p:txBody>
      </p:sp>
      <p:sp>
        <p:nvSpPr>
          <p:cNvPr id="5" name="文本框 4"/>
          <p:cNvSpPr txBox="1"/>
          <p:nvPr/>
        </p:nvSpPr>
        <p:spPr>
          <a:xfrm>
            <a:off x="1515745" y="2433955"/>
            <a:ext cx="463169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sym typeface="+mn-ea"/>
              </a:rPr>
              <a:t>缺失点为样条曲线与平面交点</a:t>
            </a:r>
            <a:endParaRPr lang="en-US" altLang="zh-CN" sz="2400">
              <a:latin typeface="黑体" panose="02010609060101010101" pitchFamily="2" charset="-122"/>
              <a:ea typeface="黑体" panose="02010609060101010101" pitchFamily="2" charset="-122"/>
            </a:endParaRPr>
          </a:p>
        </p:txBody>
      </p:sp>
      <p:pic>
        <p:nvPicPr>
          <p:cNvPr id="6" name="图片 5" descr="41258PICyRr[2]"/>
          <p:cNvPicPr>
            <a:picLocks noChangeAspect="1"/>
          </p:cNvPicPr>
          <p:nvPr/>
        </p:nvPicPr>
        <p:blipFill>
          <a:blip r:embed="rId1"/>
          <a:stretch>
            <a:fillRect/>
          </a:stretch>
        </p:blipFill>
        <p:spPr>
          <a:xfrm>
            <a:off x="8299450" y="88265"/>
            <a:ext cx="2995295" cy="2153920"/>
          </a:xfrm>
          <a:prstGeom prst="rect">
            <a:avLst/>
          </a:prstGeom>
        </p:spPr>
      </p:pic>
      <p:sp>
        <p:nvSpPr>
          <p:cNvPr id="7" name="椭圆 6"/>
          <p:cNvSpPr/>
          <p:nvPr/>
        </p:nvSpPr>
        <p:spPr>
          <a:xfrm>
            <a:off x="8798560" y="485775"/>
            <a:ext cx="191135" cy="165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8732520" y="1705610"/>
            <a:ext cx="189865" cy="1568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9829165" y="378460"/>
            <a:ext cx="75565" cy="1651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9753600" y="1755140"/>
            <a:ext cx="116840" cy="1073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9771380" y="1137920"/>
            <a:ext cx="125095" cy="1238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10538460" y="601345"/>
            <a:ext cx="114935" cy="755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10525125" y="1231265"/>
            <a:ext cx="114935" cy="755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10541635" y="1857375"/>
            <a:ext cx="114935" cy="755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9245600" y="6149975"/>
            <a:ext cx="1780540"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n</a:t>
            </a:r>
            <a:endParaRPr lang="en-US" altLang="zh-CN" sz="2400">
              <a:latin typeface="黑体" panose="02010609060101010101" pitchFamily="2" charset="-122"/>
              <a:ea typeface="黑体" panose="02010609060101010101" pitchFamily="2" charset="-122"/>
            </a:endParaRPr>
          </a:p>
        </p:txBody>
      </p:sp>
      <p:sp>
        <p:nvSpPr>
          <p:cNvPr id="17" name="文本框 16"/>
          <p:cNvSpPr txBox="1"/>
          <p:nvPr/>
        </p:nvSpPr>
        <p:spPr>
          <a:xfrm>
            <a:off x="939800" y="1900555"/>
            <a:ext cx="380809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方法二：三次样条外推法。</a:t>
            </a:r>
            <a:endParaRPr lang="zh-CN" altLang="en-US" sz="2400">
              <a:latin typeface="黑体" panose="02010609060101010101" pitchFamily="2" charset="-122"/>
              <a:ea typeface="黑体" panose="02010609060101010101" pitchFamily="2" charset="-122"/>
            </a:endParaRPr>
          </a:p>
        </p:txBody>
      </p:sp>
      <p:pic>
        <p:nvPicPr>
          <p:cNvPr id="15" name="图片 14"/>
          <p:cNvPicPr>
            <a:picLocks noChangeAspect="1"/>
          </p:cNvPicPr>
          <p:nvPr/>
        </p:nvPicPr>
        <p:blipFill>
          <a:blip r:embed="rId2"/>
          <a:stretch>
            <a:fillRect/>
          </a:stretch>
        </p:blipFill>
        <p:spPr>
          <a:xfrm>
            <a:off x="7779385" y="2675890"/>
            <a:ext cx="3438525" cy="28479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93675" y="72390"/>
            <a:ext cx="5009515" cy="518160"/>
          </a:xfrm>
          <a:prstGeom prst="rect">
            <a:avLst/>
          </a:prstGeom>
          <a:noFill/>
        </p:spPr>
        <p:txBody>
          <a:bodyPr wrap="square" rtlCol="0">
            <a:spAutoFit/>
          </a:bodyPr>
          <a:p>
            <a:r>
              <a:rPr lang="zh-CN" altLang="en-US" sz="2800">
                <a:solidFill>
                  <a:srgbClr val="FF0000"/>
                </a:solidFill>
              </a:rPr>
              <a:t>任务一</a:t>
            </a:r>
            <a:r>
              <a:rPr lang="zh-CN" altLang="en-US" sz="2800"/>
              <a:t>：确定每层</a:t>
            </a:r>
            <a:r>
              <a:rPr lang="zh-CN" altLang="en-US" sz="2800">
                <a:solidFill>
                  <a:srgbClr val="FF0000"/>
                </a:solidFill>
              </a:rPr>
              <a:t>古塔中心</a:t>
            </a:r>
            <a:r>
              <a:rPr lang="zh-CN" altLang="en-US" sz="2800"/>
              <a:t>。</a:t>
            </a:r>
            <a:endParaRPr lang="zh-CN" altLang="en-US" sz="2800"/>
          </a:p>
        </p:txBody>
      </p:sp>
      <p:sp>
        <p:nvSpPr>
          <p:cNvPr id="2" name="文本框 1"/>
          <p:cNvSpPr txBox="1"/>
          <p:nvPr/>
        </p:nvSpPr>
        <p:spPr>
          <a:xfrm>
            <a:off x="864235" y="871855"/>
            <a:ext cx="4381500" cy="460375"/>
          </a:xfrm>
          <a:prstGeom prst="rect">
            <a:avLst/>
          </a:prstGeom>
          <a:noFill/>
        </p:spPr>
        <p:txBody>
          <a:bodyPr wrap="square" rtlCol="0">
            <a:spAutoFit/>
          </a:bodyPr>
          <a:p>
            <a:r>
              <a:rPr lang="zh-CN" altLang="en-US" sz="2400"/>
              <a:t>步骤</a:t>
            </a:r>
            <a:r>
              <a:rPr lang="en-US" altLang="zh-CN" sz="2400"/>
              <a:t>1</a:t>
            </a:r>
            <a:r>
              <a:rPr lang="zh-CN" altLang="en-US" sz="2400"/>
              <a:t>：</a:t>
            </a:r>
            <a:r>
              <a:rPr lang="zh-CN" altLang="en-US" sz="2400" b="1">
                <a:solidFill>
                  <a:schemeClr val="accent5">
                    <a:lumMod val="75000"/>
                  </a:schemeClr>
                </a:solidFill>
              </a:rPr>
              <a:t>基本假设</a:t>
            </a:r>
            <a:r>
              <a:rPr lang="zh-CN" altLang="en-US" sz="2400"/>
              <a:t>。</a:t>
            </a:r>
            <a:endParaRPr lang="zh-CN" altLang="en-US" sz="2400"/>
          </a:p>
        </p:txBody>
      </p:sp>
      <p:pic>
        <p:nvPicPr>
          <p:cNvPr id="5" name="图片 4"/>
          <p:cNvPicPr>
            <a:picLocks noChangeAspect="1"/>
          </p:cNvPicPr>
          <p:nvPr/>
        </p:nvPicPr>
        <p:blipFill>
          <a:blip r:embed="rId1"/>
          <a:stretch>
            <a:fillRect/>
          </a:stretch>
        </p:blipFill>
        <p:spPr>
          <a:xfrm>
            <a:off x="8597265" y="3615055"/>
            <a:ext cx="2381250" cy="1971675"/>
          </a:xfrm>
          <a:prstGeom prst="rect">
            <a:avLst/>
          </a:prstGeom>
        </p:spPr>
      </p:pic>
      <p:graphicFrame>
        <p:nvGraphicFramePr>
          <p:cNvPr id="7" name="表格 6"/>
          <p:cNvGraphicFramePr/>
          <p:nvPr>
            <p:custDataLst>
              <p:tags r:id="rId2"/>
            </p:custDataLst>
          </p:nvPr>
        </p:nvGraphicFramePr>
        <p:xfrm>
          <a:off x="7052310" y="142240"/>
          <a:ext cx="4849495" cy="3007360"/>
        </p:xfrm>
        <a:graphic>
          <a:graphicData uri="http://schemas.openxmlformats.org/drawingml/2006/table">
            <a:tbl>
              <a:tblPr firstRow="1" bandRow="1">
                <a:tableStyleId>{5C22544A-7EE6-4342-B048-85BDC9FD1C3A}</a:tableStyleId>
              </a:tblPr>
              <a:tblGrid>
                <a:gridCol w="622935"/>
                <a:gridCol w="917575"/>
                <a:gridCol w="965835"/>
                <a:gridCol w="1040765"/>
                <a:gridCol w="1302385"/>
              </a:tblGrid>
              <a:tr h="355600">
                <a:tc rowSpan="2">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层</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rowSpan="2">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点</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gridSpan="3">
                  <a:txBody>
                    <a:bodyPr/>
                    <a:p>
                      <a:pPr marL="0" indent="0" algn="ctr">
                        <a:buNone/>
                      </a:pPr>
                      <a:r>
                        <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rPr>
                        <a:t>坐标</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x/m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y/m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z/m</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01040">
                <a:tc rowSpan="8">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a:noFill/>
                    </a:lnB>
                    <a:lnTlToBr>
                      <a:noFill/>
                    </a:lnTlToBr>
                    <a:lnBlToTr>
                      <a:noFill/>
                    </a:lnBlToTr>
                    <a:noFill/>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565.454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528.012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1.792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562.058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525.544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1.818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561.39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521.447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1.783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563.782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518.108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1.769</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567.941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517.407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1.772</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571.255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519.857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7</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571.938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523.953</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1.794</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marL="0" indent="0" algn="ctr">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8</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569.5</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527.356</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rPr>
                        <a:t>1.801</a:t>
                      </a:r>
                      <a:endParaRPr lang="en-US" altLang="zh-CN"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394335" y="1550035"/>
            <a:ext cx="5782945" cy="518160"/>
          </a:xfrm>
          <a:prstGeom prst="rect">
            <a:avLst/>
          </a:prstGeom>
          <a:noFill/>
        </p:spPr>
        <p:txBody>
          <a:bodyPr wrap="square" rtlCol="0">
            <a:spAutoFit/>
          </a:bodyPr>
          <a:p>
            <a:r>
              <a:rPr lang="zh-CN" altLang="en-US" sz="2800">
                <a:cs typeface="Arial" panose="020B0604020202020204" pitchFamily="34" charset="0"/>
              </a:rPr>
              <a:t>■</a:t>
            </a:r>
            <a:r>
              <a:rPr lang="zh-CN" altLang="en-US" sz="2400"/>
              <a:t>各层变形前平行水平面，呈现正八边形。</a:t>
            </a:r>
            <a:endParaRPr lang="zh-CN" altLang="en-US" sz="2400"/>
          </a:p>
        </p:txBody>
      </p:sp>
      <p:sp>
        <p:nvSpPr>
          <p:cNvPr id="9" name="文本框 8"/>
          <p:cNvSpPr txBox="1"/>
          <p:nvPr/>
        </p:nvSpPr>
        <p:spPr>
          <a:xfrm>
            <a:off x="470535" y="2305685"/>
            <a:ext cx="5235575" cy="457200"/>
          </a:xfrm>
          <a:prstGeom prst="rect">
            <a:avLst/>
          </a:prstGeom>
          <a:noFill/>
        </p:spPr>
        <p:txBody>
          <a:bodyPr wrap="square" rtlCol="0">
            <a:spAutoFit/>
          </a:bodyPr>
          <a:p>
            <a:r>
              <a:rPr lang="zh-CN" altLang="en-US" sz="2400">
                <a:cs typeface="Arial" panose="020B0604020202020204" pitchFamily="34" charset="0"/>
                <a:sym typeface="+mn-ea"/>
              </a:rPr>
              <a:t>■</a:t>
            </a:r>
            <a:r>
              <a:rPr lang="zh-CN" altLang="en-US" sz="2400"/>
              <a:t>连续体的小变形，中心变为中心。</a:t>
            </a:r>
            <a:endParaRPr lang="zh-CN" altLang="en-US" sz="2400"/>
          </a:p>
        </p:txBody>
      </p:sp>
      <p:sp>
        <p:nvSpPr>
          <p:cNvPr id="11" name="文本框 10"/>
          <p:cNvSpPr txBox="1"/>
          <p:nvPr/>
        </p:nvSpPr>
        <p:spPr>
          <a:xfrm>
            <a:off x="723900" y="2986405"/>
            <a:ext cx="4184015" cy="460375"/>
          </a:xfrm>
          <a:prstGeom prst="rect">
            <a:avLst/>
          </a:prstGeom>
          <a:noFill/>
        </p:spPr>
        <p:txBody>
          <a:bodyPr wrap="square" rtlCol="0">
            <a:spAutoFit/>
          </a:bodyPr>
          <a:p>
            <a:r>
              <a:rPr lang="en-US" altLang="zh-CN" sz="2400">
                <a:sym typeface="+mn-ea"/>
              </a:rPr>
              <a:t>  </a:t>
            </a:r>
            <a:r>
              <a:rPr lang="zh-CN" altLang="en-US" sz="2400">
                <a:sym typeface="+mn-ea"/>
              </a:rPr>
              <a:t>步骤</a:t>
            </a:r>
            <a:r>
              <a:rPr lang="en-US" altLang="zh-CN" sz="2400">
                <a:sym typeface="+mn-ea"/>
              </a:rPr>
              <a:t>2</a:t>
            </a:r>
            <a:r>
              <a:rPr lang="zh-CN" altLang="en-US" sz="2400">
                <a:sym typeface="+mn-ea"/>
              </a:rPr>
              <a:t>：</a:t>
            </a:r>
            <a:r>
              <a:rPr lang="zh-CN" altLang="en-US" sz="2400" b="1">
                <a:solidFill>
                  <a:schemeClr val="accent5">
                    <a:lumMod val="75000"/>
                  </a:schemeClr>
                </a:solidFill>
                <a:sym typeface="+mn-ea"/>
              </a:rPr>
              <a:t>数学思想与模型</a:t>
            </a:r>
            <a:r>
              <a:rPr lang="zh-CN" altLang="en-US" sz="2400">
                <a:sym typeface="+mn-ea"/>
              </a:rPr>
              <a:t> </a:t>
            </a:r>
            <a:endParaRPr lang="zh-CN" altLang="en-US" sz="2400"/>
          </a:p>
        </p:txBody>
      </p:sp>
      <p:sp>
        <p:nvSpPr>
          <p:cNvPr id="3" name="文本框 2"/>
          <p:cNvSpPr txBox="1"/>
          <p:nvPr/>
        </p:nvSpPr>
        <p:spPr>
          <a:xfrm>
            <a:off x="1408430" y="4269740"/>
            <a:ext cx="3801110" cy="460375"/>
          </a:xfrm>
          <a:prstGeom prst="rect">
            <a:avLst/>
          </a:prstGeom>
          <a:noFill/>
        </p:spPr>
        <p:txBody>
          <a:bodyPr wrap="square" rtlCol="0">
            <a:spAutoFit/>
          </a:bodyPr>
          <a:p>
            <a:r>
              <a:rPr lang="en-US" altLang="zh-CN" sz="2400"/>
              <a:t> (2)     </a:t>
            </a:r>
            <a:r>
              <a:rPr lang="zh-CN" altLang="en-US" sz="2400"/>
              <a:t>求</a:t>
            </a:r>
            <a:r>
              <a:rPr lang="zh-CN" altLang="en-US" sz="2400">
                <a:sym typeface="+mn-ea"/>
              </a:rPr>
              <a:t>每层平面的中心</a:t>
            </a:r>
            <a:endParaRPr lang="zh-CN" altLang="en-US" sz="2400"/>
          </a:p>
        </p:txBody>
      </p:sp>
      <p:sp>
        <p:nvSpPr>
          <p:cNvPr id="10" name="文本框 9"/>
          <p:cNvSpPr txBox="1"/>
          <p:nvPr/>
        </p:nvSpPr>
        <p:spPr>
          <a:xfrm>
            <a:off x="1408430" y="3615055"/>
            <a:ext cx="3990340" cy="460375"/>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(1)  </a:t>
            </a:r>
            <a:r>
              <a:rPr lang="zh-CN" altLang="en-US" sz="2400">
                <a:sym typeface="+mn-ea"/>
              </a:rPr>
              <a:t>每层</a:t>
            </a:r>
            <a:r>
              <a:rPr lang="zh-CN" altLang="en-US" sz="2400">
                <a:solidFill>
                  <a:srgbClr val="FF0000"/>
                </a:solidFill>
                <a:sym typeface="+mn-ea"/>
              </a:rPr>
              <a:t>古塔平面的确定</a:t>
            </a:r>
            <a:endParaRPr lang="zh-CN" altLang="en-US" sz="2400">
              <a:solidFill>
                <a:srgbClr val="FF0000"/>
              </a:solidFill>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615565" y="347980"/>
            <a:ext cx="2924175" cy="460375"/>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(1) </a:t>
            </a:r>
            <a:r>
              <a:rPr lang="zh-CN" altLang="en-US" sz="2400">
                <a:latin typeface="黑体" panose="02010609060101010101" pitchFamily="2" charset="-122"/>
                <a:ea typeface="黑体" panose="02010609060101010101" pitchFamily="2" charset="-122"/>
              </a:rPr>
              <a:t>拟合古塔</a:t>
            </a:r>
            <a:r>
              <a:rPr lang="zh-CN" altLang="en-US" sz="2400">
                <a:latin typeface="黑体" panose="02010609060101010101" pitchFamily="2" charset="-122"/>
                <a:ea typeface="黑体" panose="02010609060101010101" pitchFamily="2" charset="-122"/>
              </a:rPr>
              <a:t>平面</a:t>
            </a:r>
            <a:endParaRPr lang="zh-CN" altLang="en-US" sz="2400">
              <a:latin typeface="黑体" panose="02010609060101010101" pitchFamily="2" charset="-122"/>
              <a:ea typeface="黑体" panose="02010609060101010101" pitchFamily="2" charset="-122"/>
            </a:endParaRPr>
          </a:p>
        </p:txBody>
      </p:sp>
      <p:sp>
        <p:nvSpPr>
          <p:cNvPr id="3" name="文本框 2"/>
          <p:cNvSpPr txBox="1"/>
          <p:nvPr/>
        </p:nvSpPr>
        <p:spPr>
          <a:xfrm>
            <a:off x="646430" y="914400"/>
            <a:ext cx="569468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同层</a:t>
            </a:r>
            <a:r>
              <a:rPr lang="en-US" altLang="zh-CN" sz="2400">
                <a:latin typeface="黑体" panose="02010609060101010101" pitchFamily="2" charset="-122"/>
                <a:ea typeface="黑体" panose="02010609060101010101" pitchFamily="2" charset="-122"/>
              </a:rPr>
              <a:t>8</a:t>
            </a:r>
            <a:r>
              <a:rPr lang="zh-CN" altLang="en-US" sz="2400">
                <a:latin typeface="黑体" panose="02010609060101010101" pitchFamily="2" charset="-122"/>
                <a:ea typeface="黑体" panose="02010609060101010101" pitchFamily="2" charset="-122"/>
              </a:rPr>
              <a:t>点</a:t>
            </a:r>
            <a:r>
              <a:rPr lang="zh-CN" altLang="en-US" sz="2400">
                <a:solidFill>
                  <a:srgbClr val="FF0000"/>
                </a:solidFill>
                <a:latin typeface="黑体" panose="02010609060101010101" pitchFamily="2" charset="-122"/>
                <a:ea typeface="黑体" panose="02010609060101010101" pitchFamily="2" charset="-122"/>
              </a:rPr>
              <a:t>不在同一平面</a:t>
            </a:r>
            <a:r>
              <a:rPr lang="zh-CN" altLang="en-US" sz="2400">
                <a:latin typeface="黑体" panose="02010609060101010101" pitchFamily="2" charset="-122"/>
                <a:ea typeface="黑体" panose="02010609060101010101" pitchFamily="2" charset="-122"/>
              </a:rPr>
              <a:t>，需要拟合。</a:t>
            </a:r>
            <a:endParaRPr lang="zh-CN" altLang="en-US" sz="2400">
              <a:latin typeface="黑体" panose="02010609060101010101" pitchFamily="2" charset="-122"/>
              <a:ea typeface="黑体" panose="02010609060101010101" pitchFamily="2" charset="-122"/>
            </a:endParaRPr>
          </a:p>
        </p:txBody>
      </p:sp>
      <p:sp>
        <p:nvSpPr>
          <p:cNvPr id="4" name="文本框 3"/>
          <p:cNvSpPr txBox="1"/>
          <p:nvPr/>
        </p:nvSpPr>
        <p:spPr>
          <a:xfrm>
            <a:off x="854075" y="1527810"/>
            <a:ext cx="2750185" cy="457200"/>
          </a:xfrm>
          <a:prstGeom prst="rect">
            <a:avLst/>
          </a:prstGeom>
          <a:noFill/>
        </p:spPr>
        <p:txBody>
          <a:bodyPr wrap="square" rtlCol="0">
            <a:spAutoFit/>
          </a:bodyPr>
          <a:p>
            <a:r>
              <a:rPr lang="zh-CN" altLang="en-US" sz="2400"/>
              <a:t>设拟合平面方程为：</a:t>
            </a:r>
            <a:endParaRPr lang="zh-CN" altLang="en-US" sz="2400"/>
          </a:p>
        </p:txBody>
      </p:sp>
      <p:graphicFrame>
        <p:nvGraphicFramePr>
          <p:cNvPr id="6" name="对象 5">
            <a:hlinkClick r:id="" action="ppaction://ole?verb="/>
          </p:cNvPr>
          <p:cNvGraphicFramePr>
            <a:graphicFrameLocks noChangeAspect="1"/>
          </p:cNvGraphicFramePr>
          <p:nvPr/>
        </p:nvGraphicFramePr>
        <p:xfrm>
          <a:off x="3798570" y="1536065"/>
          <a:ext cx="4445000" cy="405765"/>
        </p:xfrm>
        <a:graphic>
          <a:graphicData uri="http://schemas.openxmlformats.org/presentationml/2006/ole">
            <mc:AlternateContent xmlns:mc="http://schemas.openxmlformats.org/markup-compatibility/2006">
              <mc:Choice xmlns:v="urn:schemas-microsoft-com:vml" Requires="v">
                <p:oleObj spid="_x0000_s1025" name="" r:id="rId1" imgW="4445000" imgH="405765" progId="Equation.KSEE3">
                  <p:embed/>
                </p:oleObj>
              </mc:Choice>
              <mc:Fallback>
                <p:oleObj name="" r:id="rId1" imgW="4445000" imgH="405765" progId="Equation.KSEE3">
                  <p:embed/>
                  <p:pic>
                    <p:nvPicPr>
                      <p:cNvPr id="0" name="图片 1024"/>
                      <p:cNvPicPr/>
                      <p:nvPr/>
                    </p:nvPicPr>
                    <p:blipFill>
                      <a:blip r:embed="rId2"/>
                      <a:stretch>
                        <a:fillRect/>
                      </a:stretch>
                    </p:blipFill>
                    <p:spPr>
                      <a:xfrm>
                        <a:off x="3798570" y="1536065"/>
                        <a:ext cx="4445000" cy="405765"/>
                      </a:xfrm>
                      <a:prstGeom prst="rect">
                        <a:avLst/>
                      </a:prstGeom>
                    </p:spPr>
                  </p:pic>
                </p:oleObj>
              </mc:Fallback>
            </mc:AlternateContent>
          </a:graphicData>
        </a:graphic>
      </p:graphicFrame>
      <p:sp>
        <p:nvSpPr>
          <p:cNvPr id="7" name="文本框 6"/>
          <p:cNvSpPr txBox="1"/>
          <p:nvPr/>
        </p:nvSpPr>
        <p:spPr>
          <a:xfrm>
            <a:off x="974090" y="2097405"/>
            <a:ext cx="4950460" cy="457200"/>
          </a:xfrm>
          <a:prstGeom prst="rect">
            <a:avLst/>
          </a:prstGeom>
          <a:noFill/>
        </p:spPr>
        <p:txBody>
          <a:bodyPr wrap="square" rtlCol="0">
            <a:spAutoFit/>
          </a:bodyPr>
          <a:p>
            <a:r>
              <a:rPr lang="zh-CN" altLang="en-US" sz="2400"/>
              <a:t>则应的拟合模型可归结为优化问题：</a:t>
            </a:r>
            <a:endParaRPr lang="zh-CN" altLang="en-US" sz="2400"/>
          </a:p>
        </p:txBody>
      </p:sp>
      <p:graphicFrame>
        <p:nvGraphicFramePr>
          <p:cNvPr id="8" name="对象 7">
            <a:hlinkClick r:id="" action="ppaction://ole?verb="/>
          </p:cNvPr>
          <p:cNvGraphicFramePr>
            <a:graphicFrameLocks noChangeAspect="1"/>
          </p:cNvGraphicFramePr>
          <p:nvPr/>
        </p:nvGraphicFramePr>
        <p:xfrm>
          <a:off x="2856865" y="2696845"/>
          <a:ext cx="5791200" cy="812800"/>
        </p:xfrm>
        <a:graphic>
          <a:graphicData uri="http://schemas.openxmlformats.org/presentationml/2006/ole">
            <mc:AlternateContent xmlns:mc="http://schemas.openxmlformats.org/markup-compatibility/2006">
              <mc:Choice xmlns:v="urn:schemas-microsoft-com:vml" Requires="v">
                <p:oleObj spid="_x0000_s1026" name="" r:id="rId3" imgW="5791200" imgH="812800" progId="Equation.KSEE3">
                  <p:embed/>
                </p:oleObj>
              </mc:Choice>
              <mc:Fallback>
                <p:oleObj name="" r:id="rId3" imgW="5791200" imgH="812800" progId="Equation.KSEE3">
                  <p:embed/>
                  <p:pic>
                    <p:nvPicPr>
                      <p:cNvPr id="0" name="图片 1025"/>
                      <p:cNvPicPr/>
                      <p:nvPr/>
                    </p:nvPicPr>
                    <p:blipFill>
                      <a:blip r:embed="rId4"/>
                      <a:stretch>
                        <a:fillRect/>
                      </a:stretch>
                    </p:blipFill>
                    <p:spPr>
                      <a:xfrm>
                        <a:off x="2856865" y="2696845"/>
                        <a:ext cx="5791200" cy="812800"/>
                      </a:xfrm>
                      <a:prstGeom prst="rect">
                        <a:avLst/>
                      </a:prstGeom>
                    </p:spPr>
                  </p:pic>
                </p:oleObj>
              </mc:Fallback>
            </mc:AlternateContent>
          </a:graphicData>
        </a:graphic>
      </p:graphicFrame>
      <p:sp>
        <p:nvSpPr>
          <p:cNvPr id="9" name="文本框 8"/>
          <p:cNvSpPr txBox="1"/>
          <p:nvPr/>
        </p:nvSpPr>
        <p:spPr>
          <a:xfrm>
            <a:off x="6122670" y="2130425"/>
            <a:ext cx="1752600" cy="368300"/>
          </a:xfrm>
          <a:prstGeom prst="rect">
            <a:avLst/>
          </a:prstGeom>
          <a:noFill/>
        </p:spPr>
        <p:txBody>
          <a:bodyPr wrap="square" rtlCol="0">
            <a:spAutoFit/>
          </a:bodyPr>
          <a:p>
            <a:r>
              <a:rPr lang="en-US" altLang="zh-CN"/>
              <a:t>(n=8)</a:t>
            </a:r>
            <a:endParaRPr lang="en-US" altLang="zh-CN"/>
          </a:p>
        </p:txBody>
      </p:sp>
      <p:sp>
        <p:nvSpPr>
          <p:cNvPr id="11" name="文本框 10"/>
          <p:cNvSpPr txBox="1"/>
          <p:nvPr/>
        </p:nvSpPr>
        <p:spPr>
          <a:xfrm>
            <a:off x="1138555" y="3730625"/>
            <a:ext cx="4961890" cy="460375"/>
          </a:xfrm>
          <a:prstGeom prst="rect">
            <a:avLst/>
          </a:prstGeom>
          <a:noFill/>
        </p:spPr>
        <p:txBody>
          <a:bodyPr wrap="square" rtlCol="0">
            <a:spAutoFit/>
          </a:bodyPr>
          <a:p>
            <a:r>
              <a:rPr lang="zh-CN" altLang="en-US" sz="2400">
                <a:solidFill>
                  <a:schemeClr val="tx1"/>
                </a:solidFill>
                <a:uFillTx/>
              </a:rPr>
              <a:t>利用</a:t>
            </a:r>
            <a:r>
              <a:rPr lang="en-US" altLang="zh-CN" sz="2400">
                <a:solidFill>
                  <a:schemeClr val="tx1"/>
                </a:solidFill>
                <a:uFillTx/>
              </a:rPr>
              <a:t>Largerange</a:t>
            </a:r>
            <a:r>
              <a:rPr lang="zh-CN" altLang="en-US" sz="2400">
                <a:solidFill>
                  <a:schemeClr val="tx1"/>
                </a:solidFill>
                <a:uFillTx/>
              </a:rPr>
              <a:t>乘子法求系数：</a:t>
            </a:r>
            <a:endParaRPr lang="zh-CN" altLang="en-US" sz="2400">
              <a:solidFill>
                <a:schemeClr val="tx1"/>
              </a:solidFill>
              <a:uFillTx/>
            </a:endParaRPr>
          </a:p>
        </p:txBody>
      </p:sp>
      <p:graphicFrame>
        <p:nvGraphicFramePr>
          <p:cNvPr id="10" name="对象 9">
            <a:hlinkClick r:id="" action="ppaction://ole?verb="/>
          </p:cNvPr>
          <p:cNvGraphicFramePr>
            <a:graphicFrameLocks noChangeAspect="1"/>
          </p:cNvGraphicFramePr>
          <p:nvPr/>
        </p:nvGraphicFramePr>
        <p:xfrm>
          <a:off x="3115310" y="4236720"/>
          <a:ext cx="7035165" cy="812800"/>
        </p:xfrm>
        <a:graphic>
          <a:graphicData uri="http://schemas.openxmlformats.org/presentationml/2006/ole">
            <mc:AlternateContent xmlns:mc="http://schemas.openxmlformats.org/markup-compatibility/2006">
              <mc:Choice xmlns:v="urn:schemas-microsoft-com:vml" Requires="v">
                <p:oleObj spid="_x0000_s12" name="" r:id="rId5" imgW="7035165" imgH="812800" progId="Equation.KSEE3">
                  <p:embed/>
                </p:oleObj>
              </mc:Choice>
              <mc:Fallback>
                <p:oleObj name="" r:id="rId5" imgW="7035165" imgH="812800" progId="Equation.KSEE3">
                  <p:embed/>
                  <p:pic>
                    <p:nvPicPr>
                      <p:cNvPr id="0" name="图片 1025"/>
                      <p:cNvPicPr/>
                      <p:nvPr/>
                    </p:nvPicPr>
                    <p:blipFill>
                      <a:blip r:embed="rId6"/>
                      <a:stretch>
                        <a:fillRect/>
                      </a:stretch>
                    </p:blipFill>
                    <p:spPr>
                      <a:xfrm>
                        <a:off x="3115310" y="4236720"/>
                        <a:ext cx="7035165" cy="812800"/>
                      </a:xfrm>
                      <a:prstGeom prst="rect">
                        <a:avLst/>
                      </a:prstGeom>
                    </p:spPr>
                  </p:pic>
                </p:oleObj>
              </mc:Fallback>
            </mc:AlternateContent>
          </a:graphicData>
        </a:graphic>
      </p:graphicFrame>
      <p:sp>
        <p:nvSpPr>
          <p:cNvPr id="13" name="文本框 12"/>
          <p:cNvSpPr txBox="1"/>
          <p:nvPr/>
        </p:nvSpPr>
        <p:spPr>
          <a:xfrm>
            <a:off x="656590" y="5198110"/>
            <a:ext cx="4968240" cy="460375"/>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求已知</a:t>
            </a:r>
            <a:r>
              <a:rPr lang="en-US" altLang="zh-CN" sz="2400">
                <a:latin typeface="黑体" panose="02010609060101010101" pitchFamily="2" charset="-122"/>
                <a:ea typeface="黑体" panose="02010609060101010101" pitchFamily="2" charset="-122"/>
              </a:rPr>
              <a:t>8</a:t>
            </a:r>
            <a:r>
              <a:rPr lang="zh-CN" altLang="en-US" sz="2400">
                <a:latin typeface="黑体" panose="02010609060101010101" pitchFamily="2" charset="-122"/>
                <a:ea typeface="黑体" panose="02010609060101010101" pitchFamily="2" charset="-122"/>
              </a:rPr>
              <a:t>点在拟合平面上投影坐标</a:t>
            </a:r>
            <a:r>
              <a:rPr lang="zh-CN" altLang="en-US" sz="2400"/>
              <a:t>。</a:t>
            </a:r>
            <a:endParaRPr lang="zh-CN"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903335" y="1097280"/>
            <a:ext cx="173926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你</a:t>
            </a:r>
            <a:endParaRPr lang="zh-CN" altLang="en-US" sz="2400">
              <a:latin typeface="黑体" panose="02010609060101010101" pitchFamily="2" charset="-122"/>
              <a:ea typeface="黑体" panose="02010609060101010101" pitchFamily="2" charset="-122"/>
            </a:endParaRPr>
          </a:p>
        </p:txBody>
      </p:sp>
      <p:sp>
        <p:nvSpPr>
          <p:cNvPr id="3" name="文本框 2"/>
          <p:cNvSpPr txBox="1"/>
          <p:nvPr/>
        </p:nvSpPr>
        <p:spPr>
          <a:xfrm>
            <a:off x="984885" y="2912110"/>
            <a:ext cx="360108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cs typeface="Arial" panose="020B0604020202020204" pitchFamily="34" charset="0"/>
              </a:rPr>
              <a:t>▀数学原理：建立模型</a:t>
            </a:r>
            <a:endParaRPr lang="zh-CN" altLang="en-US" sz="2400">
              <a:latin typeface="黑体" panose="02010609060101010101" pitchFamily="2" charset="-122"/>
              <a:ea typeface="黑体" panose="02010609060101010101" pitchFamily="2" charset="-122"/>
              <a:cs typeface="Arial" panose="020B0604020202020204" pitchFamily="34" charset="0"/>
            </a:endParaRPr>
          </a:p>
        </p:txBody>
      </p:sp>
      <p:sp>
        <p:nvSpPr>
          <p:cNvPr id="4" name="文本框 3"/>
          <p:cNvSpPr txBox="1"/>
          <p:nvPr/>
        </p:nvSpPr>
        <p:spPr>
          <a:xfrm>
            <a:off x="1003935" y="2107565"/>
            <a:ext cx="333819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cs typeface="Arial" panose="020B0604020202020204" pitchFamily="34" charset="0"/>
              </a:rPr>
              <a:t>▀数据的分析与处理</a:t>
            </a:r>
            <a:endParaRPr lang="zh-CN" altLang="en-US" sz="2400">
              <a:latin typeface="黑体" panose="02010609060101010101" pitchFamily="2" charset="-122"/>
              <a:ea typeface="黑体" panose="02010609060101010101" pitchFamily="2" charset="-122"/>
              <a:cs typeface="Arial" panose="020B0604020202020204" pitchFamily="34" charset="0"/>
            </a:endParaRPr>
          </a:p>
        </p:txBody>
      </p:sp>
      <p:sp>
        <p:nvSpPr>
          <p:cNvPr id="5" name="文本框 4"/>
          <p:cNvSpPr txBox="1"/>
          <p:nvPr/>
        </p:nvSpPr>
        <p:spPr>
          <a:xfrm>
            <a:off x="998855" y="1097280"/>
            <a:ext cx="408813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cs typeface="Arial" panose="020B0604020202020204" pitchFamily="34" charset="0"/>
              </a:rPr>
              <a:t>▀实际问题的简化</a:t>
            </a:r>
            <a:endParaRPr lang="zh-CN" altLang="en-US" sz="2400">
              <a:latin typeface="黑体" panose="02010609060101010101" pitchFamily="2" charset="-122"/>
              <a:ea typeface="黑体" panose="02010609060101010101" pitchFamily="2" charset="-122"/>
              <a:cs typeface="Arial" panose="020B0604020202020204" pitchFamily="34" charset="0"/>
            </a:endParaRPr>
          </a:p>
        </p:txBody>
      </p:sp>
      <p:sp>
        <p:nvSpPr>
          <p:cNvPr id="6" name="文本框 5"/>
          <p:cNvSpPr txBox="1"/>
          <p:nvPr/>
        </p:nvSpPr>
        <p:spPr>
          <a:xfrm>
            <a:off x="796290" y="350520"/>
            <a:ext cx="860488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我们的目的：通过具体实例说明建模的过程和要注意的细节</a:t>
            </a:r>
            <a:endParaRPr lang="zh-CN" altLang="en-US" sz="2400">
              <a:latin typeface="黑体" panose="02010609060101010101" pitchFamily="2" charset="-122"/>
              <a:ea typeface="黑体" panose="02010609060101010101" pitchFamily="2" charset="-122"/>
            </a:endParaRPr>
          </a:p>
        </p:txBody>
      </p:sp>
      <p:sp>
        <p:nvSpPr>
          <p:cNvPr id="7" name="文本框 6"/>
          <p:cNvSpPr txBox="1"/>
          <p:nvPr/>
        </p:nvSpPr>
        <p:spPr>
          <a:xfrm>
            <a:off x="1932305" y="3580130"/>
            <a:ext cx="5051425" cy="460375"/>
          </a:xfrm>
          <a:prstGeom prst="rect">
            <a:avLst/>
          </a:prstGeom>
          <a:noFill/>
        </p:spPr>
        <p:txBody>
          <a:bodyPr wrap="square" rtlCol="0">
            <a:spAutoFit/>
          </a:bodyPr>
          <a:p>
            <a:r>
              <a:rPr lang="en-US" altLang="zh-CN" sz="2400" dirty="0">
                <a:sym typeface="+mn-ea"/>
              </a:rPr>
              <a:t>1.</a:t>
            </a:r>
            <a:r>
              <a:rPr lang="zh-CN" altLang="en-US" sz="2400" dirty="0">
                <a:sym typeface="+mn-ea"/>
              </a:rPr>
              <a:t>需要一定</a:t>
            </a:r>
            <a:r>
              <a:rPr lang="zh-CN" altLang="en-US" sz="2400" b="1" dirty="0">
                <a:solidFill>
                  <a:schemeClr val="accent2"/>
                </a:solidFill>
                <a:sym typeface="+mn-ea"/>
              </a:rPr>
              <a:t>数学基础和素养</a:t>
            </a:r>
            <a:r>
              <a:rPr lang="zh-CN" altLang="en-US" sz="2400" dirty="0">
                <a:sym typeface="+mn-ea"/>
              </a:rPr>
              <a:t>。</a:t>
            </a:r>
            <a:r>
              <a:rPr lang="en-US" altLang="zh-CN" sz="2400" dirty="0">
                <a:sym typeface="+mn-ea"/>
              </a:rPr>
              <a:t>(</a:t>
            </a:r>
            <a:r>
              <a:rPr lang="zh-CN" altLang="en-US" sz="2400" dirty="0">
                <a:sym typeface="+mn-ea"/>
              </a:rPr>
              <a:t>培训</a:t>
            </a:r>
            <a:r>
              <a:rPr lang="en-US" altLang="zh-CN" sz="2400" dirty="0">
                <a:sym typeface="+mn-ea"/>
              </a:rPr>
              <a:t>)</a:t>
            </a:r>
            <a:endParaRPr lang="en-US" altLang="zh-CN" sz="2400" dirty="0">
              <a:latin typeface="黑体" panose="02010609060101010101" pitchFamily="2" charset="-122"/>
              <a:ea typeface="黑体" panose="02010609060101010101" pitchFamily="2" charset="-122"/>
              <a:sym typeface="+mn-ea"/>
            </a:endParaRPr>
          </a:p>
        </p:txBody>
      </p:sp>
      <p:sp>
        <p:nvSpPr>
          <p:cNvPr id="8" name="文本框 7"/>
          <p:cNvSpPr txBox="1"/>
          <p:nvPr/>
        </p:nvSpPr>
        <p:spPr>
          <a:xfrm>
            <a:off x="2954020" y="1544320"/>
            <a:ext cx="327977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基本的假设，提炼</a:t>
            </a:r>
            <a:endParaRPr lang="zh-CN" altLang="en-US" sz="2400">
              <a:latin typeface="黑体" panose="02010609060101010101" pitchFamily="2" charset="-122"/>
              <a:ea typeface="黑体" panose="02010609060101010101" pitchFamily="2" charset="-122"/>
            </a:endParaRPr>
          </a:p>
        </p:txBody>
      </p:sp>
      <p:sp>
        <p:nvSpPr>
          <p:cNvPr id="9" name="文本框 8"/>
          <p:cNvSpPr txBox="1"/>
          <p:nvPr/>
        </p:nvSpPr>
        <p:spPr>
          <a:xfrm>
            <a:off x="1102995" y="4737100"/>
            <a:ext cx="2640330" cy="460375"/>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cs typeface="Arial" panose="020B0604020202020204" pitchFamily="34" charset="0"/>
              </a:rPr>
              <a:t>▀求解及</a:t>
            </a:r>
            <a:r>
              <a:rPr lang="zh-CN" altLang="en-US" sz="2400">
                <a:latin typeface="黑体" panose="02010609060101010101" pitchFamily="2" charset="-122"/>
                <a:ea typeface="黑体" panose="02010609060101010101" pitchFamily="2" charset="-122"/>
              </a:rPr>
              <a:t>算法实现</a:t>
            </a:r>
            <a:endParaRPr lang="zh-CN" altLang="en-US" sz="2400">
              <a:latin typeface="黑体" panose="02010609060101010101" pitchFamily="2" charset="-122"/>
              <a:ea typeface="黑体" panose="02010609060101010101" pitchFamily="2" charset="-122"/>
            </a:endParaRPr>
          </a:p>
        </p:txBody>
      </p:sp>
      <p:sp>
        <p:nvSpPr>
          <p:cNvPr id="10" name="文本框 9"/>
          <p:cNvSpPr txBox="1"/>
          <p:nvPr/>
        </p:nvSpPr>
        <p:spPr>
          <a:xfrm>
            <a:off x="2078355" y="4114165"/>
            <a:ext cx="6626860" cy="460375"/>
          </a:xfrm>
          <a:prstGeom prst="rect">
            <a:avLst/>
          </a:prstGeom>
          <a:noFill/>
        </p:spPr>
        <p:txBody>
          <a:bodyPr wrap="square" rtlCol="0">
            <a:spAutoFit/>
          </a:bodyPr>
          <a:p>
            <a:r>
              <a:rPr lang="en-US" altLang="zh-CN" sz="2400" dirty="0">
                <a:sym typeface="+mn-ea"/>
              </a:rPr>
              <a:t>2.</a:t>
            </a:r>
            <a:r>
              <a:rPr lang="zh-CN" altLang="en-US" sz="2400" dirty="0">
                <a:sym typeface="+mn-ea"/>
              </a:rPr>
              <a:t>需要</a:t>
            </a:r>
            <a:r>
              <a:rPr lang="zh-CN" altLang="en-US" sz="2400" b="1" dirty="0">
                <a:solidFill>
                  <a:srgbClr val="FF0000"/>
                </a:solidFill>
                <a:sym typeface="+mn-ea"/>
              </a:rPr>
              <a:t>创造力</a:t>
            </a:r>
            <a:r>
              <a:rPr lang="zh-CN" altLang="en-US" sz="2400" dirty="0">
                <a:sym typeface="+mn-ea"/>
              </a:rPr>
              <a:t>，</a:t>
            </a:r>
            <a:r>
              <a:rPr lang="zh-CN" altLang="en-US" sz="2400" b="1" dirty="0">
                <a:solidFill>
                  <a:srgbClr val="FF0000"/>
                </a:solidFill>
                <a:sym typeface="+mn-ea"/>
              </a:rPr>
              <a:t>想象力</a:t>
            </a:r>
            <a:r>
              <a:rPr lang="zh-CN" altLang="en-US" sz="2400" dirty="0">
                <a:sym typeface="+mn-ea"/>
              </a:rPr>
              <a:t>，甚至</a:t>
            </a:r>
            <a:r>
              <a:rPr lang="zh-CN" altLang="en-US" sz="2400" b="1" dirty="0">
                <a:solidFill>
                  <a:srgbClr val="FF0000"/>
                </a:solidFill>
                <a:sym typeface="+mn-ea"/>
              </a:rPr>
              <a:t>艺术性</a:t>
            </a:r>
            <a:r>
              <a:rPr lang="zh-CN" altLang="en-US" sz="2400" dirty="0">
                <a:sym typeface="+mn-ea"/>
              </a:rPr>
              <a:t>。</a:t>
            </a:r>
            <a:r>
              <a:rPr lang="en-US" altLang="zh-CN" sz="2400" dirty="0">
                <a:sym typeface="+mn-ea"/>
              </a:rPr>
              <a:t>(</a:t>
            </a:r>
            <a:r>
              <a:rPr lang="zh-CN" altLang="en-US" sz="2400" dirty="0">
                <a:sym typeface="+mn-ea"/>
              </a:rPr>
              <a:t>李正道</a:t>
            </a:r>
            <a:r>
              <a:rPr lang="en-US" altLang="zh-CN" sz="2400">
                <a:sym typeface="+mn-ea"/>
              </a:rPr>
              <a:t>)</a:t>
            </a:r>
            <a:endParaRPr lang="en-US" altLang="zh-CN" sz="2400">
              <a:latin typeface="黑体" panose="02010609060101010101" pitchFamily="2" charset="-122"/>
              <a:ea typeface="黑体" panose="02010609060101010101" pitchFamily="2" charset="-122"/>
            </a:endParaRPr>
          </a:p>
        </p:txBody>
      </p:sp>
      <p:sp>
        <p:nvSpPr>
          <p:cNvPr id="11" name="文本框 10"/>
          <p:cNvSpPr txBox="1"/>
          <p:nvPr/>
        </p:nvSpPr>
        <p:spPr>
          <a:xfrm>
            <a:off x="984885" y="5607050"/>
            <a:ext cx="2956560" cy="460375"/>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cs typeface="Arial" panose="020B0604020202020204" pitchFamily="34" charset="0"/>
                <a:sym typeface="+mn-ea"/>
              </a:rPr>
              <a:t>▀结果检验与推广</a:t>
            </a:r>
            <a:endParaRPr lang="zh-CN" altLang="en-US" sz="2400">
              <a:latin typeface="黑体" panose="02010609060101010101" pitchFamily="2" charset="-122"/>
              <a:ea typeface="黑体" panose="02010609060101010101" pitchFamily="2" charset="-122"/>
              <a:cs typeface="Arial" panose="020B0604020202020204" pitchFamily="34" charset="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25830" y="1240155"/>
            <a:ext cx="3460115" cy="457200"/>
          </a:xfrm>
          <a:prstGeom prst="rect">
            <a:avLst/>
          </a:prstGeom>
          <a:noFill/>
        </p:spPr>
        <p:txBody>
          <a:bodyPr wrap="square" rtlCol="0">
            <a:spAutoFit/>
          </a:bodyPr>
          <a:p>
            <a:r>
              <a:rPr lang="zh-CN" altLang="en-US" sz="2400">
                <a:solidFill>
                  <a:schemeClr val="tx1"/>
                </a:solidFill>
                <a:uFillTx/>
                <a:latin typeface="黑体" panose="02010609060101010101" pitchFamily="2" charset="-122"/>
              </a:rPr>
              <a:t>求</a:t>
            </a:r>
            <a:r>
              <a:rPr lang="zh-CN" altLang="en-US" sz="2400">
                <a:solidFill>
                  <a:srgbClr val="FF0000"/>
                </a:solidFill>
                <a:uFillTx/>
                <a:latin typeface="黑体" panose="02010609060101010101" pitchFamily="2" charset="-122"/>
              </a:rPr>
              <a:t>八边形</a:t>
            </a:r>
            <a:r>
              <a:rPr lang="zh-CN" altLang="en-US" sz="2400">
                <a:solidFill>
                  <a:schemeClr val="tx1"/>
                </a:solidFill>
                <a:uFillTx/>
                <a:latin typeface="黑体" panose="02010609060101010101" pitchFamily="2" charset="-122"/>
              </a:rPr>
              <a:t>的中心</a:t>
            </a:r>
            <a:r>
              <a:rPr lang="en-US" altLang="zh-CN" sz="2400">
                <a:solidFill>
                  <a:schemeClr val="tx1"/>
                </a:solidFill>
                <a:uFillTx/>
                <a:latin typeface="黑体" panose="02010609060101010101" pitchFamily="2" charset="-122"/>
              </a:rPr>
              <a:t>(</a:t>
            </a:r>
            <a:r>
              <a:rPr lang="zh-CN" altLang="en-US" sz="2400">
                <a:solidFill>
                  <a:schemeClr val="tx1"/>
                </a:solidFill>
                <a:uFillTx/>
                <a:latin typeface="黑体" panose="02010609060101010101" pitchFamily="2" charset="-122"/>
              </a:rPr>
              <a:t>形心</a:t>
            </a:r>
            <a:r>
              <a:rPr lang="en-US" altLang="zh-CN" sz="2400">
                <a:solidFill>
                  <a:schemeClr val="tx1"/>
                </a:solidFill>
                <a:uFillTx/>
                <a:latin typeface="黑体" panose="02010609060101010101" pitchFamily="2" charset="-122"/>
              </a:rPr>
              <a:t>):</a:t>
            </a:r>
            <a:endParaRPr lang="en-US" altLang="zh-CN" sz="2400">
              <a:solidFill>
                <a:schemeClr val="tx1"/>
              </a:solidFill>
              <a:uFillTx/>
              <a:latin typeface="黑体" panose="02010609060101010101" pitchFamily="2" charset="-122"/>
            </a:endParaRPr>
          </a:p>
        </p:txBody>
      </p:sp>
      <p:pic>
        <p:nvPicPr>
          <p:cNvPr id="11" name="图片 10"/>
          <p:cNvPicPr>
            <a:picLocks noChangeAspect="1"/>
          </p:cNvPicPr>
          <p:nvPr/>
        </p:nvPicPr>
        <p:blipFill>
          <a:blip r:embed="rId1"/>
          <a:srcRect l="6799" t="5099" r="16854" b="32587"/>
          <a:stretch>
            <a:fillRect/>
          </a:stretch>
        </p:blipFill>
        <p:spPr>
          <a:xfrm>
            <a:off x="8002270" y="380365"/>
            <a:ext cx="3230245" cy="2242820"/>
          </a:xfrm>
          <a:prstGeom prst="rect">
            <a:avLst/>
          </a:prstGeom>
        </p:spPr>
      </p:pic>
      <p:pic>
        <p:nvPicPr>
          <p:cNvPr id="5" name="图片 4"/>
          <p:cNvPicPr>
            <a:picLocks noChangeAspect="1"/>
          </p:cNvPicPr>
          <p:nvPr/>
        </p:nvPicPr>
        <p:blipFill>
          <a:blip r:embed="rId2"/>
          <a:stretch>
            <a:fillRect/>
          </a:stretch>
        </p:blipFill>
        <p:spPr>
          <a:xfrm>
            <a:off x="8733155" y="3429635"/>
            <a:ext cx="2381250" cy="1971675"/>
          </a:xfrm>
          <a:prstGeom prst="rect">
            <a:avLst/>
          </a:prstGeom>
        </p:spPr>
      </p:pic>
      <p:sp>
        <p:nvSpPr>
          <p:cNvPr id="6" name="文本框 5"/>
          <p:cNvSpPr txBox="1"/>
          <p:nvPr/>
        </p:nvSpPr>
        <p:spPr>
          <a:xfrm>
            <a:off x="660400" y="1800225"/>
            <a:ext cx="2771140" cy="457200"/>
          </a:xfrm>
          <a:prstGeom prst="rect">
            <a:avLst/>
          </a:prstGeom>
          <a:noFill/>
        </p:spPr>
        <p:txBody>
          <a:bodyPr wrap="square" rtlCol="0">
            <a:spAutoFit/>
          </a:bodyPr>
          <a:p>
            <a:r>
              <a:rPr lang="zh-CN" altLang="en-US" sz="2400"/>
              <a:t>平面方程可变为：</a:t>
            </a:r>
            <a:endParaRPr lang="zh-CN" altLang="en-US" sz="2400"/>
          </a:p>
        </p:txBody>
      </p:sp>
      <p:graphicFrame>
        <p:nvGraphicFramePr>
          <p:cNvPr id="7" name="对象 6">
            <a:hlinkClick r:id="" action="ppaction://ole?verb="/>
          </p:cNvPr>
          <p:cNvGraphicFramePr>
            <a:graphicFrameLocks noChangeAspect="1"/>
          </p:cNvGraphicFramePr>
          <p:nvPr/>
        </p:nvGraphicFramePr>
        <p:xfrm>
          <a:off x="3244215" y="1882140"/>
          <a:ext cx="1803400" cy="292735"/>
        </p:xfrm>
        <a:graphic>
          <a:graphicData uri="http://schemas.openxmlformats.org/presentationml/2006/ole">
            <mc:AlternateContent xmlns:mc="http://schemas.openxmlformats.org/markup-compatibility/2006">
              <mc:Choice xmlns:v="urn:schemas-microsoft-com:vml" Requires="v">
                <p:oleObj spid="_x0000_s2049" name="" r:id="rId3" imgW="1803400" imgH="292100" progId="Equation.KSEE3">
                  <p:embed/>
                </p:oleObj>
              </mc:Choice>
              <mc:Fallback>
                <p:oleObj name="" r:id="rId3" imgW="1803400" imgH="292100" progId="Equation.KSEE3">
                  <p:embed/>
                  <p:pic>
                    <p:nvPicPr>
                      <p:cNvPr id="0" name="图片 2048"/>
                      <p:cNvPicPr/>
                      <p:nvPr/>
                    </p:nvPicPr>
                    <p:blipFill>
                      <a:blip r:embed="rId4"/>
                      <a:stretch>
                        <a:fillRect/>
                      </a:stretch>
                    </p:blipFill>
                    <p:spPr>
                      <a:xfrm>
                        <a:off x="3244215" y="1882140"/>
                        <a:ext cx="1803400" cy="29273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663065" y="2565400"/>
          <a:ext cx="3632200" cy="1548765"/>
        </p:xfrm>
        <a:graphic>
          <a:graphicData uri="http://schemas.openxmlformats.org/presentationml/2006/ole">
            <mc:AlternateContent xmlns:mc="http://schemas.openxmlformats.org/markup-compatibility/2006">
              <mc:Choice xmlns:v="urn:schemas-microsoft-com:vml" Requires="v">
                <p:oleObj spid="_x0000_s2050" name="" r:id="rId5" imgW="3632200" imgH="1548765" progId="Equation.KSEE3">
                  <p:embed/>
                </p:oleObj>
              </mc:Choice>
              <mc:Fallback>
                <p:oleObj name="" r:id="rId5" imgW="3632200" imgH="1548765" progId="Equation.KSEE3">
                  <p:embed/>
                  <p:pic>
                    <p:nvPicPr>
                      <p:cNvPr id="0" name="图片 2049"/>
                      <p:cNvPicPr/>
                      <p:nvPr/>
                    </p:nvPicPr>
                    <p:blipFill>
                      <a:blip r:embed="rId6"/>
                      <a:stretch>
                        <a:fillRect/>
                      </a:stretch>
                    </p:blipFill>
                    <p:spPr>
                      <a:xfrm>
                        <a:off x="1663065" y="2565400"/>
                        <a:ext cx="3632200" cy="1548765"/>
                      </a:xfrm>
                      <a:prstGeom prst="rect">
                        <a:avLst/>
                      </a:prstGeom>
                    </p:spPr>
                  </p:pic>
                </p:oleObj>
              </mc:Fallback>
            </mc:AlternateContent>
          </a:graphicData>
        </a:graphic>
      </p:graphicFrame>
      <p:sp>
        <p:nvSpPr>
          <p:cNvPr id="9" name="文本框 8"/>
          <p:cNvSpPr txBox="1"/>
          <p:nvPr/>
        </p:nvSpPr>
        <p:spPr>
          <a:xfrm>
            <a:off x="229870" y="4822825"/>
            <a:ext cx="1927860" cy="457200"/>
          </a:xfrm>
          <a:prstGeom prst="rect">
            <a:avLst/>
          </a:prstGeom>
          <a:noFill/>
        </p:spPr>
        <p:txBody>
          <a:bodyPr wrap="square" rtlCol="0">
            <a:spAutoFit/>
          </a:bodyPr>
          <a:p>
            <a:r>
              <a:rPr lang="zh-CN" altLang="en-US" sz="2400"/>
              <a:t>其它方法：</a:t>
            </a:r>
            <a:endParaRPr lang="zh-CN" altLang="en-US" sz="2400"/>
          </a:p>
        </p:txBody>
      </p:sp>
      <p:sp>
        <p:nvSpPr>
          <p:cNvPr id="3" name="文本框 2"/>
          <p:cNvSpPr txBox="1"/>
          <p:nvPr/>
        </p:nvSpPr>
        <p:spPr>
          <a:xfrm>
            <a:off x="2041525" y="5589270"/>
            <a:ext cx="4483100" cy="460375"/>
          </a:xfrm>
          <a:prstGeom prst="rect">
            <a:avLst/>
          </a:prstGeom>
          <a:noFill/>
        </p:spPr>
        <p:txBody>
          <a:bodyPr wrap="square" rtlCol="0">
            <a:spAutoFit/>
          </a:bodyPr>
          <a:p>
            <a:r>
              <a:rPr lang="en-US" altLang="zh-CN" sz="2400"/>
              <a:t>2. 8</a:t>
            </a:r>
            <a:r>
              <a:rPr lang="zh-CN" altLang="en-US" sz="2400"/>
              <a:t>个顶点平均值作为中心。</a:t>
            </a:r>
            <a:endParaRPr lang="zh-CN" altLang="en-US" sz="2400"/>
          </a:p>
        </p:txBody>
      </p:sp>
      <p:sp>
        <p:nvSpPr>
          <p:cNvPr id="4" name="文本框 3"/>
          <p:cNvSpPr txBox="1"/>
          <p:nvPr/>
        </p:nvSpPr>
        <p:spPr>
          <a:xfrm>
            <a:off x="2041525" y="4819650"/>
            <a:ext cx="4902835" cy="460375"/>
          </a:xfrm>
          <a:prstGeom prst="rect">
            <a:avLst/>
          </a:prstGeom>
          <a:noFill/>
        </p:spPr>
        <p:txBody>
          <a:bodyPr wrap="square" rtlCol="0">
            <a:spAutoFit/>
          </a:bodyPr>
          <a:p>
            <a:r>
              <a:rPr lang="en-US" altLang="zh-CN" sz="2400"/>
              <a:t>1. 8</a:t>
            </a:r>
            <a:r>
              <a:rPr lang="zh-CN" altLang="en-US" sz="2400"/>
              <a:t>个顶点拟合成圆，圆心即中心</a:t>
            </a:r>
            <a:endParaRPr lang="zh-CN" altLang="en-US" sz="2400"/>
          </a:p>
        </p:txBody>
      </p:sp>
      <p:pic>
        <p:nvPicPr>
          <p:cNvPr id="10" name="图片 9"/>
          <p:cNvPicPr>
            <a:picLocks noChangeAspect="1"/>
          </p:cNvPicPr>
          <p:nvPr/>
        </p:nvPicPr>
        <p:blipFill>
          <a:blip r:embed="rId7"/>
          <a:stretch>
            <a:fillRect/>
          </a:stretch>
        </p:blipFill>
        <p:spPr>
          <a:xfrm>
            <a:off x="229870" y="128270"/>
            <a:ext cx="3810000" cy="466725"/>
          </a:xfrm>
          <a:prstGeom prst="rect">
            <a:avLst/>
          </a:prstGeom>
        </p:spPr>
      </p:pic>
      <p:pic>
        <p:nvPicPr>
          <p:cNvPr id="12" name="图片 11"/>
          <p:cNvPicPr>
            <a:picLocks noChangeAspect="1"/>
          </p:cNvPicPr>
          <p:nvPr/>
        </p:nvPicPr>
        <p:blipFill>
          <a:blip r:embed="rId8"/>
          <a:stretch>
            <a:fillRect/>
          </a:stretch>
        </p:blipFill>
        <p:spPr>
          <a:xfrm>
            <a:off x="925830" y="671195"/>
            <a:ext cx="4972050" cy="466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strips(downLeft)">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452120" y="257810"/>
            <a:ext cx="1927860" cy="457200"/>
          </a:xfrm>
          <a:prstGeom prst="rect">
            <a:avLst/>
          </a:prstGeom>
          <a:noFill/>
        </p:spPr>
        <p:txBody>
          <a:bodyPr wrap="square" rtlCol="0">
            <a:spAutoFit/>
          </a:bodyPr>
          <a:p>
            <a:r>
              <a:rPr lang="zh-CN" altLang="en-US" sz="2400"/>
              <a:t>算法分析：</a:t>
            </a:r>
            <a:endParaRPr lang="zh-CN" altLang="en-US" sz="2400"/>
          </a:p>
        </p:txBody>
      </p:sp>
      <p:sp>
        <p:nvSpPr>
          <p:cNvPr id="2" name="文本框 1"/>
          <p:cNvSpPr txBox="1"/>
          <p:nvPr/>
        </p:nvSpPr>
        <p:spPr>
          <a:xfrm>
            <a:off x="1629410" y="865505"/>
            <a:ext cx="3414395"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sym typeface="+mn-ea"/>
              </a:rPr>
              <a:t>1.</a:t>
            </a:r>
            <a:r>
              <a:rPr lang="zh-CN" altLang="en-US" sz="2400">
                <a:latin typeface="黑体" panose="02010609060101010101" pitchFamily="2" charset="-122"/>
                <a:ea typeface="黑体" panose="02010609060101010101" pitchFamily="2" charset="-122"/>
                <a:sym typeface="+mn-ea"/>
              </a:rPr>
              <a:t>拟合平面的计算</a:t>
            </a:r>
            <a:endParaRPr lang="zh-CN" altLang="en-US" sz="2400"/>
          </a:p>
        </p:txBody>
      </p:sp>
      <p:sp>
        <p:nvSpPr>
          <p:cNvPr id="3" name="文本框 2"/>
          <p:cNvSpPr txBox="1"/>
          <p:nvPr/>
        </p:nvSpPr>
        <p:spPr>
          <a:xfrm>
            <a:off x="1859915" y="1586230"/>
            <a:ext cx="3157220" cy="460375"/>
          </a:xfrm>
          <a:prstGeom prst="rect">
            <a:avLst/>
          </a:prstGeom>
          <a:noFill/>
        </p:spPr>
        <p:txBody>
          <a:bodyPr wrap="none" rtlCol="0" anchor="t">
            <a:spAutoFit/>
          </a:bodyPr>
          <a:p>
            <a:r>
              <a:rPr lang="en-US" altLang="zh-CN" sz="2400"/>
              <a:t>2.</a:t>
            </a:r>
            <a:r>
              <a:rPr lang="zh-CN" altLang="en-US" sz="2400">
                <a:latin typeface="黑体" panose="02010609060101010101" pitchFamily="2" charset="-122"/>
                <a:ea typeface="黑体" panose="02010609060101010101" pitchFamily="2" charset="-122"/>
              </a:rPr>
              <a:t>投影点坐标的计算</a:t>
            </a:r>
            <a:r>
              <a:rPr lang="zh-CN" altLang="en-US" sz="2400"/>
              <a:t>。</a:t>
            </a:r>
            <a:endParaRPr lang="zh-CN" altLang="en-US" sz="2400"/>
          </a:p>
        </p:txBody>
      </p:sp>
      <p:sp>
        <p:nvSpPr>
          <p:cNvPr id="4" name="文本框 3"/>
          <p:cNvSpPr txBox="1"/>
          <p:nvPr/>
        </p:nvSpPr>
        <p:spPr>
          <a:xfrm>
            <a:off x="2352040" y="2232025"/>
            <a:ext cx="2621280" cy="457200"/>
          </a:xfrm>
          <a:prstGeom prst="rect">
            <a:avLst/>
          </a:prstGeom>
          <a:noFill/>
        </p:spPr>
        <p:txBody>
          <a:bodyPr wrap="none" rtlCol="0" anchor="t">
            <a:spAutoFit/>
          </a:bodyPr>
          <a:p>
            <a:r>
              <a:rPr lang="en-US" altLang="zh-CN" sz="2400">
                <a:latin typeface="黑体" panose="02010609060101010101" pitchFamily="2" charset="-122"/>
                <a:ea typeface="黑体" panose="02010609060101010101" pitchFamily="2" charset="-122"/>
                <a:sym typeface="+mn-ea"/>
              </a:rPr>
              <a:t>3.</a:t>
            </a:r>
            <a:r>
              <a:rPr lang="zh-CN" altLang="en-US" sz="2400">
                <a:latin typeface="黑体" panose="02010609060101010101" pitchFamily="2" charset="-122"/>
                <a:ea typeface="黑体" panose="02010609060101010101" pitchFamily="2" charset="-122"/>
                <a:sym typeface="+mn-ea"/>
              </a:rPr>
              <a:t>二重积分的计算</a:t>
            </a:r>
            <a:endParaRPr lang="zh-CN" altLang="en-US" sz="2400">
              <a:latin typeface="黑体" panose="02010609060101010101" pitchFamily="2" charset="-122"/>
              <a:ea typeface="黑体" panose="02010609060101010101" pitchFamily="2" charset="-122"/>
              <a:sym typeface="+mn-ea"/>
            </a:endParaRPr>
          </a:p>
        </p:txBody>
      </p:sp>
      <p:sp>
        <p:nvSpPr>
          <p:cNvPr id="5" name="文本框 4"/>
          <p:cNvSpPr txBox="1"/>
          <p:nvPr/>
        </p:nvSpPr>
        <p:spPr>
          <a:xfrm>
            <a:off x="6592570" y="1420495"/>
            <a:ext cx="456501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算法，编程或利用现有软件</a:t>
            </a:r>
            <a:endParaRPr lang="zh-CN" altLang="en-US" sz="2400">
              <a:latin typeface="黑体" panose="02010609060101010101" pitchFamily="2" charset="-122"/>
              <a:ea typeface="黑体" panose="0201060906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360680" y="772160"/>
            <a:ext cx="2387600" cy="457200"/>
          </a:xfrm>
          <a:prstGeom prst="rect">
            <a:avLst/>
          </a:prstGeom>
          <a:noFill/>
        </p:spPr>
        <p:txBody>
          <a:bodyPr wrap="square" rtlCol="0">
            <a:spAutoFit/>
          </a:bodyPr>
          <a:p>
            <a:endParaRPr lang="zh-CN" altLang="en-US" sz="2400">
              <a:latin typeface="黑体" panose="02010609060101010101" pitchFamily="2" charset="-122"/>
              <a:ea typeface="黑体" panose="02010609060101010101" pitchFamily="2" charset="-122"/>
            </a:endParaRPr>
          </a:p>
        </p:txBody>
      </p:sp>
      <p:sp>
        <p:nvSpPr>
          <p:cNvPr id="2" name="文本框 1"/>
          <p:cNvSpPr txBox="1"/>
          <p:nvPr/>
        </p:nvSpPr>
        <p:spPr>
          <a:xfrm>
            <a:off x="960755" y="380365"/>
            <a:ext cx="5120640" cy="521970"/>
          </a:xfrm>
          <a:prstGeom prst="rect">
            <a:avLst/>
          </a:prstGeom>
          <a:noFill/>
        </p:spPr>
        <p:txBody>
          <a:bodyPr wrap="square" rtlCol="0">
            <a:spAutoFit/>
          </a:bodyPr>
          <a:p>
            <a:r>
              <a:rPr lang="zh-CN" altLang="en-US" sz="2800"/>
              <a:t>变形分析</a:t>
            </a:r>
            <a:r>
              <a:rPr lang="en-US" altLang="zh-CN" sz="2800"/>
              <a:t>---------------</a:t>
            </a:r>
            <a:r>
              <a:rPr lang="zh-CN" altLang="en-US" sz="2800" b="1">
                <a:solidFill>
                  <a:srgbClr val="FF0000"/>
                </a:solidFill>
              </a:rPr>
              <a:t>倾斜</a:t>
            </a:r>
            <a:endParaRPr lang="zh-CN" altLang="en-US" sz="2800" b="1">
              <a:solidFill>
                <a:srgbClr val="FF0000"/>
              </a:solidFill>
            </a:endParaRPr>
          </a:p>
        </p:txBody>
      </p:sp>
      <p:sp>
        <p:nvSpPr>
          <p:cNvPr id="3" name="文本框 2"/>
          <p:cNvSpPr txBox="1"/>
          <p:nvPr/>
        </p:nvSpPr>
        <p:spPr>
          <a:xfrm>
            <a:off x="1539875" y="1229360"/>
            <a:ext cx="8609330"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1.</a:t>
            </a:r>
            <a:r>
              <a:rPr lang="zh-CN" altLang="zh-CN" sz="2400">
                <a:latin typeface="黑体" panose="02010609060101010101" pitchFamily="2" charset="-122"/>
                <a:ea typeface="黑体" panose="02010609060101010101" pitchFamily="2" charset="-122"/>
              </a:rPr>
              <a:t>倾斜程度的描述：塔的中轴线与水平面法向</a:t>
            </a:r>
            <a:r>
              <a:rPr lang="en-US" altLang="zh-CN" sz="2400">
                <a:latin typeface="黑体" panose="02010609060101010101" pitchFamily="2" charset="-122"/>
                <a:ea typeface="黑体" panose="02010609060101010101" pitchFamily="2" charset="-122"/>
              </a:rPr>
              <a:t>(Z</a:t>
            </a:r>
            <a:r>
              <a:rPr lang="zh-CN" altLang="en-US" sz="2400">
                <a:latin typeface="黑体" panose="02010609060101010101" pitchFamily="2" charset="-122"/>
                <a:ea typeface="黑体" panose="02010609060101010101" pitchFamily="2" charset="-122"/>
              </a:rPr>
              <a:t>轴</a:t>
            </a:r>
            <a:r>
              <a:rPr lang="en-US" altLang="zh-CN" sz="2400">
                <a:latin typeface="黑体" panose="02010609060101010101" pitchFamily="2" charset="-122"/>
                <a:ea typeface="黑体" panose="02010609060101010101" pitchFamily="2" charset="-122"/>
              </a:rPr>
              <a:t>)</a:t>
            </a:r>
            <a:r>
              <a:rPr lang="zh-CN" altLang="zh-CN" sz="2400">
                <a:latin typeface="黑体" panose="02010609060101010101" pitchFamily="2" charset="-122"/>
                <a:ea typeface="黑体" panose="02010609060101010101" pitchFamily="2" charset="-122"/>
              </a:rPr>
              <a:t>的夹角</a:t>
            </a:r>
            <a:endParaRPr lang="zh-CN" altLang="zh-CN" sz="2400">
              <a:latin typeface="黑体" panose="02010609060101010101" pitchFamily="2" charset="-122"/>
              <a:ea typeface="黑体" panose="02010609060101010101" pitchFamily="2" charset="-122"/>
            </a:endParaRPr>
          </a:p>
        </p:txBody>
      </p:sp>
      <p:sp>
        <p:nvSpPr>
          <p:cNvPr id="4" name="文本框 3"/>
          <p:cNvSpPr txBox="1"/>
          <p:nvPr/>
        </p:nvSpPr>
        <p:spPr>
          <a:xfrm>
            <a:off x="8274050" y="2898775"/>
            <a:ext cx="241300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你</a:t>
            </a:r>
            <a:endParaRPr lang="zh-CN" altLang="zh-CN" sz="2400">
              <a:latin typeface="黑体" panose="02010609060101010101" pitchFamily="2" charset="-122"/>
              <a:ea typeface="黑体" panose="02010609060101010101" pitchFamily="2" charset="-122"/>
            </a:endParaRPr>
          </a:p>
        </p:txBody>
      </p:sp>
      <p:sp>
        <p:nvSpPr>
          <p:cNvPr id="5" name="文本框 4"/>
          <p:cNvSpPr txBox="1"/>
          <p:nvPr/>
        </p:nvSpPr>
        <p:spPr>
          <a:xfrm>
            <a:off x="2280920" y="3045460"/>
            <a:ext cx="5781675"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cs typeface="Arial" panose="020B0604020202020204" pitchFamily="34" charset="0"/>
              </a:rPr>
              <a:t>▀空间直线的拟合：两个特殊平面交线</a:t>
            </a:r>
            <a:endParaRPr lang="zh-CN" altLang="zh-CN" sz="2400">
              <a:latin typeface="黑体" panose="02010609060101010101" pitchFamily="2" charset="-122"/>
              <a:ea typeface="黑体" panose="02010609060101010101" pitchFamily="2" charset="-122"/>
              <a:cs typeface="Arial" panose="020B0604020202020204" pitchFamily="34" charset="0"/>
            </a:endParaRPr>
          </a:p>
        </p:txBody>
      </p:sp>
      <p:sp>
        <p:nvSpPr>
          <p:cNvPr id="6" name="文本框 5"/>
          <p:cNvSpPr txBox="1"/>
          <p:nvPr/>
        </p:nvSpPr>
        <p:spPr>
          <a:xfrm>
            <a:off x="2223770" y="2370455"/>
            <a:ext cx="416941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cs typeface="Arial" panose="020B0604020202020204" pitchFamily="34" charset="0"/>
              </a:rPr>
              <a:t>▀平面直线如何拟合？</a:t>
            </a:r>
            <a:r>
              <a:rPr lang="zh-CN" altLang="zh-CN" sz="2400" b="1">
                <a:solidFill>
                  <a:srgbClr val="FF0000"/>
                </a:solidFill>
                <a:latin typeface="黑体" panose="02010609060101010101" pitchFamily="2" charset="-122"/>
                <a:ea typeface="黑体" panose="02010609060101010101" pitchFamily="2" charset="-122"/>
                <a:cs typeface="Arial" panose="020B0604020202020204" pitchFamily="34" charset="0"/>
              </a:rPr>
              <a:t>思考</a:t>
            </a:r>
            <a:endParaRPr lang="zh-CN" altLang="zh-CN" sz="2400" b="1">
              <a:solidFill>
                <a:srgbClr val="FF0000"/>
              </a:solidFill>
              <a:latin typeface="黑体" panose="02010609060101010101" pitchFamily="2" charset="-122"/>
              <a:ea typeface="黑体" panose="02010609060101010101" pitchFamily="2" charset="-122"/>
              <a:cs typeface="Arial" panose="020B0604020202020204" pitchFamily="34" charset="0"/>
            </a:endParaRPr>
          </a:p>
        </p:txBody>
      </p:sp>
      <p:sp>
        <p:nvSpPr>
          <p:cNvPr id="7" name="文本框 6"/>
          <p:cNvSpPr txBox="1"/>
          <p:nvPr/>
        </p:nvSpPr>
        <p:spPr>
          <a:xfrm>
            <a:off x="1539875" y="1764030"/>
            <a:ext cx="2413000"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2.</a:t>
            </a:r>
            <a:r>
              <a:rPr lang="zh-CN" altLang="en-US" sz="2400">
                <a:latin typeface="黑体" panose="02010609060101010101" pitchFamily="2" charset="-122"/>
                <a:ea typeface="黑体" panose="02010609060101010101" pitchFamily="2" charset="-122"/>
              </a:rPr>
              <a:t>中轴线的方程：</a:t>
            </a:r>
            <a:endParaRPr lang="zh-CN" altLang="en-US" sz="2400">
              <a:latin typeface="黑体" panose="02010609060101010101" pitchFamily="2" charset="-122"/>
              <a:ea typeface="黑体" panose="02010609060101010101" pitchFamily="2" charset="-122"/>
            </a:endParaRPr>
          </a:p>
        </p:txBody>
      </p:sp>
      <p:sp>
        <p:nvSpPr>
          <p:cNvPr id="8" name="文本框 7"/>
          <p:cNvSpPr txBox="1"/>
          <p:nvPr/>
        </p:nvSpPr>
        <p:spPr>
          <a:xfrm>
            <a:off x="6807200" y="5069840"/>
            <a:ext cx="1256030" cy="460375"/>
          </a:xfrm>
          <a:prstGeom prst="rect">
            <a:avLst/>
          </a:prstGeom>
          <a:noFill/>
        </p:spPr>
        <p:txBody>
          <a:bodyPr wrap="square" rtlCol="0">
            <a:spAutoFit/>
          </a:bodyPr>
          <a:p>
            <a:r>
              <a:rPr lang="en-US" altLang="zh-CN" sz="2400" b="1">
                <a:solidFill>
                  <a:srgbClr val="FF0000"/>
                </a:solidFill>
                <a:latin typeface="黑体" panose="02010609060101010101" pitchFamily="2" charset="-122"/>
                <a:ea typeface="黑体" panose="02010609060101010101" pitchFamily="2" charset="-122"/>
              </a:rPr>
              <a:t>(Why)</a:t>
            </a:r>
            <a:endParaRPr lang="en-US" altLang="zh-CN" sz="2400" b="1">
              <a:solidFill>
                <a:srgbClr val="FF0000"/>
              </a:solidFill>
              <a:latin typeface="黑体" panose="02010609060101010101" pitchFamily="2" charset="-122"/>
              <a:ea typeface="黑体" panose="02010609060101010101" pitchFamily="2" charset="-122"/>
            </a:endParaRPr>
          </a:p>
        </p:txBody>
      </p:sp>
      <p:sp>
        <p:nvSpPr>
          <p:cNvPr id="9" name="文本框 8"/>
          <p:cNvSpPr txBox="1"/>
          <p:nvPr/>
        </p:nvSpPr>
        <p:spPr>
          <a:xfrm>
            <a:off x="1842770" y="5763895"/>
            <a:ext cx="347472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所以，中轴线的方向为：</a:t>
            </a:r>
            <a:endParaRPr lang="zh-CN" altLang="zh-CN" sz="2400">
              <a:latin typeface="黑体" panose="02010609060101010101" pitchFamily="2" charset="-122"/>
              <a:ea typeface="黑体" panose="02010609060101010101" pitchFamily="2" charset="-122"/>
            </a:endParaRPr>
          </a:p>
        </p:txBody>
      </p:sp>
      <p:sp>
        <p:nvSpPr>
          <p:cNvPr id="11" name="文本框 10"/>
          <p:cNvSpPr txBox="1"/>
          <p:nvPr/>
        </p:nvSpPr>
        <p:spPr>
          <a:xfrm>
            <a:off x="2940685" y="4312285"/>
            <a:ext cx="3367405"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sym typeface="+mn-ea"/>
              </a:rPr>
              <a:t>过</a:t>
            </a:r>
            <a:r>
              <a:rPr lang="en-US" altLang="zh-CN" sz="2400">
                <a:latin typeface="黑体" panose="02010609060101010101" pitchFamily="2" charset="-122"/>
                <a:ea typeface="黑体" panose="02010609060101010101" pitchFamily="2" charset="-122"/>
                <a:sym typeface="+mn-ea"/>
              </a:rPr>
              <a:t>Y</a:t>
            </a:r>
            <a:r>
              <a:rPr lang="zh-CN" altLang="en-US" sz="2400">
                <a:latin typeface="黑体" panose="02010609060101010101" pitchFamily="2" charset="-122"/>
                <a:ea typeface="黑体" panose="02010609060101010101" pitchFamily="2" charset="-122"/>
                <a:sym typeface="+mn-ea"/>
              </a:rPr>
              <a:t>轴和中轴线的平面：</a:t>
            </a:r>
            <a:endParaRPr lang="en-US" altLang="zh-CN" sz="2400">
              <a:latin typeface="黑体" panose="02010609060101010101" pitchFamily="2" charset="-122"/>
              <a:ea typeface="黑体" panose="02010609060101010101" pitchFamily="2" charset="-122"/>
              <a:sym typeface="+mn-ea"/>
            </a:endParaRPr>
          </a:p>
        </p:txBody>
      </p:sp>
      <p:sp>
        <p:nvSpPr>
          <p:cNvPr id="12" name="文本框 11"/>
          <p:cNvSpPr txBox="1"/>
          <p:nvPr/>
        </p:nvSpPr>
        <p:spPr>
          <a:xfrm>
            <a:off x="2902585" y="3648075"/>
            <a:ext cx="351282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过</a:t>
            </a:r>
            <a:r>
              <a:rPr lang="en-US" altLang="zh-CN" sz="2400">
                <a:latin typeface="黑体" panose="02010609060101010101" pitchFamily="2" charset="-122"/>
                <a:ea typeface="黑体" panose="02010609060101010101" pitchFamily="2" charset="-122"/>
              </a:rPr>
              <a:t>X</a:t>
            </a:r>
            <a:r>
              <a:rPr lang="zh-CN" altLang="en-US" sz="2400">
                <a:latin typeface="黑体" panose="02010609060101010101" pitchFamily="2" charset="-122"/>
                <a:ea typeface="黑体" panose="02010609060101010101" pitchFamily="2" charset="-122"/>
              </a:rPr>
              <a:t>轴和中轴线的平面：</a:t>
            </a:r>
            <a:endParaRPr lang="zh-CN" altLang="en-US" sz="2400">
              <a:latin typeface="黑体" panose="02010609060101010101" pitchFamily="2" charset="-122"/>
              <a:ea typeface="黑体" panose="02010609060101010101" pitchFamily="2" charset="-122"/>
            </a:endParaRPr>
          </a:p>
        </p:txBody>
      </p:sp>
      <p:graphicFrame>
        <p:nvGraphicFramePr>
          <p:cNvPr id="13" name="对象 12">
            <a:hlinkClick r:id="" action="ppaction://ole?verb="/>
          </p:cNvPr>
          <p:cNvGraphicFramePr>
            <a:graphicFrameLocks noChangeAspect="1"/>
          </p:cNvGraphicFramePr>
          <p:nvPr/>
        </p:nvGraphicFramePr>
        <p:xfrm>
          <a:off x="6334125" y="3695065"/>
          <a:ext cx="1550670" cy="327025"/>
        </p:xfrm>
        <a:graphic>
          <a:graphicData uri="http://schemas.openxmlformats.org/presentationml/2006/ole">
            <mc:AlternateContent xmlns:mc="http://schemas.openxmlformats.org/markup-compatibility/2006">
              <mc:Choice xmlns:v="urn:schemas-microsoft-com:vml" Requires="v">
                <p:oleObj spid="_x0000_s1025" name="" r:id="rId1" imgW="1320165" imgH="279400" progId="Equation.KSEE3">
                  <p:embed/>
                </p:oleObj>
              </mc:Choice>
              <mc:Fallback>
                <p:oleObj name="" r:id="rId1" imgW="1320165" imgH="279400" progId="Equation.KSEE3">
                  <p:embed/>
                  <p:pic>
                    <p:nvPicPr>
                      <p:cNvPr id="0" name="图片 1024"/>
                      <p:cNvPicPr/>
                      <p:nvPr/>
                    </p:nvPicPr>
                    <p:blipFill>
                      <a:blip r:embed="rId2"/>
                      <a:stretch>
                        <a:fillRect/>
                      </a:stretch>
                    </p:blipFill>
                    <p:spPr>
                      <a:xfrm>
                        <a:off x="6334125" y="3695065"/>
                        <a:ext cx="1550670" cy="327025"/>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6379210" y="4358005"/>
          <a:ext cx="1546860" cy="371475"/>
        </p:xfrm>
        <a:graphic>
          <a:graphicData uri="http://schemas.openxmlformats.org/presentationml/2006/ole">
            <mc:AlternateContent xmlns:mc="http://schemas.openxmlformats.org/markup-compatibility/2006">
              <mc:Choice xmlns:v="urn:schemas-microsoft-com:vml" Requires="v">
                <p:oleObj spid="_x0000_s1026" name="" r:id="rId3" imgW="1384300" imgH="342900" progId="Equation.KSEE3">
                  <p:embed/>
                </p:oleObj>
              </mc:Choice>
              <mc:Fallback>
                <p:oleObj name="" r:id="rId3" imgW="1384300" imgH="342900" progId="Equation.KSEE3">
                  <p:embed/>
                  <p:pic>
                    <p:nvPicPr>
                      <p:cNvPr id="0" name="图片 1025"/>
                      <p:cNvPicPr/>
                      <p:nvPr/>
                    </p:nvPicPr>
                    <p:blipFill>
                      <a:blip r:embed="rId4"/>
                      <a:stretch>
                        <a:fillRect/>
                      </a:stretch>
                    </p:blipFill>
                    <p:spPr>
                      <a:xfrm>
                        <a:off x="6379210" y="4358005"/>
                        <a:ext cx="1546860" cy="371475"/>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3844925" y="5069840"/>
          <a:ext cx="2654300" cy="393700"/>
        </p:xfrm>
        <a:graphic>
          <a:graphicData uri="http://schemas.openxmlformats.org/presentationml/2006/ole">
            <mc:AlternateContent xmlns:mc="http://schemas.openxmlformats.org/markup-compatibility/2006">
              <mc:Choice xmlns:v="urn:schemas-microsoft-com:vml" Requires="v">
                <p:oleObj spid="_x0000_s1027" name="" r:id="rId5" imgW="2654300" imgH="393700" progId="Equation.KSEE3">
                  <p:embed/>
                </p:oleObj>
              </mc:Choice>
              <mc:Fallback>
                <p:oleObj name="" r:id="rId5" imgW="2654300" imgH="393700" progId="Equation.KSEE3">
                  <p:embed/>
                  <p:pic>
                    <p:nvPicPr>
                      <p:cNvPr id="0" name="图片 1026"/>
                      <p:cNvPicPr/>
                      <p:nvPr/>
                    </p:nvPicPr>
                    <p:blipFill>
                      <a:blip r:embed="rId6"/>
                      <a:stretch>
                        <a:fillRect/>
                      </a:stretch>
                    </p:blipFill>
                    <p:spPr>
                      <a:xfrm>
                        <a:off x="3844925" y="5069840"/>
                        <a:ext cx="2654300" cy="39370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5457825" y="5810885"/>
          <a:ext cx="4602480" cy="410210"/>
        </p:xfrm>
        <a:graphic>
          <a:graphicData uri="http://schemas.openxmlformats.org/presentationml/2006/ole">
            <mc:AlternateContent xmlns:mc="http://schemas.openxmlformats.org/markup-compatibility/2006">
              <mc:Choice xmlns:v="urn:schemas-microsoft-com:vml" Requires="v">
                <p:oleObj spid="_x0000_s1028" name="" r:id="rId7" imgW="4419600" imgH="342900" progId="Equation.KSEE3">
                  <p:embed/>
                </p:oleObj>
              </mc:Choice>
              <mc:Fallback>
                <p:oleObj name="" r:id="rId7" imgW="4419600" imgH="342900" progId="Equation.KSEE3">
                  <p:embed/>
                  <p:pic>
                    <p:nvPicPr>
                      <p:cNvPr id="0" name="图片 1027"/>
                      <p:cNvPicPr/>
                      <p:nvPr/>
                    </p:nvPicPr>
                    <p:blipFill>
                      <a:blip r:embed="rId8"/>
                      <a:stretch>
                        <a:fillRect/>
                      </a:stretch>
                    </p:blipFill>
                    <p:spPr>
                      <a:xfrm>
                        <a:off x="5457825" y="5810885"/>
                        <a:ext cx="4602480" cy="410210"/>
                      </a:xfrm>
                      <a:prstGeom prst="rect">
                        <a:avLst/>
                      </a:prstGeom>
                    </p:spPr>
                  </p:pic>
                </p:oleObj>
              </mc:Fallback>
            </mc:AlternateContent>
          </a:graphicData>
        </a:graphic>
      </p:graphicFrame>
      <p:cxnSp>
        <p:nvCxnSpPr>
          <p:cNvPr id="17" name="直接连接符 16"/>
          <p:cNvCxnSpPr/>
          <p:nvPr/>
        </p:nvCxnSpPr>
        <p:spPr>
          <a:xfrm>
            <a:off x="10427335" y="657860"/>
            <a:ext cx="0" cy="2204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0417810" y="935990"/>
            <a:ext cx="1092835" cy="1936115"/>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1067415" y="534035"/>
            <a:ext cx="868680" cy="368300"/>
          </a:xfrm>
          <a:prstGeom prst="rect">
            <a:avLst/>
          </a:prstGeom>
          <a:noFill/>
        </p:spPr>
        <p:txBody>
          <a:bodyPr wrap="none" rtlCol="0" anchor="t">
            <a:spAutoFit/>
          </a:bodyPr>
          <a:p>
            <a:r>
              <a:rPr lang="zh-CN" altLang="zh-CN">
                <a:latin typeface="黑体" panose="02010609060101010101" pitchFamily="2" charset="-122"/>
                <a:ea typeface="黑体" panose="02010609060101010101" pitchFamily="2" charset="-122"/>
                <a:sym typeface="+mn-ea"/>
              </a:rPr>
              <a:t>中轴线</a:t>
            </a:r>
            <a:endParaRPr lang="zh-CN" altLang="en-US"/>
          </a:p>
        </p:txBody>
      </p:sp>
      <p:sp>
        <p:nvSpPr>
          <p:cNvPr id="21" name="文本框 20"/>
          <p:cNvSpPr txBox="1"/>
          <p:nvPr/>
        </p:nvSpPr>
        <p:spPr>
          <a:xfrm>
            <a:off x="10060305" y="289560"/>
            <a:ext cx="525780" cy="368300"/>
          </a:xfrm>
          <a:prstGeom prst="rect">
            <a:avLst/>
          </a:prstGeom>
          <a:noFill/>
        </p:spPr>
        <p:txBody>
          <a:bodyPr wrap="none" rtlCol="0" anchor="t">
            <a:spAutoFit/>
          </a:bodyPr>
          <a:p>
            <a:r>
              <a:rPr lang="en-US" altLang="zh-CN">
                <a:latin typeface="黑体" panose="02010609060101010101" pitchFamily="2" charset="-122"/>
                <a:ea typeface="黑体" panose="02010609060101010101" pitchFamily="2" charset="-122"/>
                <a:sym typeface="+mn-ea"/>
              </a:rPr>
              <a:t>Z</a:t>
            </a:r>
            <a:r>
              <a:rPr lang="zh-CN" altLang="en-US">
                <a:latin typeface="黑体" panose="02010609060101010101" pitchFamily="2" charset="-122"/>
                <a:ea typeface="黑体" panose="02010609060101010101" pitchFamily="2" charset="-122"/>
                <a:sym typeface="+mn-ea"/>
              </a:rPr>
              <a:t>轴</a:t>
            </a:r>
            <a:endParaRPr lang="zh-CN" altLang="en-US"/>
          </a:p>
        </p:txBody>
      </p:sp>
      <p:sp>
        <p:nvSpPr>
          <p:cNvPr id="22" name="弧形 21"/>
          <p:cNvSpPr/>
          <p:nvPr/>
        </p:nvSpPr>
        <p:spPr>
          <a:xfrm>
            <a:off x="10269220" y="2560955"/>
            <a:ext cx="316230" cy="75565"/>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文本框 22"/>
          <p:cNvSpPr txBox="1"/>
          <p:nvPr/>
        </p:nvSpPr>
        <p:spPr>
          <a:xfrm>
            <a:off x="10427335" y="1852930"/>
            <a:ext cx="309880" cy="368300"/>
          </a:xfrm>
          <a:prstGeom prst="rect">
            <a:avLst/>
          </a:prstGeom>
          <a:noFill/>
        </p:spPr>
        <p:txBody>
          <a:bodyPr wrap="none" rtlCol="0" anchor="t">
            <a:spAutoFit/>
          </a:bodyPr>
          <a:p>
            <a:r>
              <a:rPr lang="zh-CN" altLang="en-US">
                <a:latin typeface="Arial" panose="020B0604020202020204" pitchFamily="34" charset="0"/>
                <a:cs typeface="Arial" panose="020B0604020202020204" pitchFamily="34" charset="0"/>
              </a:rPr>
              <a:t>θ</a:t>
            </a:r>
            <a:endParaRPr lang="zh-CN" altLang="en-US">
              <a:latin typeface="Arial" panose="020B0604020202020204" pitchFamily="34" charset="0"/>
              <a:cs typeface="Arial" panose="020B0604020202020204" pitchFamily="34" charset="0"/>
            </a:endParaRPr>
          </a:p>
        </p:txBody>
      </p:sp>
      <p:pic>
        <p:nvPicPr>
          <p:cNvPr id="24" name="图片 23"/>
          <p:cNvPicPr>
            <a:picLocks noChangeAspect="1"/>
          </p:cNvPicPr>
          <p:nvPr/>
        </p:nvPicPr>
        <p:blipFill>
          <a:blip r:embed="rId9"/>
          <a:srcRect l="33818" t="8333" r="39051" b="13000"/>
          <a:stretch>
            <a:fillRect/>
          </a:stretch>
        </p:blipFill>
        <p:spPr>
          <a:xfrm>
            <a:off x="10269220" y="3234690"/>
            <a:ext cx="852805" cy="16484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74050" y="2898775"/>
            <a:ext cx="241300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你</a:t>
            </a:r>
            <a:endParaRPr lang="zh-CN" altLang="zh-CN" sz="2400">
              <a:latin typeface="黑体" panose="02010609060101010101" pitchFamily="2" charset="-122"/>
              <a:ea typeface="黑体" panose="02010609060101010101" pitchFamily="2" charset="-122"/>
            </a:endParaRPr>
          </a:p>
        </p:txBody>
      </p:sp>
      <p:sp>
        <p:nvSpPr>
          <p:cNvPr id="2" name="文本框 1"/>
          <p:cNvSpPr txBox="1"/>
          <p:nvPr/>
        </p:nvSpPr>
        <p:spPr>
          <a:xfrm>
            <a:off x="8401050" y="3025775"/>
            <a:ext cx="241300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你</a:t>
            </a:r>
            <a:endParaRPr lang="zh-CN" altLang="zh-CN" sz="2400">
              <a:latin typeface="黑体" panose="02010609060101010101" pitchFamily="2" charset="-122"/>
              <a:ea typeface="黑体" panose="02010609060101010101" pitchFamily="2" charset="-122"/>
            </a:endParaRPr>
          </a:p>
        </p:txBody>
      </p:sp>
      <p:sp>
        <p:nvSpPr>
          <p:cNvPr id="3" name="文本框 2"/>
          <p:cNvSpPr txBox="1"/>
          <p:nvPr/>
        </p:nvSpPr>
        <p:spPr>
          <a:xfrm>
            <a:off x="8528050" y="3152775"/>
            <a:ext cx="241300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你</a:t>
            </a:r>
            <a:endParaRPr lang="zh-CN" altLang="zh-CN" sz="2400">
              <a:latin typeface="黑体" panose="02010609060101010101" pitchFamily="2" charset="-122"/>
              <a:ea typeface="黑体" panose="02010609060101010101" pitchFamily="2" charset="-122"/>
            </a:endParaRPr>
          </a:p>
        </p:txBody>
      </p:sp>
      <p:sp>
        <p:nvSpPr>
          <p:cNvPr id="5" name="文本框 4"/>
          <p:cNvSpPr txBox="1"/>
          <p:nvPr/>
        </p:nvSpPr>
        <p:spPr>
          <a:xfrm>
            <a:off x="227965" y="257810"/>
            <a:ext cx="3735070"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3.</a:t>
            </a:r>
            <a:r>
              <a:rPr lang="zh-CN" altLang="en-US" sz="2400">
                <a:latin typeface="黑体" panose="02010609060101010101" pitchFamily="2" charset="-122"/>
                <a:ea typeface="黑体" panose="02010609060101010101" pitchFamily="2" charset="-122"/>
              </a:rPr>
              <a:t>倾斜度：夹角余弦</a:t>
            </a:r>
            <a:endParaRPr lang="zh-CN" altLang="en-US" sz="2400">
              <a:latin typeface="黑体" panose="02010609060101010101" pitchFamily="2" charset="-122"/>
              <a:ea typeface="黑体" panose="02010609060101010101" pitchFamily="2" charset="-122"/>
            </a:endParaRPr>
          </a:p>
        </p:txBody>
      </p:sp>
      <p:graphicFrame>
        <p:nvGraphicFramePr>
          <p:cNvPr id="6" name="对象 5">
            <a:hlinkClick r:id="" action="ppaction://ole?verb="/>
          </p:cNvPr>
          <p:cNvGraphicFramePr>
            <a:graphicFrameLocks noChangeAspect="1"/>
          </p:cNvGraphicFramePr>
          <p:nvPr/>
        </p:nvGraphicFramePr>
        <p:xfrm>
          <a:off x="2197100" y="577215"/>
          <a:ext cx="3472815" cy="953770"/>
        </p:xfrm>
        <a:graphic>
          <a:graphicData uri="http://schemas.openxmlformats.org/presentationml/2006/ole">
            <mc:AlternateContent xmlns:mc="http://schemas.openxmlformats.org/markup-compatibility/2006">
              <mc:Choice xmlns:v="urn:schemas-microsoft-com:vml" Requires="v">
                <p:oleObj spid="_x0000_s2049" name="" r:id="rId1" imgW="3048000" imgH="838200" progId="Equation.KSEE3">
                  <p:embed/>
                </p:oleObj>
              </mc:Choice>
              <mc:Fallback>
                <p:oleObj name="" r:id="rId1" imgW="3048000" imgH="838200" progId="Equation.KSEE3">
                  <p:embed/>
                  <p:pic>
                    <p:nvPicPr>
                      <p:cNvPr id="0" name="图片 2048"/>
                      <p:cNvPicPr/>
                      <p:nvPr/>
                    </p:nvPicPr>
                    <p:blipFill>
                      <a:blip r:embed="rId2"/>
                      <a:stretch>
                        <a:fillRect/>
                      </a:stretch>
                    </p:blipFill>
                    <p:spPr>
                      <a:xfrm>
                        <a:off x="2197100" y="577215"/>
                        <a:ext cx="3472815" cy="953770"/>
                      </a:xfrm>
                      <a:prstGeom prst="rect">
                        <a:avLst/>
                      </a:prstGeom>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75360" y="205740"/>
            <a:ext cx="369697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变形分析</a:t>
            </a:r>
            <a:r>
              <a:rPr lang="en-US" altLang="zh-CN" sz="2400">
                <a:latin typeface="黑体" panose="02010609060101010101" pitchFamily="2" charset="-122"/>
                <a:ea typeface="黑体" panose="02010609060101010101" pitchFamily="2" charset="-122"/>
              </a:rPr>
              <a:t>-----</a:t>
            </a:r>
            <a:r>
              <a:rPr lang="zh-CN" altLang="en-US" sz="2400">
                <a:solidFill>
                  <a:srgbClr val="FF0000"/>
                </a:solidFill>
                <a:latin typeface="黑体" panose="02010609060101010101" pitchFamily="2" charset="-122"/>
                <a:ea typeface="黑体" panose="02010609060101010101" pitchFamily="2" charset="-122"/>
              </a:rPr>
              <a:t>弯曲</a:t>
            </a:r>
            <a:endParaRPr lang="zh-CN" altLang="en-US" sz="2400">
              <a:solidFill>
                <a:srgbClr val="FF0000"/>
              </a:solidFill>
              <a:latin typeface="黑体" panose="02010609060101010101" pitchFamily="2" charset="-122"/>
              <a:ea typeface="黑体" panose="02010609060101010101" pitchFamily="2" charset="-122"/>
            </a:endParaRPr>
          </a:p>
        </p:txBody>
      </p:sp>
      <p:sp>
        <p:nvSpPr>
          <p:cNvPr id="2" name="文本框 1"/>
          <p:cNvSpPr txBox="1"/>
          <p:nvPr/>
        </p:nvSpPr>
        <p:spPr>
          <a:xfrm>
            <a:off x="1884045" y="4008755"/>
            <a:ext cx="241300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曲线参数方程：</a:t>
            </a:r>
            <a:endParaRPr lang="zh-CN" altLang="zh-CN" sz="2400">
              <a:latin typeface="黑体" panose="02010609060101010101" pitchFamily="2" charset="-122"/>
              <a:ea typeface="黑体" panose="02010609060101010101" pitchFamily="2" charset="-122"/>
            </a:endParaRPr>
          </a:p>
        </p:txBody>
      </p:sp>
      <p:sp>
        <p:nvSpPr>
          <p:cNvPr id="3" name="文本框 2"/>
          <p:cNvSpPr txBox="1"/>
          <p:nvPr/>
        </p:nvSpPr>
        <p:spPr>
          <a:xfrm>
            <a:off x="1393190" y="1616710"/>
            <a:ext cx="4043680"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2.</a:t>
            </a:r>
            <a:r>
              <a:rPr lang="zh-CN" altLang="en-US" sz="2400">
                <a:latin typeface="黑体" panose="02010609060101010101" pitchFamily="2" charset="-122"/>
                <a:ea typeface="黑体" panose="02010609060101010101" pitchFamily="2" charset="-122"/>
              </a:rPr>
              <a:t>塔的弯曲程度：平均曲率。</a:t>
            </a:r>
            <a:endParaRPr lang="zh-CN" altLang="en-US" sz="2400">
              <a:latin typeface="黑体" panose="02010609060101010101" pitchFamily="2" charset="-122"/>
              <a:ea typeface="黑体" panose="02010609060101010101" pitchFamily="2" charset="-122"/>
            </a:endParaRPr>
          </a:p>
        </p:txBody>
      </p:sp>
      <p:sp>
        <p:nvSpPr>
          <p:cNvPr id="5" name="文本框 4"/>
          <p:cNvSpPr txBox="1"/>
          <p:nvPr/>
        </p:nvSpPr>
        <p:spPr>
          <a:xfrm>
            <a:off x="6009005" y="1000125"/>
            <a:ext cx="241300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曲率</a:t>
            </a:r>
            <a:endParaRPr lang="zh-CN" altLang="zh-CN" sz="2400">
              <a:latin typeface="黑体" panose="02010609060101010101" pitchFamily="2" charset="-122"/>
              <a:ea typeface="黑体" panose="02010609060101010101" pitchFamily="2" charset="-122"/>
            </a:endParaRPr>
          </a:p>
        </p:txBody>
      </p:sp>
      <p:sp>
        <p:nvSpPr>
          <p:cNvPr id="6" name="文本框 5"/>
          <p:cNvSpPr txBox="1"/>
          <p:nvPr/>
        </p:nvSpPr>
        <p:spPr>
          <a:xfrm>
            <a:off x="1414780" y="1001395"/>
            <a:ext cx="4169410"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弯曲程度的数学描述：</a:t>
            </a:r>
            <a:endParaRPr lang="zh-CN" altLang="en-US" sz="2400">
              <a:latin typeface="黑体" panose="02010609060101010101" pitchFamily="2" charset="-122"/>
              <a:ea typeface="黑体" panose="02010609060101010101" pitchFamily="2" charset="-122"/>
            </a:endParaRPr>
          </a:p>
        </p:txBody>
      </p:sp>
      <p:sp>
        <p:nvSpPr>
          <p:cNvPr id="7" name="右箭头 6"/>
          <p:cNvSpPr/>
          <p:nvPr/>
        </p:nvSpPr>
        <p:spPr>
          <a:xfrm>
            <a:off x="5202555" y="1101725"/>
            <a:ext cx="665480" cy="337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383030" y="2919730"/>
            <a:ext cx="3909695"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3.</a:t>
            </a:r>
            <a:r>
              <a:rPr lang="zh-CN" altLang="en-US" sz="2400">
                <a:latin typeface="黑体" panose="02010609060101010101" pitchFamily="2" charset="-122"/>
                <a:ea typeface="黑体" panose="02010609060101010101" pitchFamily="2" charset="-122"/>
              </a:rPr>
              <a:t>中心点拟合而成的曲线：</a:t>
            </a:r>
            <a:endParaRPr lang="zh-CN" altLang="en-US" sz="2400">
              <a:latin typeface="黑体" panose="02010609060101010101" pitchFamily="2" charset="-122"/>
              <a:ea typeface="黑体" panose="02010609060101010101" pitchFamily="2" charset="-122"/>
            </a:endParaRPr>
          </a:p>
        </p:txBody>
      </p:sp>
      <p:sp>
        <p:nvSpPr>
          <p:cNvPr id="9" name="文本框 8"/>
          <p:cNvSpPr txBox="1"/>
          <p:nvPr/>
        </p:nvSpPr>
        <p:spPr>
          <a:xfrm>
            <a:off x="2823210" y="2129155"/>
            <a:ext cx="398653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那一条曲线平均曲率？</a:t>
            </a:r>
            <a:endParaRPr lang="zh-CN" altLang="zh-CN" sz="2400">
              <a:latin typeface="黑体" panose="02010609060101010101" pitchFamily="2" charset="-122"/>
              <a:ea typeface="黑体" panose="02010609060101010101" pitchFamily="2" charset="-122"/>
            </a:endParaRPr>
          </a:p>
        </p:txBody>
      </p:sp>
      <p:sp>
        <p:nvSpPr>
          <p:cNvPr id="10" name="文本框 9"/>
          <p:cNvSpPr txBox="1"/>
          <p:nvPr/>
        </p:nvSpPr>
        <p:spPr>
          <a:xfrm>
            <a:off x="2628265" y="3469640"/>
            <a:ext cx="618617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多项式或三次样条拟合    平均曲率</a:t>
            </a:r>
            <a:endParaRPr lang="zh-CN" altLang="zh-CN" sz="2400">
              <a:latin typeface="黑体" panose="02010609060101010101" pitchFamily="2" charset="-122"/>
              <a:ea typeface="黑体" panose="02010609060101010101" pitchFamily="2" charset="-122"/>
            </a:endParaRPr>
          </a:p>
        </p:txBody>
      </p:sp>
      <p:sp>
        <p:nvSpPr>
          <p:cNvPr id="11" name="右箭头 10"/>
          <p:cNvSpPr/>
          <p:nvPr/>
        </p:nvSpPr>
        <p:spPr>
          <a:xfrm>
            <a:off x="5848985" y="3660140"/>
            <a:ext cx="415290" cy="154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12" name="对象 11">
            <a:hlinkClick r:id="" action="ppaction://ole?verb="/>
          </p:cNvPr>
          <p:cNvGraphicFramePr>
            <a:graphicFrameLocks noChangeAspect="1"/>
          </p:cNvGraphicFramePr>
          <p:nvPr/>
        </p:nvGraphicFramePr>
        <p:xfrm>
          <a:off x="4510405" y="4077970"/>
          <a:ext cx="2476500" cy="342900"/>
        </p:xfrm>
        <a:graphic>
          <a:graphicData uri="http://schemas.openxmlformats.org/presentationml/2006/ole">
            <mc:AlternateContent xmlns:mc="http://schemas.openxmlformats.org/markup-compatibility/2006">
              <mc:Choice xmlns:v="urn:schemas-microsoft-com:vml" Requires="v">
                <p:oleObj spid="_x0000_s3073" name="" r:id="rId1" imgW="2476500" imgH="342900" progId="Equation.KSEE3">
                  <p:embed/>
                </p:oleObj>
              </mc:Choice>
              <mc:Fallback>
                <p:oleObj name="" r:id="rId1" imgW="2476500" imgH="342900" progId="Equation.KSEE3">
                  <p:embed/>
                  <p:pic>
                    <p:nvPicPr>
                      <p:cNvPr id="0" name="图片 3072"/>
                      <p:cNvPicPr/>
                      <p:nvPr/>
                    </p:nvPicPr>
                    <p:blipFill>
                      <a:blip r:embed="rId2"/>
                      <a:stretch>
                        <a:fillRect/>
                      </a:stretch>
                    </p:blipFill>
                    <p:spPr>
                      <a:xfrm>
                        <a:off x="4510405" y="4077970"/>
                        <a:ext cx="2476500" cy="342900"/>
                      </a:xfrm>
                      <a:prstGeom prst="rect">
                        <a:avLst/>
                      </a:prstGeom>
                    </p:spPr>
                  </p:pic>
                </p:oleObj>
              </mc:Fallback>
            </mc:AlternateContent>
          </a:graphicData>
        </a:graphic>
      </p:graphicFrame>
      <p:sp>
        <p:nvSpPr>
          <p:cNvPr id="13" name="文本框 12"/>
          <p:cNvSpPr txBox="1"/>
          <p:nvPr/>
        </p:nvSpPr>
        <p:spPr>
          <a:xfrm>
            <a:off x="1941830" y="4568825"/>
            <a:ext cx="241300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曲率公式：</a:t>
            </a:r>
            <a:endParaRPr lang="zh-CN" altLang="zh-CN" sz="2400">
              <a:latin typeface="黑体" panose="02010609060101010101" pitchFamily="2" charset="-122"/>
              <a:ea typeface="黑体" panose="02010609060101010101" pitchFamily="2" charset="-122"/>
            </a:endParaRPr>
          </a:p>
        </p:txBody>
      </p:sp>
      <p:graphicFrame>
        <p:nvGraphicFramePr>
          <p:cNvPr id="14" name="对象 13">
            <a:hlinkClick r:id="" action="ppaction://ole?verb="/>
          </p:cNvPr>
          <p:cNvGraphicFramePr>
            <a:graphicFrameLocks noChangeAspect="1"/>
          </p:cNvGraphicFramePr>
          <p:nvPr/>
        </p:nvGraphicFramePr>
        <p:xfrm>
          <a:off x="4407218" y="4604385"/>
          <a:ext cx="2374265" cy="1028700"/>
        </p:xfrm>
        <a:graphic>
          <a:graphicData uri="http://schemas.openxmlformats.org/presentationml/2006/ole">
            <mc:AlternateContent xmlns:mc="http://schemas.openxmlformats.org/markup-compatibility/2006">
              <mc:Choice xmlns:v="urn:schemas-microsoft-com:vml" Requires="v">
                <p:oleObj spid="_x0000_s3074" name="" r:id="rId3" imgW="2374265" imgH="1028700" progId="Equation.KSEE3">
                  <p:embed/>
                </p:oleObj>
              </mc:Choice>
              <mc:Fallback>
                <p:oleObj name="" r:id="rId3" imgW="2374265" imgH="1028700" progId="Equation.KSEE3">
                  <p:embed/>
                  <p:pic>
                    <p:nvPicPr>
                      <p:cNvPr id="0" name="图片 3073"/>
                      <p:cNvPicPr/>
                      <p:nvPr/>
                    </p:nvPicPr>
                    <p:blipFill>
                      <a:blip r:embed="rId4"/>
                      <a:stretch>
                        <a:fillRect/>
                      </a:stretch>
                    </p:blipFill>
                    <p:spPr>
                      <a:xfrm>
                        <a:off x="4407218" y="4604385"/>
                        <a:ext cx="2374265" cy="1028700"/>
                      </a:xfrm>
                      <a:prstGeom prst="rect">
                        <a:avLst/>
                      </a:prstGeom>
                    </p:spPr>
                  </p:pic>
                </p:oleObj>
              </mc:Fallback>
            </mc:AlternateContent>
          </a:graphicData>
        </a:graphic>
      </p:graphicFrame>
      <p:sp>
        <p:nvSpPr>
          <p:cNvPr id="15" name="文本框 14"/>
          <p:cNvSpPr txBox="1"/>
          <p:nvPr/>
        </p:nvSpPr>
        <p:spPr>
          <a:xfrm>
            <a:off x="1941195" y="5708015"/>
            <a:ext cx="241300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平均曲率</a:t>
            </a:r>
            <a:endParaRPr lang="zh-CN" altLang="zh-CN" sz="2400">
              <a:latin typeface="黑体" panose="02010609060101010101" pitchFamily="2" charset="-122"/>
              <a:ea typeface="黑体" panose="02010609060101010101" pitchFamily="2" charset="-122"/>
            </a:endParaRPr>
          </a:p>
        </p:txBody>
      </p:sp>
      <p:pic>
        <p:nvPicPr>
          <p:cNvPr id="16" name="图片 15"/>
          <p:cNvPicPr>
            <a:picLocks noChangeAspect="1"/>
          </p:cNvPicPr>
          <p:nvPr/>
        </p:nvPicPr>
        <p:blipFill>
          <a:blip r:embed="rId5"/>
          <a:stretch>
            <a:fillRect/>
          </a:stretch>
        </p:blipFill>
        <p:spPr>
          <a:xfrm>
            <a:off x="9797415" y="4290060"/>
            <a:ext cx="857250" cy="1657350"/>
          </a:xfrm>
          <a:prstGeom prst="rect">
            <a:avLst/>
          </a:prstGeom>
        </p:spPr>
      </p:pic>
      <p:sp>
        <p:nvSpPr>
          <p:cNvPr id="22" name="任意多边形 21"/>
          <p:cNvSpPr/>
          <p:nvPr/>
        </p:nvSpPr>
        <p:spPr>
          <a:xfrm>
            <a:off x="9277985" y="529590"/>
            <a:ext cx="1286510" cy="2631440"/>
          </a:xfrm>
          <a:custGeom>
            <a:avLst/>
            <a:gdLst>
              <a:gd name="connisteX0" fmla="*/ 1025525 w 1286298"/>
              <a:gd name="connsiteY0" fmla="*/ 69850 h 2631440"/>
              <a:gd name="connisteX1" fmla="*/ 958215 w 1286298"/>
              <a:gd name="connsiteY1" fmla="*/ 50165 h 2631440"/>
              <a:gd name="connisteX2" fmla="*/ 891540 w 1286298"/>
              <a:gd name="connsiteY2" fmla="*/ 31115 h 2631440"/>
              <a:gd name="connisteX3" fmla="*/ 805180 w 1286298"/>
              <a:gd name="connsiteY3" fmla="*/ 31115 h 2631440"/>
              <a:gd name="connisteX4" fmla="*/ 737870 w 1286298"/>
              <a:gd name="connsiteY4" fmla="*/ 2540 h 2631440"/>
              <a:gd name="connisteX5" fmla="*/ 651510 w 1286298"/>
              <a:gd name="connsiteY5" fmla="*/ 2540 h 2631440"/>
              <a:gd name="connisteX6" fmla="*/ 584835 w 1286298"/>
              <a:gd name="connsiteY6" fmla="*/ 2540 h 2631440"/>
              <a:gd name="connisteX7" fmla="*/ 517525 w 1286298"/>
              <a:gd name="connsiteY7" fmla="*/ 2540 h 2631440"/>
              <a:gd name="connisteX8" fmla="*/ 450215 w 1286298"/>
              <a:gd name="connsiteY8" fmla="*/ 21590 h 2631440"/>
              <a:gd name="connisteX9" fmla="*/ 393065 w 1286298"/>
              <a:gd name="connsiteY9" fmla="*/ 88900 h 2631440"/>
              <a:gd name="connisteX10" fmla="*/ 354330 w 1286298"/>
              <a:gd name="connsiteY10" fmla="*/ 156210 h 2631440"/>
              <a:gd name="connisteX11" fmla="*/ 325755 w 1286298"/>
              <a:gd name="connsiteY11" fmla="*/ 222885 h 2631440"/>
              <a:gd name="connisteX12" fmla="*/ 316230 w 1286298"/>
              <a:gd name="connsiteY12" fmla="*/ 290195 h 2631440"/>
              <a:gd name="connisteX13" fmla="*/ 297180 w 1286298"/>
              <a:gd name="connsiteY13" fmla="*/ 367030 h 2631440"/>
              <a:gd name="connisteX14" fmla="*/ 287655 w 1286298"/>
              <a:gd name="connsiteY14" fmla="*/ 443230 h 2631440"/>
              <a:gd name="connisteX15" fmla="*/ 287655 w 1286298"/>
              <a:gd name="connsiteY15" fmla="*/ 520065 h 2631440"/>
              <a:gd name="connisteX16" fmla="*/ 287655 w 1286298"/>
              <a:gd name="connsiteY16" fmla="*/ 587375 h 2631440"/>
              <a:gd name="connisteX17" fmla="*/ 287655 w 1286298"/>
              <a:gd name="connsiteY17" fmla="*/ 654050 h 2631440"/>
              <a:gd name="connisteX18" fmla="*/ 297180 w 1286298"/>
              <a:gd name="connsiteY18" fmla="*/ 730885 h 2631440"/>
              <a:gd name="connisteX19" fmla="*/ 316230 w 1286298"/>
              <a:gd name="connsiteY19" fmla="*/ 798195 h 2631440"/>
              <a:gd name="connisteX20" fmla="*/ 364490 w 1286298"/>
              <a:gd name="connsiteY20" fmla="*/ 864870 h 2631440"/>
              <a:gd name="connisteX21" fmla="*/ 393065 w 1286298"/>
              <a:gd name="connsiteY21" fmla="*/ 932180 h 2631440"/>
              <a:gd name="connisteX22" fmla="*/ 450215 w 1286298"/>
              <a:gd name="connsiteY22" fmla="*/ 999490 h 2631440"/>
              <a:gd name="connisteX23" fmla="*/ 508000 w 1286298"/>
              <a:gd name="connsiteY23" fmla="*/ 1076325 h 2631440"/>
              <a:gd name="connisteX24" fmla="*/ 575310 w 1286298"/>
              <a:gd name="connsiteY24" fmla="*/ 1133475 h 2631440"/>
              <a:gd name="connisteX25" fmla="*/ 641985 w 1286298"/>
              <a:gd name="connsiteY25" fmla="*/ 1200785 h 2631440"/>
              <a:gd name="connisteX26" fmla="*/ 709295 w 1286298"/>
              <a:gd name="connsiteY26" fmla="*/ 1257935 h 2631440"/>
              <a:gd name="connisteX27" fmla="*/ 776605 w 1286298"/>
              <a:gd name="connsiteY27" fmla="*/ 1315720 h 2631440"/>
              <a:gd name="connisteX28" fmla="*/ 833755 w 1286298"/>
              <a:gd name="connsiteY28" fmla="*/ 1383030 h 2631440"/>
              <a:gd name="connisteX29" fmla="*/ 901065 w 1286298"/>
              <a:gd name="connsiteY29" fmla="*/ 1430655 h 2631440"/>
              <a:gd name="connisteX30" fmla="*/ 987425 w 1286298"/>
              <a:gd name="connsiteY30" fmla="*/ 1488440 h 2631440"/>
              <a:gd name="connisteX31" fmla="*/ 1044575 w 1286298"/>
              <a:gd name="connsiteY31" fmla="*/ 1555115 h 2631440"/>
              <a:gd name="connisteX32" fmla="*/ 1111885 w 1286298"/>
              <a:gd name="connsiteY32" fmla="*/ 1612900 h 2631440"/>
              <a:gd name="connisteX33" fmla="*/ 1169035 w 1286298"/>
              <a:gd name="connsiteY33" fmla="*/ 1689735 h 2631440"/>
              <a:gd name="connisteX34" fmla="*/ 1226820 w 1286298"/>
              <a:gd name="connsiteY34" fmla="*/ 1785620 h 2631440"/>
              <a:gd name="connisteX35" fmla="*/ 1255395 w 1286298"/>
              <a:gd name="connsiteY35" fmla="*/ 1861820 h 2631440"/>
              <a:gd name="connisteX36" fmla="*/ 1264920 w 1286298"/>
              <a:gd name="connsiteY36" fmla="*/ 1929130 h 2631440"/>
              <a:gd name="connisteX37" fmla="*/ 1284605 w 1286298"/>
              <a:gd name="connsiteY37" fmla="*/ 1996440 h 2631440"/>
              <a:gd name="connisteX38" fmla="*/ 1284605 w 1286298"/>
              <a:gd name="connsiteY38" fmla="*/ 2063115 h 2631440"/>
              <a:gd name="connisteX39" fmla="*/ 1284605 w 1286298"/>
              <a:gd name="connsiteY39" fmla="*/ 2130425 h 2631440"/>
              <a:gd name="connisteX40" fmla="*/ 1284605 w 1286298"/>
              <a:gd name="connsiteY40" fmla="*/ 2197735 h 2631440"/>
              <a:gd name="connisteX41" fmla="*/ 1284605 w 1286298"/>
              <a:gd name="connsiteY41" fmla="*/ 2273935 h 2631440"/>
              <a:gd name="connisteX42" fmla="*/ 1264920 w 1286298"/>
              <a:gd name="connsiteY42" fmla="*/ 2341245 h 2631440"/>
              <a:gd name="connisteX43" fmla="*/ 1198245 w 1286298"/>
              <a:gd name="connsiteY43" fmla="*/ 2408555 h 2631440"/>
              <a:gd name="connisteX44" fmla="*/ 1121410 w 1286298"/>
              <a:gd name="connsiteY44" fmla="*/ 2465705 h 2631440"/>
              <a:gd name="connisteX45" fmla="*/ 1054100 w 1286298"/>
              <a:gd name="connsiteY45" fmla="*/ 2504440 h 2631440"/>
              <a:gd name="connisteX46" fmla="*/ 987425 w 1286298"/>
              <a:gd name="connsiteY46" fmla="*/ 2542540 h 2631440"/>
              <a:gd name="connisteX47" fmla="*/ 920115 w 1286298"/>
              <a:gd name="connsiteY47" fmla="*/ 2552065 h 2631440"/>
              <a:gd name="connisteX48" fmla="*/ 843280 w 1286298"/>
              <a:gd name="connsiteY48" fmla="*/ 2580640 h 2631440"/>
              <a:gd name="connisteX49" fmla="*/ 766445 w 1286298"/>
              <a:gd name="connsiteY49" fmla="*/ 2600325 h 2631440"/>
              <a:gd name="connisteX50" fmla="*/ 699770 w 1286298"/>
              <a:gd name="connsiteY50" fmla="*/ 2628900 h 2631440"/>
              <a:gd name="connisteX51" fmla="*/ 632460 w 1286298"/>
              <a:gd name="connsiteY51" fmla="*/ 2628900 h 2631440"/>
              <a:gd name="connisteX52" fmla="*/ 555625 w 1286298"/>
              <a:gd name="connsiteY52" fmla="*/ 2628900 h 2631440"/>
              <a:gd name="connisteX53" fmla="*/ 488950 w 1286298"/>
              <a:gd name="connsiteY53" fmla="*/ 2628900 h 2631440"/>
              <a:gd name="connisteX54" fmla="*/ 421640 w 1286298"/>
              <a:gd name="connsiteY54" fmla="*/ 2628900 h 2631440"/>
              <a:gd name="connisteX55" fmla="*/ 354330 w 1286298"/>
              <a:gd name="connsiteY55" fmla="*/ 2619375 h 2631440"/>
              <a:gd name="connisteX56" fmla="*/ 287655 w 1286298"/>
              <a:gd name="connsiteY56" fmla="*/ 2619375 h 2631440"/>
              <a:gd name="connisteX57" fmla="*/ 210820 w 1286298"/>
              <a:gd name="connsiteY57" fmla="*/ 2609850 h 2631440"/>
              <a:gd name="connisteX58" fmla="*/ 143510 w 1286298"/>
              <a:gd name="connsiteY58" fmla="*/ 2609850 h 2631440"/>
              <a:gd name="connisteX59" fmla="*/ 67310 w 1286298"/>
              <a:gd name="connsiteY59" fmla="*/ 2609850 h 2631440"/>
              <a:gd name="connisteX60" fmla="*/ 0 w 1286298"/>
              <a:gd name="connsiteY60" fmla="*/ 2580640 h 263144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Lst>
            <a:rect l="l" t="t" r="r" b="b"/>
            <a:pathLst>
              <a:path w="1286298" h="2631440">
                <a:moveTo>
                  <a:pt x="1025525" y="69850"/>
                </a:moveTo>
                <a:cubicBezTo>
                  <a:pt x="1013460" y="66040"/>
                  <a:pt x="984885" y="57785"/>
                  <a:pt x="958215" y="50165"/>
                </a:cubicBezTo>
                <a:cubicBezTo>
                  <a:pt x="931545" y="42545"/>
                  <a:pt x="922020" y="34925"/>
                  <a:pt x="891540" y="31115"/>
                </a:cubicBezTo>
                <a:cubicBezTo>
                  <a:pt x="861060" y="27305"/>
                  <a:pt x="835660" y="36830"/>
                  <a:pt x="805180" y="31115"/>
                </a:cubicBezTo>
                <a:cubicBezTo>
                  <a:pt x="774700" y="25400"/>
                  <a:pt x="768350" y="8255"/>
                  <a:pt x="737870" y="2540"/>
                </a:cubicBezTo>
                <a:cubicBezTo>
                  <a:pt x="707390" y="-3175"/>
                  <a:pt x="681990" y="2540"/>
                  <a:pt x="651510" y="2540"/>
                </a:cubicBezTo>
                <a:cubicBezTo>
                  <a:pt x="621030" y="2540"/>
                  <a:pt x="611505" y="2540"/>
                  <a:pt x="584835" y="2540"/>
                </a:cubicBezTo>
                <a:cubicBezTo>
                  <a:pt x="558165" y="2540"/>
                  <a:pt x="544195" y="-1270"/>
                  <a:pt x="517525" y="2540"/>
                </a:cubicBezTo>
                <a:cubicBezTo>
                  <a:pt x="490855" y="6350"/>
                  <a:pt x="474980" y="4445"/>
                  <a:pt x="450215" y="21590"/>
                </a:cubicBezTo>
                <a:cubicBezTo>
                  <a:pt x="425450" y="38735"/>
                  <a:pt x="412115" y="62230"/>
                  <a:pt x="393065" y="88900"/>
                </a:cubicBezTo>
                <a:cubicBezTo>
                  <a:pt x="374015" y="115570"/>
                  <a:pt x="367665" y="129540"/>
                  <a:pt x="354330" y="156210"/>
                </a:cubicBezTo>
                <a:cubicBezTo>
                  <a:pt x="340995" y="182880"/>
                  <a:pt x="333375" y="196215"/>
                  <a:pt x="325755" y="222885"/>
                </a:cubicBezTo>
                <a:cubicBezTo>
                  <a:pt x="318135" y="249555"/>
                  <a:pt x="321945" y="261620"/>
                  <a:pt x="316230" y="290195"/>
                </a:cubicBezTo>
                <a:cubicBezTo>
                  <a:pt x="310515" y="318770"/>
                  <a:pt x="302895" y="336550"/>
                  <a:pt x="297180" y="367030"/>
                </a:cubicBezTo>
                <a:cubicBezTo>
                  <a:pt x="291465" y="397510"/>
                  <a:pt x="289560" y="412750"/>
                  <a:pt x="287655" y="443230"/>
                </a:cubicBezTo>
                <a:cubicBezTo>
                  <a:pt x="285750" y="473710"/>
                  <a:pt x="287655" y="491490"/>
                  <a:pt x="287655" y="520065"/>
                </a:cubicBezTo>
                <a:cubicBezTo>
                  <a:pt x="287655" y="548640"/>
                  <a:pt x="287655" y="560705"/>
                  <a:pt x="287655" y="587375"/>
                </a:cubicBezTo>
                <a:cubicBezTo>
                  <a:pt x="287655" y="614045"/>
                  <a:pt x="285750" y="625475"/>
                  <a:pt x="287655" y="654050"/>
                </a:cubicBezTo>
                <a:cubicBezTo>
                  <a:pt x="289560" y="682625"/>
                  <a:pt x="291465" y="702310"/>
                  <a:pt x="297180" y="730885"/>
                </a:cubicBezTo>
                <a:cubicBezTo>
                  <a:pt x="302895" y="759460"/>
                  <a:pt x="302895" y="771525"/>
                  <a:pt x="316230" y="798195"/>
                </a:cubicBezTo>
                <a:cubicBezTo>
                  <a:pt x="329565" y="824865"/>
                  <a:pt x="349250" y="838200"/>
                  <a:pt x="364490" y="864870"/>
                </a:cubicBezTo>
                <a:cubicBezTo>
                  <a:pt x="379730" y="891540"/>
                  <a:pt x="375920" y="905510"/>
                  <a:pt x="393065" y="932180"/>
                </a:cubicBezTo>
                <a:cubicBezTo>
                  <a:pt x="410210" y="958850"/>
                  <a:pt x="427355" y="970915"/>
                  <a:pt x="450215" y="999490"/>
                </a:cubicBezTo>
                <a:cubicBezTo>
                  <a:pt x="473075" y="1028065"/>
                  <a:pt x="483235" y="1049655"/>
                  <a:pt x="508000" y="1076325"/>
                </a:cubicBezTo>
                <a:cubicBezTo>
                  <a:pt x="532765" y="1102995"/>
                  <a:pt x="548640" y="1108710"/>
                  <a:pt x="575310" y="1133475"/>
                </a:cubicBezTo>
                <a:cubicBezTo>
                  <a:pt x="601980" y="1158240"/>
                  <a:pt x="615315" y="1176020"/>
                  <a:pt x="641985" y="1200785"/>
                </a:cubicBezTo>
                <a:cubicBezTo>
                  <a:pt x="668655" y="1225550"/>
                  <a:pt x="682625" y="1235075"/>
                  <a:pt x="709295" y="1257935"/>
                </a:cubicBezTo>
                <a:cubicBezTo>
                  <a:pt x="735965" y="1280795"/>
                  <a:pt x="751840" y="1290955"/>
                  <a:pt x="776605" y="1315720"/>
                </a:cubicBezTo>
                <a:cubicBezTo>
                  <a:pt x="801370" y="1340485"/>
                  <a:pt x="808990" y="1360170"/>
                  <a:pt x="833755" y="1383030"/>
                </a:cubicBezTo>
                <a:cubicBezTo>
                  <a:pt x="858520" y="1405890"/>
                  <a:pt x="870585" y="1409700"/>
                  <a:pt x="901065" y="1430655"/>
                </a:cubicBezTo>
                <a:cubicBezTo>
                  <a:pt x="931545" y="1451610"/>
                  <a:pt x="958850" y="1463675"/>
                  <a:pt x="987425" y="1488440"/>
                </a:cubicBezTo>
                <a:cubicBezTo>
                  <a:pt x="1016000" y="1513205"/>
                  <a:pt x="1019810" y="1530350"/>
                  <a:pt x="1044575" y="1555115"/>
                </a:cubicBezTo>
                <a:cubicBezTo>
                  <a:pt x="1069340" y="1579880"/>
                  <a:pt x="1087120" y="1586230"/>
                  <a:pt x="1111885" y="1612900"/>
                </a:cubicBezTo>
                <a:cubicBezTo>
                  <a:pt x="1136650" y="1639570"/>
                  <a:pt x="1146175" y="1655445"/>
                  <a:pt x="1169035" y="1689735"/>
                </a:cubicBezTo>
                <a:cubicBezTo>
                  <a:pt x="1191895" y="1724025"/>
                  <a:pt x="1209675" y="1751330"/>
                  <a:pt x="1226820" y="1785620"/>
                </a:cubicBezTo>
                <a:cubicBezTo>
                  <a:pt x="1243965" y="1819910"/>
                  <a:pt x="1247775" y="1833245"/>
                  <a:pt x="1255395" y="1861820"/>
                </a:cubicBezTo>
                <a:cubicBezTo>
                  <a:pt x="1263015" y="1890395"/>
                  <a:pt x="1259205" y="1902460"/>
                  <a:pt x="1264920" y="1929130"/>
                </a:cubicBezTo>
                <a:cubicBezTo>
                  <a:pt x="1270635" y="1955800"/>
                  <a:pt x="1280795" y="1969770"/>
                  <a:pt x="1284605" y="1996440"/>
                </a:cubicBezTo>
                <a:cubicBezTo>
                  <a:pt x="1288415" y="2023110"/>
                  <a:pt x="1284605" y="2036445"/>
                  <a:pt x="1284605" y="2063115"/>
                </a:cubicBezTo>
                <a:cubicBezTo>
                  <a:pt x="1284605" y="2089785"/>
                  <a:pt x="1284605" y="2103755"/>
                  <a:pt x="1284605" y="2130425"/>
                </a:cubicBezTo>
                <a:cubicBezTo>
                  <a:pt x="1284605" y="2157095"/>
                  <a:pt x="1284605" y="2169160"/>
                  <a:pt x="1284605" y="2197735"/>
                </a:cubicBezTo>
                <a:cubicBezTo>
                  <a:pt x="1284605" y="2226310"/>
                  <a:pt x="1288415" y="2245360"/>
                  <a:pt x="1284605" y="2273935"/>
                </a:cubicBezTo>
                <a:cubicBezTo>
                  <a:pt x="1280795" y="2302510"/>
                  <a:pt x="1282065" y="2314575"/>
                  <a:pt x="1264920" y="2341245"/>
                </a:cubicBezTo>
                <a:cubicBezTo>
                  <a:pt x="1247775" y="2367915"/>
                  <a:pt x="1226820" y="2383790"/>
                  <a:pt x="1198245" y="2408555"/>
                </a:cubicBezTo>
                <a:cubicBezTo>
                  <a:pt x="1169670" y="2433320"/>
                  <a:pt x="1149985" y="2446655"/>
                  <a:pt x="1121410" y="2465705"/>
                </a:cubicBezTo>
                <a:cubicBezTo>
                  <a:pt x="1092835" y="2484755"/>
                  <a:pt x="1080770" y="2489200"/>
                  <a:pt x="1054100" y="2504440"/>
                </a:cubicBezTo>
                <a:cubicBezTo>
                  <a:pt x="1027430" y="2519680"/>
                  <a:pt x="1014095" y="2533015"/>
                  <a:pt x="987425" y="2542540"/>
                </a:cubicBezTo>
                <a:cubicBezTo>
                  <a:pt x="960755" y="2552065"/>
                  <a:pt x="948690" y="2544445"/>
                  <a:pt x="920115" y="2552065"/>
                </a:cubicBezTo>
                <a:cubicBezTo>
                  <a:pt x="891540" y="2559685"/>
                  <a:pt x="873760" y="2571115"/>
                  <a:pt x="843280" y="2580640"/>
                </a:cubicBezTo>
                <a:cubicBezTo>
                  <a:pt x="812800" y="2590165"/>
                  <a:pt x="795020" y="2590800"/>
                  <a:pt x="766445" y="2600325"/>
                </a:cubicBezTo>
                <a:cubicBezTo>
                  <a:pt x="737870" y="2609850"/>
                  <a:pt x="726440" y="2623185"/>
                  <a:pt x="699770" y="2628900"/>
                </a:cubicBezTo>
                <a:cubicBezTo>
                  <a:pt x="673100" y="2634615"/>
                  <a:pt x="661035" y="2628900"/>
                  <a:pt x="632460" y="2628900"/>
                </a:cubicBezTo>
                <a:cubicBezTo>
                  <a:pt x="603885" y="2628900"/>
                  <a:pt x="584200" y="2628900"/>
                  <a:pt x="555625" y="2628900"/>
                </a:cubicBezTo>
                <a:cubicBezTo>
                  <a:pt x="527050" y="2628900"/>
                  <a:pt x="515620" y="2628900"/>
                  <a:pt x="488950" y="2628900"/>
                </a:cubicBezTo>
                <a:cubicBezTo>
                  <a:pt x="462280" y="2628900"/>
                  <a:pt x="448310" y="2630805"/>
                  <a:pt x="421640" y="2628900"/>
                </a:cubicBezTo>
                <a:cubicBezTo>
                  <a:pt x="394970" y="2626995"/>
                  <a:pt x="381000" y="2621280"/>
                  <a:pt x="354330" y="2619375"/>
                </a:cubicBezTo>
                <a:cubicBezTo>
                  <a:pt x="327660" y="2617470"/>
                  <a:pt x="316230" y="2621280"/>
                  <a:pt x="287655" y="2619375"/>
                </a:cubicBezTo>
                <a:cubicBezTo>
                  <a:pt x="259080" y="2617470"/>
                  <a:pt x="239395" y="2611755"/>
                  <a:pt x="210820" y="2609850"/>
                </a:cubicBezTo>
                <a:cubicBezTo>
                  <a:pt x="182245" y="2607945"/>
                  <a:pt x="172085" y="2609850"/>
                  <a:pt x="143510" y="2609850"/>
                </a:cubicBezTo>
                <a:cubicBezTo>
                  <a:pt x="114935" y="2609850"/>
                  <a:pt x="95885" y="2615565"/>
                  <a:pt x="67310" y="2609850"/>
                </a:cubicBezTo>
                <a:cubicBezTo>
                  <a:pt x="38735" y="2604135"/>
                  <a:pt x="12065" y="2586355"/>
                  <a:pt x="0" y="25806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Left)">
                                      <p:cBhvr>
                                        <p:cTn id="13" dur="500"/>
                                        <p:tgtEl>
                                          <p:spTgt spid="2"/>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Left)">
                                      <p:cBhvr>
                                        <p:cTn id="22" dur="500"/>
                                        <p:tgtEl>
                                          <p:spTgt spid="11"/>
                                        </p:tgtEl>
                                      </p:cBhvr>
                                    </p:animEffect>
                                  </p:childTnLst>
                                </p:cTn>
                              </p:par>
                              <p:par>
                                <p:cTn id="23" presetID="18" presetClass="entr" presetSubtype="12"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strips(downLeft)">
                                      <p:cBhvr>
                                        <p:cTn id="25" dur="500"/>
                                        <p:tgtEl>
                                          <p:spTgt spid="12"/>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Left)">
                                      <p:cBhvr>
                                        <p:cTn id="28" dur="500"/>
                                        <p:tgtEl>
                                          <p:spTgt spid="13"/>
                                        </p:tgtEl>
                                      </p:cBhvr>
                                    </p:animEffect>
                                  </p:childTnLst>
                                </p:cTn>
                              </p:par>
                              <p:par>
                                <p:cTn id="29" presetID="18" presetClass="entr" presetSubtype="12"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strips(down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 calcmode="lin" valueType="num">
                                      <p:cBhvr additive="base">
                                        <p:cTn id="3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1" grpId="0" bldLvl="0" animBg="1"/>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376170" y="533400"/>
            <a:ext cx="3107690" cy="457200"/>
          </a:xfrm>
          <a:prstGeom prst="rect">
            <a:avLst/>
          </a:prstGeom>
          <a:noFill/>
        </p:spPr>
        <p:txBody>
          <a:bodyPr wrap="square" rtlCol="0">
            <a:spAutoFit/>
          </a:bodyPr>
          <a:p>
            <a:r>
              <a:rPr lang="zh-CN" altLang="zh-CN" sz="2400">
                <a:latin typeface="黑体" panose="02010609060101010101" pitchFamily="2" charset="-122"/>
                <a:ea typeface="黑体" panose="02010609060101010101" pitchFamily="2" charset="-122"/>
              </a:rPr>
              <a:t>变形分析</a:t>
            </a:r>
            <a:r>
              <a:rPr lang="en-US" altLang="zh-CN" sz="2400">
                <a:latin typeface="黑体" panose="02010609060101010101" pitchFamily="2" charset="-122"/>
                <a:ea typeface="黑体" panose="02010609060101010101" pitchFamily="2" charset="-122"/>
              </a:rPr>
              <a:t>----</a:t>
            </a:r>
            <a:r>
              <a:rPr lang="zh-CN" altLang="en-US" sz="2400">
                <a:latin typeface="黑体" panose="02010609060101010101" pitchFamily="2" charset="-122"/>
                <a:ea typeface="黑体" panose="02010609060101010101" pitchFamily="2" charset="-122"/>
              </a:rPr>
              <a:t>扭曲</a:t>
            </a:r>
            <a:endParaRPr lang="zh-CN" altLang="en-US" sz="2400">
              <a:latin typeface="黑体" panose="02010609060101010101" pitchFamily="2" charset="-122"/>
              <a:ea typeface="黑体" panose="0201060906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碎纸片的复原</a:t>
            </a:r>
            <a:endParaRPr lang="zh-CN" altLang="en-US"/>
          </a:p>
        </p:txBody>
      </p:sp>
      <p:sp>
        <p:nvSpPr>
          <p:cNvPr id="3" name="副标题 2"/>
          <p:cNvSpPr>
            <a:spLocks noGrp="1"/>
          </p:cNvSpPr>
          <p:nvPr>
            <p:ph type="subTitle" idx="1"/>
          </p:nvPr>
        </p:nvSpPr>
        <p:spPr/>
        <p:txBody>
          <a:bodyPr/>
          <a:p>
            <a:r>
              <a:rPr lang="en-US" altLang="zh-CN"/>
              <a:t>2013</a:t>
            </a:r>
            <a:r>
              <a:rPr lang="zh-CN" altLang="en-US"/>
              <a:t>年数模竞赛</a:t>
            </a:r>
            <a:r>
              <a:rPr lang="en-US" altLang="zh-CN"/>
              <a:t>B</a:t>
            </a:r>
            <a:r>
              <a:rPr lang="zh-CN" altLang="en-US"/>
              <a:t>题</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727710" y="716280"/>
            <a:ext cx="9432290" cy="5882640"/>
          </a:xfrm>
          <a:prstGeom prst="rect">
            <a:avLst/>
          </a:prstGeom>
          <a:noFill/>
          <a:ln w="9525">
            <a:noFill/>
            <a:miter/>
          </a:ln>
        </p:spPr>
        <p:txBody>
          <a:bodyPr wrap="square">
            <a:spAutoFit/>
          </a:bodyPr>
          <a:p>
            <a:pPr marL="0" indent="266700" algn="l"/>
            <a:r>
              <a:rPr lang="zh-CN" altLang="en-US" sz="2000" b="0" u="none">
                <a:latin typeface="Calibri" panose="020F0502020204030204" charset="0"/>
                <a:ea typeface="Calibri" panose="020F0502020204030204" charset="0"/>
                <a:cs typeface="Calibri" panose="020F0502020204030204" charset="0"/>
              </a:rPr>
              <a:t>破碎文件的拼接在司法物证复原、历史文献修复</a:t>
            </a:r>
            <a:r>
              <a:rPr lang="zh-CN" altLang="en-US" sz="2000" b="0" u="none">
                <a:latin typeface="宋体" panose="02010600030101010101" pitchFamily="2" charset="-122"/>
                <a:ea typeface="宋体" panose="02010600030101010101" pitchFamily="2" charset="-122"/>
                <a:cs typeface="宋体" panose="02010600030101010101" pitchFamily="2" charset="-122"/>
              </a:rPr>
              <a:t>以及军事情报</a:t>
            </a:r>
            <a:r>
              <a:rPr lang="zh-CN" altLang="en-US" sz="2000" b="0" u="none">
                <a:latin typeface="Calibri" panose="020F0502020204030204" charset="0"/>
                <a:ea typeface="Calibri" panose="020F0502020204030204" charset="0"/>
                <a:cs typeface="Calibri" panose="020F0502020204030204" charset="0"/>
              </a:rPr>
              <a:t>获取等领域都有</a:t>
            </a:r>
            <a:r>
              <a:rPr lang="zh-CN" altLang="en-US" sz="2000" b="0" u="none">
                <a:latin typeface="宋体" panose="02010600030101010101" pitchFamily="2" charset="-122"/>
                <a:ea typeface="宋体" panose="02010600030101010101" pitchFamily="2" charset="-122"/>
                <a:cs typeface="宋体" panose="02010600030101010101" pitchFamily="2" charset="-122"/>
              </a:rPr>
              <a:t>着</a:t>
            </a:r>
            <a:r>
              <a:rPr lang="zh-CN" altLang="en-US" sz="2000" b="0" u="none">
                <a:latin typeface="Calibri" panose="020F0502020204030204" charset="0"/>
                <a:ea typeface="Calibri" panose="020F0502020204030204" charset="0"/>
                <a:cs typeface="Calibri" panose="020F0502020204030204" charset="0"/>
              </a:rPr>
              <a:t>重要的应用。传统上，</a:t>
            </a:r>
            <a:r>
              <a:rPr lang="zh-CN" altLang="en-US" sz="2000" b="0" u="none">
                <a:latin typeface="宋体" panose="02010600030101010101" pitchFamily="2" charset="-122"/>
                <a:ea typeface="宋体" panose="02010600030101010101" pitchFamily="2" charset="-122"/>
                <a:cs typeface="宋体" panose="02010600030101010101" pitchFamily="2" charset="-122"/>
              </a:rPr>
              <a:t>拼接</a:t>
            </a:r>
            <a:r>
              <a:rPr lang="zh-CN" altLang="en-US" sz="2000" b="0" u="none">
                <a:latin typeface="Calibri" panose="020F0502020204030204" charset="0"/>
                <a:ea typeface="Calibri" panose="020F0502020204030204" charset="0"/>
                <a:cs typeface="Calibri" panose="020F0502020204030204" charset="0"/>
              </a:rPr>
              <a:t>复原工作需由人工完成，准确率较高，但效率很低。特别是当碎片数量巨大，人工拼接很难在短时间内完成任务。随着计算机技术的发展，人们试图开发碎纸</a:t>
            </a:r>
            <a:r>
              <a:rPr lang="zh-CN" altLang="en-US" sz="2000" b="0" u="none">
                <a:latin typeface="宋体" panose="02010600030101010101" pitchFamily="2" charset="-122"/>
                <a:ea typeface="宋体" panose="02010600030101010101" pitchFamily="2" charset="-122"/>
                <a:cs typeface="宋体" panose="02010600030101010101" pitchFamily="2" charset="-122"/>
              </a:rPr>
              <a:t>片</a:t>
            </a:r>
            <a:r>
              <a:rPr lang="zh-CN" altLang="en-US" sz="2000" b="0" u="none">
                <a:latin typeface="Calibri" panose="020F0502020204030204" charset="0"/>
                <a:ea typeface="Calibri" panose="020F0502020204030204" charset="0"/>
                <a:cs typeface="Calibri" panose="020F0502020204030204" charset="0"/>
              </a:rPr>
              <a:t>的自动拼接技术，以提高拼接</a:t>
            </a:r>
            <a:r>
              <a:rPr lang="zh-CN" altLang="en-US" sz="2000" b="0" u="none">
                <a:latin typeface="宋体" panose="02010600030101010101" pitchFamily="2" charset="-122"/>
                <a:ea typeface="宋体" panose="02010600030101010101" pitchFamily="2" charset="-122"/>
                <a:cs typeface="宋体" panose="02010600030101010101" pitchFamily="2" charset="-122"/>
              </a:rPr>
              <a:t>复原</a:t>
            </a:r>
            <a:r>
              <a:rPr lang="zh-CN" altLang="en-US" sz="2000" b="0" u="none">
                <a:latin typeface="Calibri" panose="020F0502020204030204" charset="0"/>
                <a:ea typeface="Calibri" panose="020F0502020204030204" charset="0"/>
                <a:cs typeface="Calibri" panose="020F0502020204030204" charset="0"/>
              </a:rPr>
              <a:t>效率。</a:t>
            </a:r>
            <a:r>
              <a:rPr lang="zh-CN" altLang="en-US" sz="2000" b="0" u="none">
                <a:latin typeface="宋体" panose="02010600030101010101" pitchFamily="2" charset="-122"/>
                <a:ea typeface="宋体" panose="02010600030101010101" pitchFamily="2" charset="-122"/>
                <a:cs typeface="宋体" panose="02010600030101010101" pitchFamily="2" charset="-122"/>
              </a:rPr>
              <a:t>请讨论以下问题：</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266700" algn="l"/>
            <a:endParaRPr lang="zh-CN" altLang="en-US" sz="20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lgn="l"/>
            <a:r>
              <a:rPr lang="en-US" altLang="zh-CN" sz="2000" b="0" u="none">
                <a:solidFill>
                  <a:srgbClr val="000000"/>
                </a:solidFill>
                <a:latin typeface="宋体" panose="02010600030101010101" pitchFamily="2" charset="-122"/>
                <a:ea typeface="宋体" panose="02010600030101010101" pitchFamily="2" charset="-122"/>
                <a:cs typeface="宋体" panose="02010600030101010101" pitchFamily="2" charset="-122"/>
              </a:rPr>
              <a:t>1. </a:t>
            </a:r>
            <a:r>
              <a:rPr lang="zh-CN" altLang="en-US" sz="2000" b="0" u="none">
                <a:latin typeface="Calibri" panose="020F0502020204030204" charset="0"/>
                <a:ea typeface="Calibri" panose="020F0502020204030204" charset="0"/>
                <a:cs typeface="Calibri" panose="020F0502020204030204" charset="0"/>
              </a:rPr>
              <a:t>对于给定的来自同一页</a:t>
            </a:r>
            <a:r>
              <a:rPr lang="zh-CN" altLang="en-US" sz="2000" b="0" u="none">
                <a:latin typeface="宋体" panose="02010600030101010101" pitchFamily="2" charset="-122"/>
                <a:ea typeface="宋体" panose="02010600030101010101" pitchFamily="2" charset="-122"/>
                <a:cs typeface="宋体" panose="02010600030101010101" pitchFamily="2" charset="-122"/>
              </a:rPr>
              <a:t>印刷文字文件</a:t>
            </a:r>
            <a:r>
              <a:rPr lang="zh-CN" altLang="en-US" sz="2000" b="0" u="none">
                <a:latin typeface="Calibri" panose="020F0502020204030204" charset="0"/>
                <a:ea typeface="Calibri" panose="020F0502020204030204" charset="0"/>
                <a:cs typeface="Calibri" panose="020F0502020204030204" charset="0"/>
              </a:rPr>
              <a:t>的</a:t>
            </a:r>
            <a:r>
              <a:rPr lang="zh-CN" altLang="en-US" sz="2000" b="0" u="none">
                <a:latin typeface="宋体" panose="02010600030101010101" pitchFamily="2" charset="-122"/>
                <a:ea typeface="宋体" panose="02010600030101010101" pitchFamily="2" charset="-122"/>
                <a:cs typeface="宋体" panose="02010600030101010101" pitchFamily="2" charset="-122"/>
              </a:rPr>
              <a:t>碎纸机破碎纸</a:t>
            </a:r>
            <a:r>
              <a:rPr lang="zh-CN" altLang="en-US" sz="2000" b="0" u="none">
                <a:latin typeface="Calibri" panose="020F0502020204030204" charset="0"/>
                <a:ea typeface="Calibri" panose="020F0502020204030204" charset="0"/>
                <a:cs typeface="Calibri" panose="020F0502020204030204" charset="0"/>
              </a:rPr>
              <a:t>片（</a:t>
            </a:r>
            <a:r>
              <a:rPr lang="zh-CN" altLang="en-US" sz="2000" b="1" u="none">
                <a:solidFill>
                  <a:srgbClr val="FF0000"/>
                </a:solidFill>
                <a:latin typeface="Calibri" panose="020F0502020204030204" charset="0"/>
                <a:ea typeface="Calibri" panose="020F0502020204030204" charset="0"/>
                <a:cs typeface="Calibri" panose="020F0502020204030204" charset="0"/>
              </a:rPr>
              <a:t>仅纵切</a:t>
            </a:r>
            <a:r>
              <a:rPr lang="zh-CN" altLang="en-US" sz="2000" b="0" u="none">
                <a:latin typeface="Calibri" panose="020F0502020204030204" charset="0"/>
                <a:ea typeface="Calibri" panose="020F0502020204030204" charset="0"/>
                <a:cs typeface="Calibri" panose="020F0502020204030204" charset="0"/>
              </a:rPr>
              <a:t>），建立碎纸</a:t>
            </a:r>
            <a:r>
              <a:rPr lang="zh-CN" altLang="en-US" sz="2000" b="0" u="none">
                <a:latin typeface="宋体" panose="02010600030101010101" pitchFamily="2" charset="-122"/>
                <a:ea typeface="宋体" panose="02010600030101010101" pitchFamily="2" charset="-122"/>
                <a:cs typeface="宋体" panose="02010600030101010101" pitchFamily="2" charset="-122"/>
              </a:rPr>
              <a:t>片</a:t>
            </a:r>
            <a:r>
              <a:rPr lang="zh-CN" altLang="en-US" sz="2000" b="0" u="none">
                <a:latin typeface="Calibri" panose="020F0502020204030204" charset="0"/>
                <a:ea typeface="Calibri" panose="020F0502020204030204" charset="0"/>
                <a:cs typeface="Calibri" panose="020F0502020204030204" charset="0"/>
              </a:rPr>
              <a:t>拼接</a:t>
            </a:r>
            <a:r>
              <a:rPr lang="zh-CN" altLang="en-US" sz="2000" b="0" u="none">
                <a:latin typeface="宋体" panose="02010600030101010101" pitchFamily="2" charset="-122"/>
                <a:ea typeface="宋体" panose="02010600030101010101" pitchFamily="2" charset="-122"/>
                <a:cs typeface="宋体" panose="02010600030101010101" pitchFamily="2" charset="-122"/>
              </a:rPr>
              <a:t>复原模型和</a:t>
            </a:r>
            <a:r>
              <a:rPr lang="zh-CN" altLang="en-US" sz="2000" b="0" u="none">
                <a:latin typeface="Calibri" panose="020F0502020204030204" charset="0"/>
                <a:ea typeface="Calibri" panose="020F0502020204030204" charset="0"/>
                <a:cs typeface="Calibri" panose="020F0502020204030204" charset="0"/>
              </a:rPr>
              <a:t>算法，并针对附件</a:t>
            </a:r>
            <a:r>
              <a:rPr lang="en-US" altLang="zh-CN" sz="2000" b="0" u="none">
                <a:latin typeface="Calibri" panose="020F0502020204030204" charset="0"/>
                <a:ea typeface="Calibri" panose="020F0502020204030204" charset="0"/>
                <a:cs typeface="Calibri" panose="020F0502020204030204" charset="0"/>
              </a:rPr>
              <a:t>1</a:t>
            </a:r>
            <a:r>
              <a:rPr lang="zh-CN" altLang="en-US" sz="2000" b="0" u="none">
                <a:latin typeface="宋体" panose="02010600030101010101" pitchFamily="2" charset="-122"/>
                <a:ea typeface="宋体" panose="02010600030101010101" pitchFamily="2" charset="-122"/>
                <a:cs typeface="宋体" panose="02010600030101010101" pitchFamily="2" charset="-122"/>
              </a:rPr>
              <a:t>、附件</a:t>
            </a:r>
            <a:r>
              <a:rPr lang="en-US" altLang="zh-CN" sz="2000" b="0" u="none">
                <a:latin typeface="Calibri" panose="020F0502020204030204" charset="0"/>
                <a:ea typeface="Calibri" panose="020F0502020204030204" charset="0"/>
                <a:cs typeface="Calibri" panose="020F0502020204030204" charset="0"/>
              </a:rPr>
              <a:t>2</a:t>
            </a:r>
            <a:r>
              <a:rPr lang="zh-CN" altLang="en-US" sz="2000" b="0" u="none">
                <a:latin typeface="Calibri" panose="020F0502020204030204" charset="0"/>
                <a:ea typeface="Calibri" panose="020F0502020204030204" charset="0"/>
                <a:cs typeface="Calibri" panose="020F0502020204030204" charset="0"/>
              </a:rPr>
              <a:t>给出的</a:t>
            </a:r>
            <a:r>
              <a:rPr lang="zh-CN" altLang="en-US" sz="2000" b="0" u="none">
                <a:latin typeface="宋体" panose="02010600030101010101" pitchFamily="2" charset="-122"/>
                <a:ea typeface="宋体" panose="02010600030101010101" pitchFamily="2" charset="-122"/>
                <a:cs typeface="宋体" panose="02010600030101010101" pitchFamily="2" charset="-122"/>
              </a:rPr>
              <a:t>中、英文各一页文件的碎片</a:t>
            </a:r>
            <a:r>
              <a:rPr lang="zh-CN" altLang="en-US" sz="2000" b="0" u="none">
                <a:latin typeface="Calibri" panose="020F0502020204030204" charset="0"/>
                <a:ea typeface="Calibri" panose="020F0502020204030204" charset="0"/>
                <a:cs typeface="Calibri" panose="020F0502020204030204" charset="0"/>
              </a:rPr>
              <a:t>数据进行</a:t>
            </a:r>
            <a:r>
              <a:rPr lang="zh-CN" altLang="en-US" sz="2000" b="0" u="none">
                <a:latin typeface="宋体" panose="02010600030101010101" pitchFamily="2" charset="-122"/>
                <a:ea typeface="宋体" panose="02010600030101010101" pitchFamily="2" charset="-122"/>
                <a:cs typeface="宋体" panose="02010600030101010101" pitchFamily="2" charset="-122"/>
              </a:rPr>
              <a:t>拼接</a:t>
            </a:r>
            <a:r>
              <a:rPr lang="zh-CN" altLang="en-US" sz="2000" b="0" u="none">
                <a:latin typeface="Calibri" panose="020F0502020204030204" charset="0"/>
                <a:ea typeface="Calibri" panose="020F0502020204030204" charset="0"/>
                <a:cs typeface="Calibri" panose="020F0502020204030204" charset="0"/>
              </a:rPr>
              <a:t>复原</a:t>
            </a:r>
            <a:r>
              <a:rPr lang="zh-CN" altLang="en-US" sz="2000" b="0" u="none">
                <a:latin typeface="宋体" panose="02010600030101010101" pitchFamily="2" charset="-122"/>
                <a:ea typeface="宋体" panose="02010600030101010101" pitchFamily="2" charset="-122"/>
                <a:cs typeface="宋体" panose="02010600030101010101" pitchFamily="2" charset="-122"/>
              </a:rPr>
              <a:t>。如果复原过程需要人工干预，请写出干预方式及干预的时间节点。复原结果以图片形式及表格形式表达（见【结果表达格式说明】）。</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266700" algn="l"/>
            <a:endParaRPr lang="zh-CN" altLang="en-US" sz="20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lgn="l"/>
            <a:r>
              <a:rPr lang="en-US" altLang="zh-CN" sz="2000" b="0" u="none">
                <a:solidFill>
                  <a:srgbClr val="000000"/>
                </a:solidFill>
                <a:latin typeface="宋体" panose="02010600030101010101" pitchFamily="2" charset="-122"/>
                <a:ea typeface="宋体" panose="02010600030101010101" pitchFamily="2" charset="-122"/>
                <a:cs typeface="宋体" panose="02010600030101010101" pitchFamily="2" charset="-122"/>
              </a:rPr>
              <a:t>2. </a:t>
            </a:r>
            <a:r>
              <a:rPr lang="zh-CN" altLang="en-US" sz="2000" b="0" u="none">
                <a:latin typeface="Calibri" panose="020F0502020204030204" charset="0"/>
                <a:ea typeface="Calibri" panose="020F0502020204030204" charset="0"/>
                <a:cs typeface="Calibri" panose="020F0502020204030204" charset="0"/>
              </a:rPr>
              <a:t>对于碎纸机</a:t>
            </a:r>
            <a:r>
              <a:rPr lang="zh-CN" altLang="en-US" sz="2000" b="0" u="none">
                <a:latin typeface="宋体" panose="02010600030101010101" pitchFamily="2" charset="-122"/>
                <a:ea typeface="宋体" panose="02010600030101010101" pitchFamily="2" charset="-122"/>
                <a:cs typeface="宋体" panose="02010600030101010101" pitchFamily="2" charset="-122"/>
              </a:rPr>
              <a:t>既</a:t>
            </a:r>
            <a:r>
              <a:rPr lang="zh-CN" altLang="en-US" sz="2000" b="1" u="none">
                <a:solidFill>
                  <a:srgbClr val="FF0000"/>
                </a:solidFill>
                <a:latin typeface="Calibri" panose="020F0502020204030204" charset="0"/>
                <a:ea typeface="Calibri" panose="020F0502020204030204" charset="0"/>
                <a:cs typeface="Calibri" panose="020F0502020204030204" charset="0"/>
              </a:rPr>
              <a:t>纵切</a:t>
            </a:r>
            <a:r>
              <a:rPr lang="zh-CN" altLang="en-US" sz="2000" b="1" u="none">
                <a:solidFill>
                  <a:srgbClr val="FF0000"/>
                </a:solidFill>
                <a:latin typeface="宋体" panose="02010600030101010101" pitchFamily="2" charset="-122"/>
                <a:ea typeface="宋体" panose="02010600030101010101" pitchFamily="2" charset="-122"/>
                <a:cs typeface="宋体" panose="02010600030101010101" pitchFamily="2" charset="-122"/>
              </a:rPr>
              <a:t>又</a:t>
            </a:r>
            <a:r>
              <a:rPr lang="zh-CN" altLang="en-US" sz="2000" b="1" u="none">
                <a:solidFill>
                  <a:srgbClr val="FF0000"/>
                </a:solidFill>
                <a:latin typeface="Calibri" panose="020F0502020204030204" charset="0"/>
                <a:ea typeface="Calibri" panose="020F0502020204030204" charset="0"/>
                <a:cs typeface="Calibri" panose="020F0502020204030204" charset="0"/>
              </a:rPr>
              <a:t>横切</a:t>
            </a:r>
            <a:r>
              <a:rPr lang="zh-CN" altLang="en-US" sz="2000" b="0" u="none">
                <a:latin typeface="Calibri" panose="020F0502020204030204" charset="0"/>
                <a:ea typeface="Calibri" panose="020F0502020204030204" charset="0"/>
                <a:cs typeface="Calibri" panose="020F0502020204030204" charset="0"/>
              </a:rPr>
              <a:t>的情形，</a:t>
            </a:r>
            <a:r>
              <a:rPr lang="zh-CN" altLang="en-US" sz="2000" b="0" u="none">
                <a:latin typeface="宋体" panose="02010600030101010101" pitchFamily="2" charset="-122"/>
                <a:ea typeface="宋体" panose="02010600030101010101" pitchFamily="2" charset="-122"/>
                <a:cs typeface="宋体" panose="02010600030101010101" pitchFamily="2" charset="-122"/>
              </a:rPr>
              <a:t>请设计碎纸片拼接复原</a:t>
            </a:r>
            <a:r>
              <a:rPr lang="zh-CN" altLang="en-US" sz="2000" b="0" u="none">
                <a:latin typeface="Calibri" panose="020F0502020204030204" charset="0"/>
                <a:ea typeface="Calibri" panose="020F0502020204030204" charset="0"/>
                <a:cs typeface="Calibri" panose="020F0502020204030204" charset="0"/>
              </a:rPr>
              <a:t>模型和算法，并针对附件</a:t>
            </a:r>
            <a:r>
              <a:rPr lang="en-US" altLang="zh-CN" sz="2000" b="0" u="none">
                <a:latin typeface="宋体" panose="02010600030101010101" pitchFamily="2" charset="-122"/>
                <a:ea typeface="宋体" panose="02010600030101010101" pitchFamily="2" charset="-122"/>
                <a:cs typeface="宋体" panose="02010600030101010101" pitchFamily="2" charset="-122"/>
              </a:rPr>
              <a:t>3</a:t>
            </a:r>
            <a:r>
              <a:rPr lang="zh-CN" altLang="en-US" sz="2000" b="0" u="none">
                <a:latin typeface="宋体" panose="02010600030101010101" pitchFamily="2" charset="-122"/>
                <a:ea typeface="宋体" panose="02010600030101010101" pitchFamily="2" charset="-122"/>
                <a:cs typeface="宋体" panose="02010600030101010101" pitchFamily="2" charset="-122"/>
              </a:rPr>
              <a:t>、附件</a:t>
            </a:r>
            <a:r>
              <a:rPr lang="en-US" altLang="zh-CN" sz="2000" b="0" u="none">
                <a:latin typeface="Calibri" panose="020F0502020204030204" charset="0"/>
                <a:ea typeface="Calibri" panose="020F0502020204030204" charset="0"/>
                <a:cs typeface="Calibri" panose="020F0502020204030204" charset="0"/>
              </a:rPr>
              <a:t>4</a:t>
            </a:r>
            <a:r>
              <a:rPr lang="zh-CN" altLang="en-US" sz="2000" b="0" u="none">
                <a:latin typeface="Calibri" panose="020F0502020204030204" charset="0"/>
                <a:ea typeface="Calibri" panose="020F0502020204030204" charset="0"/>
                <a:cs typeface="Calibri" panose="020F0502020204030204" charset="0"/>
              </a:rPr>
              <a:t>给出的</a:t>
            </a:r>
            <a:r>
              <a:rPr lang="zh-CN" altLang="en-US" sz="2000" b="0" u="none">
                <a:latin typeface="宋体" panose="02010600030101010101" pitchFamily="2" charset="-122"/>
                <a:ea typeface="宋体" panose="02010600030101010101" pitchFamily="2" charset="-122"/>
                <a:cs typeface="宋体" panose="02010600030101010101" pitchFamily="2" charset="-122"/>
              </a:rPr>
              <a:t>中、英文各一页文件的碎片</a:t>
            </a:r>
            <a:r>
              <a:rPr lang="zh-CN" altLang="en-US" sz="2000" b="0" u="none">
                <a:latin typeface="Calibri" panose="020F0502020204030204" charset="0"/>
                <a:ea typeface="Calibri" panose="020F0502020204030204" charset="0"/>
                <a:cs typeface="Calibri" panose="020F0502020204030204" charset="0"/>
              </a:rPr>
              <a:t>数据进行</a:t>
            </a:r>
            <a:r>
              <a:rPr lang="zh-CN" altLang="en-US" sz="2000" b="0" u="none">
                <a:latin typeface="宋体" panose="02010600030101010101" pitchFamily="2" charset="-122"/>
                <a:ea typeface="宋体" panose="02010600030101010101" pitchFamily="2" charset="-122"/>
                <a:cs typeface="宋体" panose="02010600030101010101" pitchFamily="2" charset="-122"/>
              </a:rPr>
              <a:t>拼接</a:t>
            </a:r>
            <a:r>
              <a:rPr lang="zh-CN" altLang="en-US" sz="2000" b="0" u="none">
                <a:latin typeface="Calibri" panose="020F0502020204030204" charset="0"/>
                <a:ea typeface="Calibri" panose="020F0502020204030204" charset="0"/>
                <a:cs typeface="Calibri" panose="020F0502020204030204" charset="0"/>
              </a:rPr>
              <a:t>复原。</a:t>
            </a:r>
            <a:r>
              <a:rPr lang="zh-CN" altLang="en-US" sz="2000" b="0" u="none">
                <a:latin typeface="宋体" panose="02010600030101010101" pitchFamily="2" charset="-122"/>
                <a:ea typeface="宋体" panose="02010600030101010101" pitchFamily="2" charset="-122"/>
                <a:cs typeface="宋体" panose="02010600030101010101" pitchFamily="2" charset="-122"/>
              </a:rPr>
              <a:t>如果复原过程需要人工干预，请写出干预方式及干预的时间节点。复原结果表达要求同上。</a:t>
            </a:r>
            <a:endParaRPr lang="zh-CN" altLang="en-US" sz="2000" b="0" u="none">
              <a:latin typeface="宋体" panose="02010600030101010101" pitchFamily="2" charset="-122"/>
              <a:ea typeface="宋体" panose="02010600030101010101" pitchFamily="2" charset="-122"/>
              <a:cs typeface="宋体" panose="02010600030101010101" pitchFamily="2" charset="-122"/>
            </a:endParaRPr>
          </a:p>
          <a:p>
            <a:pPr marL="0" indent="266700" algn="l"/>
            <a:endParaRPr lang="zh-CN" altLang="en-US" sz="20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lgn="l"/>
            <a:endParaRPr lang="zh-CN" altLang="en-US" sz="20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266700" algn="l"/>
            <a:r>
              <a:rPr lang="en-US" altLang="zh-CN" sz="2000" b="0" u="none">
                <a:solidFill>
                  <a:srgbClr val="000000"/>
                </a:solidFill>
                <a:latin typeface="宋体" panose="02010600030101010101" pitchFamily="2" charset="-122"/>
                <a:ea typeface="宋体" panose="02010600030101010101" pitchFamily="2" charset="-122"/>
                <a:cs typeface="宋体" panose="02010600030101010101" pitchFamily="2" charset="-122"/>
              </a:rPr>
              <a:t>3. </a:t>
            </a:r>
            <a:r>
              <a:rPr lang="zh-CN" altLang="en-US" sz="2000" b="0" u="none">
                <a:latin typeface="宋体" panose="02010600030101010101" pitchFamily="2" charset="-122"/>
                <a:ea typeface="宋体" panose="02010600030101010101" pitchFamily="2" charset="-122"/>
                <a:cs typeface="宋体" panose="02010600030101010101" pitchFamily="2" charset="-122"/>
              </a:rPr>
              <a:t>上述所给碎片数据均为单面打印文件，</a:t>
            </a:r>
            <a:r>
              <a:rPr lang="zh-CN" altLang="en-US" sz="2000" b="0" u="none">
                <a:latin typeface="Calibri" panose="020F0502020204030204" charset="0"/>
                <a:ea typeface="Calibri" panose="020F0502020204030204" charset="0"/>
                <a:cs typeface="Calibri" panose="020F0502020204030204" charset="0"/>
              </a:rPr>
              <a:t>从现实</a:t>
            </a:r>
            <a:r>
              <a:rPr lang="zh-CN" altLang="en-US" sz="2000" b="0" u="none">
                <a:latin typeface="宋体" panose="02010600030101010101" pitchFamily="2" charset="-122"/>
                <a:ea typeface="宋体" panose="02010600030101010101" pitchFamily="2" charset="-122"/>
                <a:cs typeface="宋体" panose="02010600030101010101" pitchFamily="2" charset="-122"/>
              </a:rPr>
              <a:t>情形</a:t>
            </a:r>
            <a:r>
              <a:rPr lang="zh-CN" altLang="en-US" sz="2000" b="0" u="none">
                <a:latin typeface="Calibri" panose="020F0502020204030204" charset="0"/>
                <a:ea typeface="Calibri" panose="020F0502020204030204" charset="0"/>
                <a:cs typeface="Calibri" panose="020F0502020204030204" charset="0"/>
              </a:rPr>
              <a:t>出发，</a:t>
            </a:r>
            <a:r>
              <a:rPr lang="zh-CN" altLang="en-US" sz="2000" b="0" u="none">
                <a:latin typeface="宋体" panose="02010600030101010101" pitchFamily="2" charset="-122"/>
                <a:ea typeface="宋体" panose="02010600030101010101" pitchFamily="2" charset="-122"/>
                <a:cs typeface="宋体" panose="02010600030101010101" pitchFamily="2" charset="-122"/>
              </a:rPr>
              <a:t>还可能有</a:t>
            </a:r>
            <a:r>
              <a:rPr lang="zh-CN" altLang="en-US" sz="2000" b="1" u="none">
                <a:solidFill>
                  <a:srgbClr val="FF0000"/>
                </a:solidFill>
                <a:latin typeface="宋体" panose="02010600030101010101" pitchFamily="2" charset="-122"/>
                <a:ea typeface="宋体" panose="02010600030101010101" pitchFamily="2" charset="-122"/>
                <a:cs typeface="宋体" panose="02010600030101010101" pitchFamily="2" charset="-122"/>
              </a:rPr>
              <a:t>双面</a:t>
            </a:r>
            <a:r>
              <a:rPr lang="zh-CN" altLang="en-US" sz="2000" b="0" u="none">
                <a:latin typeface="宋体" panose="02010600030101010101" pitchFamily="2" charset="-122"/>
                <a:ea typeface="宋体" panose="02010600030101010101" pitchFamily="2" charset="-122"/>
                <a:cs typeface="宋体" panose="02010600030101010101" pitchFamily="2" charset="-122"/>
              </a:rPr>
              <a:t>打印文件的碎纸片拼接复原问题需要解决。附件</a:t>
            </a:r>
            <a:r>
              <a:rPr lang="en-US" altLang="zh-CN" sz="2000" b="0" u="none">
                <a:latin typeface="Calibri" panose="020F0502020204030204" charset="0"/>
                <a:ea typeface="Calibri" panose="020F0502020204030204" charset="0"/>
                <a:cs typeface="Calibri" panose="020F0502020204030204" charset="0"/>
              </a:rPr>
              <a:t>5</a:t>
            </a:r>
            <a:r>
              <a:rPr lang="zh-CN" altLang="en-US" sz="2000" b="0" u="none">
                <a:latin typeface="宋体" panose="02010600030101010101" pitchFamily="2" charset="-122"/>
                <a:ea typeface="宋体" panose="02010600030101010101" pitchFamily="2" charset="-122"/>
                <a:cs typeface="宋体" panose="02010600030101010101" pitchFamily="2" charset="-122"/>
              </a:rPr>
              <a:t>给出的是一页英文印刷文字双面打印文件的碎片数据。请尝试设计相应的碎纸片拼接复原</a:t>
            </a:r>
            <a:r>
              <a:rPr lang="zh-CN" altLang="en-US" sz="2000" b="0" u="none">
                <a:latin typeface="Calibri" panose="020F0502020204030204" charset="0"/>
                <a:ea typeface="Calibri" panose="020F0502020204030204" charset="0"/>
                <a:cs typeface="Calibri" panose="020F0502020204030204" charset="0"/>
              </a:rPr>
              <a:t>模型与算法</a:t>
            </a:r>
            <a:r>
              <a:rPr lang="zh-CN" altLang="en-US" sz="2000" b="0" u="none">
                <a:latin typeface="宋体" panose="02010600030101010101" pitchFamily="2" charset="-122"/>
                <a:ea typeface="宋体" panose="02010600030101010101" pitchFamily="2" charset="-122"/>
                <a:cs typeface="宋体" panose="02010600030101010101" pitchFamily="2" charset="-122"/>
              </a:rPr>
              <a:t>，并就附件</a:t>
            </a:r>
            <a:r>
              <a:rPr lang="en-US" altLang="zh-CN" sz="2000" b="0" u="none">
                <a:latin typeface="Calibri" panose="020F0502020204030204" charset="0"/>
                <a:ea typeface="Calibri" panose="020F0502020204030204" charset="0"/>
                <a:cs typeface="Calibri" panose="020F0502020204030204" charset="0"/>
              </a:rPr>
              <a:t>5</a:t>
            </a:r>
            <a:r>
              <a:rPr lang="zh-CN" altLang="en-US" sz="2000" b="0" u="none">
                <a:latin typeface="宋体" panose="02010600030101010101" pitchFamily="2" charset="-122"/>
                <a:ea typeface="宋体" panose="02010600030101010101" pitchFamily="2" charset="-122"/>
                <a:cs typeface="宋体" panose="02010600030101010101" pitchFamily="2" charset="-122"/>
              </a:rPr>
              <a:t>的碎片数据给出拼接复原结果，结果表达要求同上。</a:t>
            </a:r>
            <a:endParaRPr lang="zh-CN" altLang="en-US"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000"/>
          <p:cNvPicPr>
            <a:picLocks noChangeAspect="1"/>
          </p:cNvPicPr>
          <p:nvPr/>
        </p:nvPicPr>
        <p:blipFill>
          <a:blip r:embed="rId1"/>
          <a:stretch>
            <a:fillRect/>
          </a:stretch>
        </p:blipFill>
        <p:spPr>
          <a:xfrm>
            <a:off x="448310" y="151765"/>
            <a:ext cx="316230" cy="6591935"/>
          </a:xfrm>
          <a:prstGeom prst="rect">
            <a:avLst/>
          </a:prstGeom>
        </p:spPr>
      </p:pic>
      <p:pic>
        <p:nvPicPr>
          <p:cNvPr id="3" name="图片 2" descr="001"/>
          <p:cNvPicPr>
            <a:picLocks noChangeAspect="1"/>
          </p:cNvPicPr>
          <p:nvPr/>
        </p:nvPicPr>
        <p:blipFill>
          <a:blip r:embed="rId2"/>
          <a:stretch>
            <a:fillRect/>
          </a:stretch>
        </p:blipFill>
        <p:spPr>
          <a:xfrm>
            <a:off x="1181735" y="170180"/>
            <a:ext cx="251460" cy="6276340"/>
          </a:xfrm>
          <a:prstGeom prst="rect">
            <a:avLst/>
          </a:prstGeom>
        </p:spPr>
      </p:pic>
      <p:pic>
        <p:nvPicPr>
          <p:cNvPr id="4" name="图片 3" descr="002"/>
          <p:cNvPicPr>
            <a:picLocks noChangeAspect="1"/>
          </p:cNvPicPr>
          <p:nvPr/>
        </p:nvPicPr>
        <p:blipFill>
          <a:blip r:embed="rId3"/>
          <a:stretch>
            <a:fillRect/>
          </a:stretch>
        </p:blipFill>
        <p:spPr>
          <a:xfrm>
            <a:off x="1816100" y="267335"/>
            <a:ext cx="250190" cy="6148705"/>
          </a:xfrm>
          <a:prstGeom prst="rect">
            <a:avLst/>
          </a:prstGeom>
        </p:spPr>
      </p:pic>
      <p:pic>
        <p:nvPicPr>
          <p:cNvPr id="5" name="图片 4" descr="003"/>
          <p:cNvPicPr>
            <a:picLocks noChangeAspect="1"/>
          </p:cNvPicPr>
          <p:nvPr/>
        </p:nvPicPr>
        <p:blipFill>
          <a:blip r:embed="rId4"/>
          <a:stretch>
            <a:fillRect/>
          </a:stretch>
        </p:blipFill>
        <p:spPr>
          <a:xfrm>
            <a:off x="2616200" y="175895"/>
            <a:ext cx="192405" cy="6255385"/>
          </a:xfrm>
          <a:prstGeom prst="rect">
            <a:avLst/>
          </a:prstGeom>
        </p:spPr>
      </p:pic>
      <p:pic>
        <p:nvPicPr>
          <p:cNvPr id="6" name="图片 5" descr="004"/>
          <p:cNvPicPr>
            <a:picLocks noChangeAspect="1"/>
          </p:cNvPicPr>
          <p:nvPr/>
        </p:nvPicPr>
        <p:blipFill>
          <a:blip r:embed="rId5"/>
          <a:stretch>
            <a:fillRect/>
          </a:stretch>
        </p:blipFill>
        <p:spPr>
          <a:xfrm>
            <a:off x="3324225" y="276860"/>
            <a:ext cx="250190" cy="6079490"/>
          </a:xfrm>
          <a:prstGeom prst="rect">
            <a:avLst/>
          </a:prstGeom>
        </p:spPr>
      </p:pic>
      <p:pic>
        <p:nvPicPr>
          <p:cNvPr id="7" name="图片 6" descr="000"/>
          <p:cNvPicPr>
            <a:picLocks noChangeAspect="1"/>
          </p:cNvPicPr>
          <p:nvPr/>
        </p:nvPicPr>
        <p:blipFill>
          <a:blip r:embed="rId6"/>
          <a:stretch>
            <a:fillRect/>
          </a:stretch>
        </p:blipFill>
        <p:spPr>
          <a:xfrm>
            <a:off x="5014595" y="-14605"/>
            <a:ext cx="210185" cy="6485255"/>
          </a:xfrm>
          <a:prstGeom prst="rect">
            <a:avLst/>
          </a:prstGeom>
        </p:spPr>
      </p:pic>
      <p:pic>
        <p:nvPicPr>
          <p:cNvPr id="8" name="图片 7" descr="001"/>
          <p:cNvPicPr>
            <a:picLocks noChangeAspect="1"/>
          </p:cNvPicPr>
          <p:nvPr/>
        </p:nvPicPr>
        <p:blipFill>
          <a:blip r:embed="rId7"/>
          <a:stretch>
            <a:fillRect/>
          </a:stretch>
        </p:blipFill>
        <p:spPr>
          <a:xfrm>
            <a:off x="5814060" y="-2540"/>
            <a:ext cx="216535" cy="6292850"/>
          </a:xfrm>
          <a:prstGeom prst="rect">
            <a:avLst/>
          </a:prstGeom>
        </p:spPr>
      </p:pic>
      <p:pic>
        <p:nvPicPr>
          <p:cNvPr id="9" name="图片 8" descr="002"/>
          <p:cNvPicPr>
            <a:picLocks noChangeAspect="1"/>
          </p:cNvPicPr>
          <p:nvPr/>
        </p:nvPicPr>
        <p:blipFill>
          <a:blip r:embed="rId8"/>
          <a:stretch>
            <a:fillRect/>
          </a:stretch>
        </p:blipFill>
        <p:spPr>
          <a:xfrm>
            <a:off x="6449060" y="244475"/>
            <a:ext cx="193675" cy="62185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38913"/>
          <p:cNvSpPr>
            <a:spLocks noGrp="1"/>
          </p:cNvSpPr>
          <p:nvPr>
            <p:ph type="title"/>
          </p:nvPr>
        </p:nvSpPr>
        <p:spPr/>
        <p:txBody>
          <a:bodyPr anchor="ctr"/>
          <a:p>
            <a:r>
              <a:rPr lang="zh-CN" sz="2800" dirty="0"/>
              <a:t>下列题目来源于</a:t>
            </a:r>
            <a:r>
              <a:rPr lang="zh-CN" sz="2800" b="1" dirty="0">
                <a:solidFill>
                  <a:srgbClr val="FF0000"/>
                </a:solidFill>
              </a:rPr>
              <a:t>中学课本和趣味数学</a:t>
            </a:r>
            <a:endParaRPr lang="zh-CN" sz="2800" b="1" dirty="0">
              <a:solidFill>
                <a:srgbClr val="FF0000"/>
              </a:solidFill>
            </a:endParaRPr>
          </a:p>
        </p:txBody>
      </p:sp>
      <p:sp>
        <p:nvSpPr>
          <p:cNvPr id="13314" name="文本占位符 38914"/>
          <p:cNvSpPr>
            <a:spLocks noGrp="1"/>
          </p:cNvSpPr>
          <p:nvPr>
            <p:ph idx="1"/>
          </p:nvPr>
        </p:nvSpPr>
        <p:spPr/>
        <p:txBody>
          <a:bodyPr anchor="t">
            <a:normAutofit lnSpcReduction="20000"/>
          </a:bodyPr>
          <a:p>
            <a:pPr>
              <a:lnSpc>
                <a:spcPct val="90000"/>
              </a:lnSpc>
              <a:buNone/>
            </a:pPr>
            <a:r>
              <a:rPr lang="en-US" altLang="zh-CN" sz="2400" dirty="0"/>
              <a:t>      </a:t>
            </a:r>
            <a:r>
              <a:rPr lang="zh-CN" altLang="en-US" sz="2400" dirty="0"/>
              <a:t>题一：九张扑克牌，全部正面。每次翻两张牌，能否全部变为反面。</a:t>
            </a:r>
            <a:endParaRPr lang="zh-CN" altLang="en-US" sz="2400" dirty="0"/>
          </a:p>
          <a:p>
            <a:pPr>
              <a:lnSpc>
                <a:spcPct val="90000"/>
              </a:lnSpc>
              <a:buNone/>
            </a:pPr>
            <a:endParaRPr lang="zh-CN" altLang="en-US" sz="2400" dirty="0"/>
          </a:p>
          <a:p>
            <a:pPr>
              <a:lnSpc>
                <a:spcPct val="90000"/>
              </a:lnSpc>
              <a:buNone/>
            </a:pPr>
            <a:r>
              <a:rPr lang="zh-CN" altLang="en-US" sz="2400" dirty="0"/>
              <a:t>      题二：一个瓶子装满豆子，你能否估计有多少颗？</a:t>
            </a:r>
            <a:endParaRPr lang="zh-CN" altLang="en-US" sz="2400" dirty="0"/>
          </a:p>
          <a:p>
            <a:pPr>
              <a:lnSpc>
                <a:spcPct val="90000"/>
              </a:lnSpc>
              <a:buNone/>
            </a:pPr>
            <a:endParaRPr lang="zh-CN" altLang="en-US" sz="2400" dirty="0"/>
          </a:p>
          <a:p>
            <a:pPr>
              <a:lnSpc>
                <a:spcPct val="90000"/>
              </a:lnSpc>
              <a:buNone/>
            </a:pPr>
            <a:r>
              <a:rPr lang="zh-CN" altLang="en-US" sz="2400" dirty="0"/>
              <a:t>     题三：</a:t>
            </a:r>
            <a:r>
              <a:rPr lang="en-US" altLang="zh-CN" sz="2400" dirty="0"/>
              <a:t>8</a:t>
            </a:r>
            <a:r>
              <a:rPr lang="zh-CN" altLang="en-US" sz="2400" dirty="0"/>
              <a:t>斤（满），</a:t>
            </a:r>
            <a:r>
              <a:rPr lang="en-US" altLang="zh-CN" sz="2400" dirty="0"/>
              <a:t>5</a:t>
            </a:r>
            <a:r>
              <a:rPr lang="zh-CN" altLang="en-US" sz="2400" dirty="0"/>
              <a:t>斤（空），</a:t>
            </a:r>
            <a:r>
              <a:rPr lang="en-US" altLang="zh-CN" sz="2400" dirty="0"/>
              <a:t>3</a:t>
            </a:r>
            <a:r>
              <a:rPr lang="zh-CN" altLang="en-US" sz="2400" dirty="0"/>
              <a:t>斤（空）三个酒瓶？分成两个</a:t>
            </a:r>
            <a:r>
              <a:rPr lang="en-US" altLang="zh-CN" sz="2400" dirty="0"/>
              <a:t>4</a:t>
            </a:r>
            <a:r>
              <a:rPr lang="zh-CN" altLang="en-US" sz="2400" dirty="0"/>
              <a:t>斤</a:t>
            </a:r>
            <a:endParaRPr lang="zh-CN" altLang="en-US" sz="2400" dirty="0"/>
          </a:p>
          <a:p>
            <a:pPr>
              <a:lnSpc>
                <a:spcPct val="90000"/>
              </a:lnSpc>
              <a:buNone/>
            </a:pPr>
            <a:endParaRPr lang="zh-CN" altLang="en-US" sz="2400" dirty="0"/>
          </a:p>
          <a:p>
            <a:pPr>
              <a:lnSpc>
                <a:spcPct val="90000"/>
              </a:lnSpc>
              <a:buNone/>
            </a:pPr>
            <a:r>
              <a:rPr lang="zh-CN" altLang="en-US" sz="2400" dirty="0"/>
              <a:t>     </a:t>
            </a:r>
            <a:r>
              <a:rPr lang="zh-CN" altLang="en-US" sz="2400" dirty="0">
                <a:sym typeface="宋体" panose="02010600030101010101" pitchFamily="2" charset="-122"/>
              </a:rPr>
              <a:t>题四：人，狗，鸡，米渡河</a:t>
            </a:r>
            <a:endParaRPr lang="zh-CN" altLang="en-US" sz="2400" dirty="0">
              <a:sym typeface="宋体" panose="02010600030101010101" pitchFamily="2" charset="-122"/>
            </a:endParaRPr>
          </a:p>
          <a:p>
            <a:pPr>
              <a:lnSpc>
                <a:spcPct val="90000"/>
              </a:lnSpc>
              <a:buNone/>
            </a:pPr>
            <a:endParaRPr lang="zh-CN" altLang="en-US" sz="2400"/>
          </a:p>
          <a:p>
            <a:pPr>
              <a:lnSpc>
                <a:spcPct val="90000"/>
              </a:lnSpc>
              <a:buNone/>
            </a:pPr>
            <a:r>
              <a:rPr lang="zh-CN" altLang="en-US" sz="2400" dirty="0"/>
              <a:t>     </a:t>
            </a:r>
            <a:r>
              <a:rPr lang="zh-CN" altLang="en-US" sz="2400" dirty="0">
                <a:sym typeface="宋体" panose="02010600030101010101" pitchFamily="2" charset="-122"/>
              </a:rPr>
              <a:t>题五： 七桥问题 </a:t>
            </a:r>
            <a:endParaRPr lang="zh-CN" altLang="en-US" sz="2400" dirty="0"/>
          </a:p>
          <a:p>
            <a:pPr>
              <a:lnSpc>
                <a:spcPct val="90000"/>
              </a:lnSpc>
              <a:buNone/>
            </a:pPr>
            <a:endParaRPr lang="zh-CN" altLang="en-US" sz="2400" dirty="0"/>
          </a:p>
          <a:p>
            <a:pPr>
              <a:lnSpc>
                <a:spcPct val="90000"/>
              </a:lnSpc>
              <a:buNone/>
            </a:pPr>
            <a:r>
              <a:rPr lang="zh-CN" altLang="en-US" dirty="0"/>
              <a:t>       </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57835" y="535305"/>
            <a:ext cx="5438140" cy="518160"/>
          </a:xfrm>
          <a:prstGeom prst="rect">
            <a:avLst/>
          </a:prstGeom>
          <a:noFill/>
        </p:spPr>
        <p:txBody>
          <a:bodyPr wrap="square" rtlCol="0">
            <a:spAutoFit/>
          </a:bodyPr>
          <a:p>
            <a:r>
              <a:rPr lang="zh-CN" altLang="en-US" sz="2800">
                <a:latin typeface="黑体" panose="02010609060101010101" pitchFamily="2" charset="-122"/>
                <a:ea typeface="黑体" panose="02010609060101010101" pitchFamily="2" charset="-122"/>
              </a:rPr>
              <a:t>一</a:t>
            </a:r>
            <a:r>
              <a:rPr lang="en-US" altLang="zh-CN" sz="2800">
                <a:latin typeface="黑体" panose="02010609060101010101" pitchFamily="2" charset="-122"/>
                <a:ea typeface="黑体" panose="02010609060101010101" pitchFamily="2" charset="-122"/>
              </a:rPr>
              <a:t>.</a:t>
            </a:r>
            <a:r>
              <a:rPr lang="zh-CN" altLang="en-US" sz="2800">
                <a:latin typeface="黑体" panose="02010609060101010101" pitchFamily="2" charset="-122"/>
                <a:ea typeface="黑体" panose="02010609060101010101" pitchFamily="2" charset="-122"/>
              </a:rPr>
              <a:t>问题</a:t>
            </a:r>
            <a:r>
              <a:rPr lang="en-US" altLang="zh-CN" sz="2800">
                <a:latin typeface="黑体" panose="02010609060101010101" pitchFamily="2" charset="-122"/>
                <a:ea typeface="黑体" panose="02010609060101010101" pitchFamily="2" charset="-122"/>
              </a:rPr>
              <a:t>:</a:t>
            </a:r>
            <a:r>
              <a:rPr lang="zh-CN" altLang="en-US" sz="2800">
                <a:latin typeface="黑体" panose="02010609060101010101" pitchFamily="2" charset="-122"/>
                <a:ea typeface="黑体" panose="02010609060101010101" pitchFamily="2" charset="-122"/>
              </a:rPr>
              <a:t>切碎的纸片如何复原。</a:t>
            </a:r>
            <a:endParaRPr lang="zh-CN" altLang="en-US" sz="2800">
              <a:latin typeface="黑体" panose="02010609060101010101" pitchFamily="2" charset="-122"/>
              <a:ea typeface="黑体" panose="02010609060101010101" pitchFamily="2" charset="-122"/>
            </a:endParaRPr>
          </a:p>
        </p:txBody>
      </p:sp>
      <p:sp>
        <p:nvSpPr>
          <p:cNvPr id="6" name="文本框 5"/>
          <p:cNvSpPr txBox="1"/>
          <p:nvPr/>
        </p:nvSpPr>
        <p:spPr>
          <a:xfrm>
            <a:off x="1149985" y="1276985"/>
            <a:ext cx="5720080" cy="457200"/>
          </a:xfrm>
          <a:prstGeom prst="rect">
            <a:avLst/>
          </a:prstGeom>
          <a:noFill/>
        </p:spPr>
        <p:txBody>
          <a:bodyPr wrap="square" rtlCol="0">
            <a:spAutoFit/>
          </a:bodyPr>
          <a:p>
            <a:r>
              <a:rPr lang="zh-CN" altLang="en-US" sz="2400">
                <a:solidFill>
                  <a:schemeClr val="tx1"/>
                </a:solidFill>
                <a:uFillTx/>
                <a:latin typeface="黑体" panose="02010609060101010101" pitchFamily="2" charset="-122"/>
                <a:ea typeface="黑体" panose="02010609060101010101" pitchFamily="2" charset="-122"/>
              </a:rPr>
              <a:t>问题</a:t>
            </a:r>
            <a:r>
              <a:rPr lang="en-US" altLang="zh-CN" sz="2400">
                <a:solidFill>
                  <a:schemeClr val="tx1"/>
                </a:solidFill>
                <a:uFillTx/>
                <a:latin typeface="黑体" panose="02010609060101010101" pitchFamily="2" charset="-122"/>
                <a:ea typeface="黑体" panose="02010609060101010101" pitchFamily="2" charset="-122"/>
              </a:rPr>
              <a:t>1</a:t>
            </a:r>
            <a:r>
              <a:rPr lang="zh-CN" altLang="en-US" sz="2400">
                <a:solidFill>
                  <a:schemeClr val="tx1"/>
                </a:solidFill>
                <a:uFillTx/>
                <a:latin typeface="黑体" panose="02010609060101010101" pitchFamily="2" charset="-122"/>
                <a:ea typeface="黑体" panose="02010609060101010101" pitchFamily="2" charset="-122"/>
              </a:rPr>
              <a:t>：中英文纸片，纵切为</a:t>
            </a:r>
            <a:r>
              <a:rPr lang="en-US" altLang="zh-CN" sz="2400">
                <a:solidFill>
                  <a:schemeClr val="tx1"/>
                </a:solidFill>
                <a:uFillTx/>
                <a:latin typeface="黑体" panose="02010609060101010101" pitchFamily="2" charset="-122"/>
                <a:ea typeface="黑体" panose="02010609060101010101" pitchFamily="2" charset="-122"/>
              </a:rPr>
              <a:t>19</a:t>
            </a:r>
            <a:r>
              <a:rPr lang="zh-CN" altLang="en-US" sz="2400">
                <a:solidFill>
                  <a:schemeClr val="tx1"/>
                </a:solidFill>
                <a:uFillTx/>
                <a:latin typeface="黑体" panose="02010609060101010101" pitchFamily="2" charset="-122"/>
                <a:ea typeface="黑体" panose="02010609060101010101" pitchFamily="2" charset="-122"/>
              </a:rPr>
              <a:t>条碎片。</a:t>
            </a:r>
            <a:endParaRPr lang="zh-CN" altLang="en-US" sz="2400">
              <a:solidFill>
                <a:schemeClr val="tx1"/>
              </a:solidFill>
              <a:uFillTx/>
              <a:latin typeface="黑体" panose="02010609060101010101" pitchFamily="2" charset="-122"/>
              <a:ea typeface="黑体" panose="02010609060101010101" pitchFamily="2" charset="-122"/>
            </a:endParaRPr>
          </a:p>
        </p:txBody>
      </p:sp>
      <p:sp>
        <p:nvSpPr>
          <p:cNvPr id="8" name="文本框 7"/>
          <p:cNvSpPr txBox="1"/>
          <p:nvPr/>
        </p:nvSpPr>
        <p:spPr>
          <a:xfrm>
            <a:off x="1134110" y="1936750"/>
            <a:ext cx="599186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问题</a:t>
            </a:r>
            <a:r>
              <a:rPr lang="en-US" altLang="zh-CN" sz="2400">
                <a:latin typeface="黑体" panose="02010609060101010101" pitchFamily="2" charset="-122"/>
                <a:ea typeface="黑体" panose="02010609060101010101" pitchFamily="2" charset="-122"/>
              </a:rPr>
              <a:t>2</a:t>
            </a:r>
            <a:r>
              <a:rPr lang="zh-CN" altLang="en-US" sz="2400"/>
              <a:t>：</a:t>
            </a:r>
            <a:r>
              <a:rPr lang="zh-CN" altLang="en-US" sz="2400">
                <a:latin typeface="黑体" panose="02010609060101010101" pitchFamily="2" charset="-122"/>
                <a:ea typeface="黑体" panose="02010609060101010101" pitchFamily="2" charset="-122"/>
              </a:rPr>
              <a:t>既有横切又有纵切，</a:t>
            </a:r>
            <a:r>
              <a:rPr lang="en-US" altLang="zh-CN" sz="2400">
                <a:latin typeface="黑体" panose="02010609060101010101" pitchFamily="2" charset="-122"/>
                <a:ea typeface="黑体" panose="02010609060101010101" pitchFamily="2" charset="-122"/>
              </a:rPr>
              <a:t>11*19</a:t>
            </a:r>
            <a:r>
              <a:rPr lang="zh-CN" altLang="en-US" sz="2400">
                <a:latin typeface="黑体" panose="02010609060101010101" pitchFamily="2" charset="-122"/>
                <a:ea typeface="黑体" panose="02010609060101010101" pitchFamily="2" charset="-122"/>
              </a:rPr>
              <a:t>个碎片。</a:t>
            </a:r>
            <a:endParaRPr lang="zh-CN" altLang="en-US" sz="2400">
              <a:latin typeface="黑体" panose="02010609060101010101" pitchFamily="2" charset="-122"/>
              <a:ea typeface="黑体" panose="02010609060101010101" pitchFamily="2" charset="-122"/>
            </a:endParaRPr>
          </a:p>
        </p:txBody>
      </p:sp>
      <p:sp>
        <p:nvSpPr>
          <p:cNvPr id="9" name="文本框 8"/>
          <p:cNvSpPr txBox="1"/>
          <p:nvPr/>
        </p:nvSpPr>
        <p:spPr>
          <a:xfrm>
            <a:off x="1092200" y="2785745"/>
            <a:ext cx="519239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问题</a:t>
            </a:r>
            <a:r>
              <a:rPr lang="en-US" altLang="zh-CN" sz="2400">
                <a:latin typeface="黑体" panose="02010609060101010101" pitchFamily="2" charset="-122"/>
                <a:ea typeface="黑体" panose="02010609060101010101" pitchFamily="2" charset="-122"/>
              </a:rPr>
              <a:t>3</a:t>
            </a:r>
            <a:r>
              <a:rPr lang="zh-CN" altLang="en-US"/>
              <a:t>：</a:t>
            </a:r>
            <a:r>
              <a:rPr lang="zh-CN" altLang="en-US" sz="2400">
                <a:uFillTx/>
                <a:latin typeface="黑体" panose="02010609060101010101" pitchFamily="2" charset="-122"/>
                <a:ea typeface="黑体" panose="02010609060101010101" pitchFamily="2" charset="-122"/>
                <a:sym typeface="+mn-ea"/>
              </a:rPr>
              <a:t>中英文纸片正反面都有字体</a:t>
            </a:r>
            <a:endParaRPr lang="zh-CN" altLang="en-US" sz="2400"/>
          </a:p>
        </p:txBody>
      </p:sp>
      <p:pic>
        <p:nvPicPr>
          <p:cNvPr id="2" name="图片 1"/>
          <p:cNvPicPr>
            <a:picLocks noChangeAspect="1"/>
          </p:cNvPicPr>
          <p:nvPr/>
        </p:nvPicPr>
        <p:blipFill>
          <a:blip r:embed="rId1"/>
          <a:stretch>
            <a:fillRect/>
          </a:stretch>
        </p:blipFill>
        <p:spPr>
          <a:xfrm>
            <a:off x="8085455" y="232410"/>
            <a:ext cx="200025" cy="6219825"/>
          </a:xfrm>
          <a:prstGeom prst="rect">
            <a:avLst/>
          </a:prstGeom>
        </p:spPr>
      </p:pic>
      <p:pic>
        <p:nvPicPr>
          <p:cNvPr id="5" name="图片 4"/>
          <p:cNvPicPr>
            <a:picLocks noChangeAspect="1"/>
          </p:cNvPicPr>
          <p:nvPr/>
        </p:nvPicPr>
        <p:blipFill>
          <a:blip r:embed="rId2"/>
          <a:stretch>
            <a:fillRect/>
          </a:stretch>
        </p:blipFill>
        <p:spPr>
          <a:xfrm>
            <a:off x="8756015" y="89535"/>
            <a:ext cx="219075" cy="6296025"/>
          </a:xfrm>
          <a:prstGeom prst="rect">
            <a:avLst/>
          </a:prstGeom>
        </p:spPr>
      </p:pic>
      <p:pic>
        <p:nvPicPr>
          <p:cNvPr id="7" name="图片 6"/>
          <p:cNvPicPr>
            <a:picLocks noChangeAspect="1"/>
          </p:cNvPicPr>
          <p:nvPr/>
        </p:nvPicPr>
        <p:blipFill>
          <a:blip r:embed="rId3"/>
          <a:stretch>
            <a:fillRect/>
          </a:stretch>
        </p:blipFill>
        <p:spPr>
          <a:xfrm>
            <a:off x="10251440" y="232410"/>
            <a:ext cx="257175" cy="6276975"/>
          </a:xfrm>
          <a:prstGeom prst="rect">
            <a:avLst/>
          </a:prstGeom>
        </p:spPr>
      </p:pic>
      <p:pic>
        <p:nvPicPr>
          <p:cNvPr id="10" name="图片 9"/>
          <p:cNvPicPr>
            <a:picLocks noChangeAspect="1"/>
          </p:cNvPicPr>
          <p:nvPr/>
        </p:nvPicPr>
        <p:blipFill>
          <a:blip r:embed="rId4"/>
          <a:stretch>
            <a:fillRect/>
          </a:stretch>
        </p:blipFill>
        <p:spPr>
          <a:xfrm>
            <a:off x="10903585" y="299085"/>
            <a:ext cx="257175" cy="60864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69950" y="642620"/>
            <a:ext cx="247269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二，背景及意义</a:t>
            </a:r>
            <a:endParaRPr lang="zh-CN" altLang="en-US" sz="2400">
              <a:latin typeface="黑体" panose="02010609060101010101" pitchFamily="2" charset="-122"/>
              <a:ea typeface="黑体" panose="02010609060101010101" pitchFamily="2" charset="-122"/>
            </a:endParaRPr>
          </a:p>
        </p:txBody>
      </p:sp>
      <p:sp>
        <p:nvSpPr>
          <p:cNvPr id="9" name="文本框 8"/>
          <p:cNvSpPr txBox="1"/>
          <p:nvPr/>
        </p:nvSpPr>
        <p:spPr>
          <a:xfrm>
            <a:off x="1574165" y="1318260"/>
            <a:ext cx="5034915"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1. </a:t>
            </a:r>
            <a:r>
              <a:rPr lang="zh-CN" altLang="en-US" sz="2400">
                <a:latin typeface="黑体" panose="02010609060101010101" pitchFamily="2" charset="-122"/>
                <a:ea typeface="黑体" panose="02010609060101010101" pitchFamily="2" charset="-122"/>
              </a:rPr>
              <a:t>文物复原：图画，瓷器等</a:t>
            </a:r>
            <a:endParaRPr lang="zh-CN" altLang="en-US" sz="2400">
              <a:latin typeface="黑体" panose="02010609060101010101" pitchFamily="2" charset="-122"/>
              <a:ea typeface="黑体" panose="02010609060101010101" pitchFamily="2" charset="-122"/>
            </a:endParaRPr>
          </a:p>
        </p:txBody>
      </p:sp>
      <p:sp>
        <p:nvSpPr>
          <p:cNvPr id="10" name="文本框 9"/>
          <p:cNvSpPr txBox="1"/>
          <p:nvPr/>
        </p:nvSpPr>
        <p:spPr>
          <a:xfrm>
            <a:off x="1565910" y="2125980"/>
            <a:ext cx="7071995"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2. </a:t>
            </a:r>
            <a:r>
              <a:rPr lang="zh-CN" altLang="en-US" sz="2400">
                <a:latin typeface="黑体" panose="02010609060101010101" pitchFamily="2" charset="-122"/>
                <a:ea typeface="黑体" panose="02010609060101010101" pitchFamily="2" charset="-122"/>
              </a:rPr>
              <a:t>案件侦破，司法证据恢复：被破坏的文件等。</a:t>
            </a:r>
            <a:endParaRPr lang="zh-CN" altLang="en-US" sz="2400">
              <a:latin typeface="黑体" panose="02010609060101010101" pitchFamily="2" charset="-122"/>
              <a:ea typeface="黑体" panose="02010609060101010101" pitchFamily="2" charset="-122"/>
            </a:endParaRPr>
          </a:p>
        </p:txBody>
      </p:sp>
      <p:sp>
        <p:nvSpPr>
          <p:cNvPr id="2" name="文本框 1"/>
          <p:cNvSpPr txBox="1"/>
          <p:nvPr/>
        </p:nvSpPr>
        <p:spPr>
          <a:xfrm>
            <a:off x="1294130" y="3082290"/>
            <a:ext cx="561276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人工不能很好地完成这些工作！</a:t>
            </a:r>
            <a:endParaRPr lang="zh-CN" altLang="en-US" sz="2400">
              <a:latin typeface="黑体" panose="02010609060101010101" pitchFamily="2" charset="-122"/>
              <a:ea typeface="黑体" panose="02010609060101010101"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47015" y="593090"/>
            <a:ext cx="4632325"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1. </a:t>
            </a:r>
            <a:r>
              <a:rPr lang="zh-CN" altLang="en-US" sz="2400">
                <a:latin typeface="黑体" panose="02010609060101010101" pitchFamily="2" charset="-122"/>
                <a:ea typeface="黑体" panose="02010609060101010101" pitchFamily="2" charset="-122"/>
              </a:rPr>
              <a:t>正多边形无缝隙铺设地板问题</a:t>
            </a:r>
            <a:endParaRPr lang="zh-CN" altLang="en-US" sz="2400">
              <a:latin typeface="黑体" panose="02010609060101010101" pitchFamily="2" charset="-122"/>
              <a:ea typeface="黑体" panose="02010609060101010101" pitchFamily="2" charset="-122"/>
            </a:endParaRPr>
          </a:p>
        </p:txBody>
      </p:sp>
      <p:sp>
        <p:nvSpPr>
          <p:cNvPr id="3" name="文本框 2"/>
          <p:cNvSpPr txBox="1"/>
          <p:nvPr/>
        </p:nvSpPr>
        <p:spPr>
          <a:xfrm>
            <a:off x="766445" y="1112520"/>
            <a:ext cx="319786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cs typeface="Arial" panose="020B0604020202020204" pitchFamily="34" charset="0"/>
              </a:rPr>
              <a:t>▀只用一种正多边形</a:t>
            </a:r>
            <a:endParaRPr lang="zh-CN" altLang="en-US" sz="2400">
              <a:latin typeface="黑体" panose="02010609060101010101" pitchFamily="2" charset="-122"/>
              <a:ea typeface="黑体" panose="02010609060101010101" pitchFamily="2" charset="-122"/>
              <a:cs typeface="Arial" panose="020B0604020202020204" pitchFamily="34" charset="0"/>
            </a:endParaRPr>
          </a:p>
        </p:txBody>
      </p:sp>
      <p:sp>
        <p:nvSpPr>
          <p:cNvPr id="4" name="文本框 3"/>
          <p:cNvSpPr txBox="1"/>
          <p:nvPr/>
        </p:nvSpPr>
        <p:spPr>
          <a:xfrm>
            <a:off x="865505" y="2068195"/>
            <a:ext cx="301688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cs typeface="Arial" panose="020B0604020202020204" pitchFamily="34" charset="0"/>
              </a:rPr>
              <a:t>▀可用两种正多边形</a:t>
            </a:r>
            <a:endParaRPr lang="zh-CN" altLang="en-US" sz="2400">
              <a:latin typeface="黑体" panose="02010609060101010101" pitchFamily="2" charset="-122"/>
              <a:ea typeface="黑体" panose="02010609060101010101" pitchFamily="2" charset="-122"/>
              <a:cs typeface="Arial" panose="020B0604020202020204" pitchFamily="34" charset="0"/>
            </a:endParaRPr>
          </a:p>
        </p:txBody>
      </p:sp>
      <p:sp>
        <p:nvSpPr>
          <p:cNvPr id="5" name="文本框 4"/>
          <p:cNvSpPr txBox="1"/>
          <p:nvPr/>
        </p:nvSpPr>
        <p:spPr>
          <a:xfrm>
            <a:off x="1335405" y="3156585"/>
            <a:ext cx="4606925"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cs typeface="Arial" panose="020B0604020202020204" pitchFamily="34" charset="0"/>
                <a:sym typeface="+mn-ea"/>
              </a:rPr>
              <a:t>   </a:t>
            </a:r>
            <a:r>
              <a:rPr lang="zh-CN" altLang="en-US" sz="2400">
                <a:latin typeface="黑体" panose="02010609060101010101" pitchFamily="2" charset="-122"/>
                <a:ea typeface="黑体" panose="02010609060101010101" pitchFamily="2" charset="-122"/>
                <a:cs typeface="Arial" panose="020B0604020202020204" pitchFamily="34" charset="0"/>
                <a:sym typeface="+mn-ea"/>
              </a:rPr>
              <a:t>▀可用两种以上正多边形</a:t>
            </a:r>
            <a:endParaRPr lang="zh-CN" altLang="en-US" sz="2400">
              <a:latin typeface="黑体" panose="02010609060101010101" pitchFamily="2" charset="-122"/>
              <a:ea typeface="黑体" panose="02010609060101010101" pitchFamily="2" charset="-122"/>
              <a:cs typeface="Arial" panose="020B0604020202020204" pitchFamily="34" charset="0"/>
            </a:endParaRPr>
          </a:p>
        </p:txBody>
      </p:sp>
      <p:sp>
        <p:nvSpPr>
          <p:cNvPr id="6" name="文本框 5"/>
          <p:cNvSpPr txBox="1"/>
          <p:nvPr/>
        </p:nvSpPr>
        <p:spPr>
          <a:xfrm>
            <a:off x="271780" y="205740"/>
            <a:ext cx="394843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三。几个简单的类似实例</a:t>
            </a:r>
            <a:endParaRPr lang="zh-CN" altLang="en-US" sz="2400">
              <a:latin typeface="黑体" panose="02010609060101010101" pitchFamily="2" charset="-122"/>
              <a:ea typeface="黑体" panose="02010609060101010101" pitchFamily="2" charset="-122"/>
            </a:endParaRPr>
          </a:p>
        </p:txBody>
      </p:sp>
      <p:pic>
        <p:nvPicPr>
          <p:cNvPr id="7" name="图片 6"/>
          <p:cNvPicPr>
            <a:picLocks noChangeAspect="1"/>
          </p:cNvPicPr>
          <p:nvPr/>
        </p:nvPicPr>
        <p:blipFill>
          <a:blip r:embed="rId1"/>
          <a:srcRect l="24351" t="3278" r="52343" b="-3352"/>
          <a:stretch>
            <a:fillRect/>
          </a:stretch>
        </p:blipFill>
        <p:spPr>
          <a:xfrm>
            <a:off x="7475220" y="593090"/>
            <a:ext cx="1629410" cy="172529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3929241933,3568213581&amp;fm=21&amp;gp=0[1]"/>
          <p:cNvPicPr>
            <a:picLocks noChangeAspect="1"/>
          </p:cNvPicPr>
          <p:nvPr/>
        </p:nvPicPr>
        <p:blipFill>
          <a:blip r:embed="rId1"/>
          <a:stretch>
            <a:fillRect/>
          </a:stretch>
        </p:blipFill>
        <p:spPr>
          <a:xfrm>
            <a:off x="3524885" y="732790"/>
            <a:ext cx="6986905" cy="1715135"/>
          </a:xfrm>
          <a:prstGeom prst="rect">
            <a:avLst/>
          </a:prstGeom>
        </p:spPr>
      </p:pic>
      <p:sp>
        <p:nvSpPr>
          <p:cNvPr id="3" name="文本框 2"/>
          <p:cNvSpPr txBox="1"/>
          <p:nvPr/>
        </p:nvSpPr>
        <p:spPr>
          <a:xfrm>
            <a:off x="189230" y="172720"/>
            <a:ext cx="705548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结论</a:t>
            </a:r>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：正三角形，正方形，正六边形</a:t>
            </a:r>
            <a:endParaRPr lang="zh-CN" altLang="en-US" sz="2400">
              <a:latin typeface="黑体" panose="02010609060101010101" pitchFamily="2" charset="-122"/>
              <a:ea typeface="黑体" panose="02010609060101010101" pitchFamily="2" charset="-122"/>
            </a:endParaRPr>
          </a:p>
        </p:txBody>
      </p:sp>
      <p:pic>
        <p:nvPicPr>
          <p:cNvPr id="4" name="图片 3" descr="u=642232685,1943572056&amp;fm=15&amp;gp=0[1]"/>
          <p:cNvPicPr>
            <a:picLocks noChangeAspect="1"/>
          </p:cNvPicPr>
          <p:nvPr/>
        </p:nvPicPr>
        <p:blipFill>
          <a:blip r:embed="rId2"/>
          <a:stretch>
            <a:fillRect/>
          </a:stretch>
        </p:blipFill>
        <p:spPr>
          <a:xfrm>
            <a:off x="2760345" y="2324735"/>
            <a:ext cx="5812790" cy="3799840"/>
          </a:xfrm>
          <a:prstGeom prst="rect">
            <a:avLst/>
          </a:prstGeom>
        </p:spPr>
      </p:pic>
      <p:sp>
        <p:nvSpPr>
          <p:cNvPr id="5" name="文本框 4"/>
          <p:cNvSpPr txBox="1"/>
          <p:nvPr/>
        </p:nvSpPr>
        <p:spPr>
          <a:xfrm>
            <a:off x="5283200" y="3601720"/>
            <a:ext cx="379730" cy="518160"/>
          </a:xfrm>
          <a:prstGeom prst="rect">
            <a:avLst/>
          </a:prstGeom>
          <a:noFill/>
        </p:spPr>
        <p:txBody>
          <a:bodyPr wrap="square" rtlCol="0">
            <a:spAutoFit/>
            <a:scene3d>
              <a:camera prst="orthographicFront"/>
              <a:lightRig rig="threePt" dir="t"/>
            </a:scene3d>
          </a:bodyPr>
          <a:p>
            <a:r>
              <a:rPr lang="en-US" altLang="zh-CN" sz="2800">
                <a:solidFill>
                  <a:schemeClr val="tx1"/>
                </a:solidFill>
                <a:effectLst>
                  <a:outerShdw blurRad="38100" dist="19050" dir="2700000" algn="tl" rotWithShape="0">
                    <a:schemeClr val="dk1">
                      <a:alpha val="40000"/>
                    </a:schemeClr>
                  </a:outerShdw>
                </a:effectLst>
              </a:rPr>
              <a:t>n</a:t>
            </a:r>
            <a:endParaRPr lang="en-US" altLang="zh-CN" sz="2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21310" y="189230"/>
            <a:ext cx="2366010" cy="365760"/>
          </a:xfrm>
          <a:prstGeom prst="rect">
            <a:avLst/>
          </a:prstGeom>
          <a:noFill/>
        </p:spPr>
        <p:txBody>
          <a:bodyPr wrap="square" rtlCol="0">
            <a:spAutoFit/>
          </a:bodyPr>
          <a:p>
            <a:r>
              <a:rPr lang="zh-CN" altLang="en-US"/>
              <a:t>结论</a:t>
            </a:r>
            <a:r>
              <a:rPr lang="en-US" altLang="zh-CN"/>
              <a:t>2</a:t>
            </a:r>
            <a:r>
              <a:rPr lang="zh-CN" altLang="en-US"/>
              <a:t>：</a:t>
            </a:r>
            <a:endParaRPr lang="zh-CN" altLang="en-US"/>
          </a:p>
        </p:txBody>
      </p:sp>
      <p:pic>
        <p:nvPicPr>
          <p:cNvPr id="4" name="图片 3" descr="u=578188209,2552938919&amp;fm=21&amp;gp=0[1]"/>
          <p:cNvPicPr>
            <a:picLocks noChangeAspect="1"/>
          </p:cNvPicPr>
          <p:nvPr/>
        </p:nvPicPr>
        <p:blipFill>
          <a:blip r:embed="rId1"/>
          <a:stretch>
            <a:fillRect/>
          </a:stretch>
        </p:blipFill>
        <p:spPr>
          <a:xfrm>
            <a:off x="5636260" y="699770"/>
            <a:ext cx="2780665" cy="20955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79095" y="370205"/>
            <a:ext cx="3190240" cy="640080"/>
          </a:xfrm>
          <a:prstGeom prst="rect">
            <a:avLst/>
          </a:prstGeom>
          <a:noFill/>
        </p:spPr>
        <p:txBody>
          <a:bodyPr wrap="square" rtlCol="0">
            <a:spAutoFit/>
          </a:bodyPr>
          <a:p>
            <a:endParaRPr lang="zh-CN" altLang="en-US"/>
          </a:p>
          <a:p>
            <a:endParaRPr lang="zh-CN" altLang="en-US"/>
          </a:p>
        </p:txBody>
      </p:sp>
      <p:sp>
        <p:nvSpPr>
          <p:cNvPr id="4" name="文本框 3"/>
          <p:cNvSpPr txBox="1"/>
          <p:nvPr/>
        </p:nvSpPr>
        <p:spPr>
          <a:xfrm>
            <a:off x="980440" y="427355"/>
            <a:ext cx="7178040" cy="457200"/>
          </a:xfrm>
          <a:prstGeom prst="rect">
            <a:avLst/>
          </a:prstGeom>
          <a:noFill/>
        </p:spPr>
        <p:txBody>
          <a:bodyPr wrap="square" rtlCol="0">
            <a:spAutoFit/>
          </a:bodyPr>
          <a:p>
            <a:r>
              <a:rPr lang="en-US" altLang="zh-CN" sz="2400">
                <a:latin typeface="黑体" panose="02010609060101010101" pitchFamily="2" charset="-122"/>
                <a:ea typeface="黑体" panose="02010609060101010101" pitchFamily="2" charset="-122"/>
              </a:rPr>
              <a:t>2</a:t>
            </a:r>
            <a:r>
              <a:rPr lang="zh-CN" altLang="en-US" sz="2400">
                <a:latin typeface="黑体" panose="02010609060101010101" pitchFamily="2" charset="-122"/>
                <a:ea typeface="黑体" panose="02010609060101010101" pitchFamily="2" charset="-122"/>
              </a:rPr>
              <a:t>，二维拼图游戏：如何完成一个拼图？</a:t>
            </a:r>
            <a:endParaRPr lang="zh-CN" altLang="en-US" sz="2400">
              <a:latin typeface="黑体" panose="02010609060101010101" pitchFamily="2" charset="-122"/>
              <a:ea typeface="黑体" panose="02010609060101010101" pitchFamily="2" charset="-122"/>
            </a:endParaRPr>
          </a:p>
        </p:txBody>
      </p:sp>
      <p:sp>
        <p:nvSpPr>
          <p:cNvPr id="5" name="文本框 4"/>
          <p:cNvSpPr txBox="1"/>
          <p:nvPr/>
        </p:nvSpPr>
        <p:spPr>
          <a:xfrm>
            <a:off x="947420" y="1243965"/>
            <a:ext cx="8827770" cy="826135"/>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cs typeface="Arial" panose="020B0604020202020204" pitchFamily="34" charset="0"/>
              </a:rPr>
              <a:t>▀ 人工处理模式：拼图的颜色，大小；边界的长度，形状，纹理；图形的空间位置等</a:t>
            </a:r>
            <a:endParaRPr lang="zh-CN" altLang="en-US" sz="2400">
              <a:latin typeface="黑体" panose="02010609060101010101" pitchFamily="2" charset="-122"/>
              <a:ea typeface="黑体" panose="02010609060101010101" pitchFamily="2" charset="-122"/>
              <a:cs typeface="Arial" panose="020B0604020202020204" pitchFamily="34" charset="0"/>
            </a:endParaRPr>
          </a:p>
        </p:txBody>
      </p:sp>
      <p:sp>
        <p:nvSpPr>
          <p:cNvPr id="6" name="文本框 5"/>
          <p:cNvSpPr txBox="1"/>
          <p:nvPr/>
        </p:nvSpPr>
        <p:spPr>
          <a:xfrm>
            <a:off x="2176145" y="2084705"/>
            <a:ext cx="5802630"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大脑综合处理这些信息。</a:t>
            </a:r>
            <a:endParaRPr lang="zh-CN" altLang="en-US" sz="2400">
              <a:latin typeface="黑体" panose="02010609060101010101" pitchFamily="2" charset="-122"/>
              <a:ea typeface="黑体" panose="02010609060101010101" pitchFamily="2" charset="-122"/>
            </a:endParaRPr>
          </a:p>
        </p:txBody>
      </p:sp>
      <p:sp>
        <p:nvSpPr>
          <p:cNvPr id="8" name="文本框 7"/>
          <p:cNvSpPr txBox="1"/>
          <p:nvPr/>
        </p:nvSpPr>
        <p:spPr>
          <a:xfrm>
            <a:off x="915035" y="2908935"/>
            <a:ext cx="928052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cs typeface="Arial" panose="020B0604020202020204" pitchFamily="34" charset="0"/>
                <a:sym typeface="+mn-ea"/>
              </a:rPr>
              <a:t>▀ 计算机处理模式：图像特征的提取，匹配；适当的人工干预。</a:t>
            </a:r>
            <a:endParaRPr lang="zh-CN" altLang="en-US" sz="2400">
              <a:latin typeface="黑体" panose="02010609060101010101" pitchFamily="2" charset="-122"/>
              <a:ea typeface="黑体" panose="02010609060101010101" pitchFamily="2" charset="-122"/>
              <a:cs typeface="Arial" panose="020B0604020202020204" pitchFamily="34" charset="0"/>
              <a:sym typeface="+mn-ea"/>
            </a:endParaRPr>
          </a:p>
        </p:txBody>
      </p:sp>
      <p:pic>
        <p:nvPicPr>
          <p:cNvPr id="2" name="图片 1" descr="u=1735309257,2925393145&amp;fm=21&amp;gp=0[1]"/>
          <p:cNvPicPr>
            <a:picLocks noChangeAspect="1"/>
          </p:cNvPicPr>
          <p:nvPr/>
        </p:nvPicPr>
        <p:blipFill>
          <a:blip r:embed="rId1"/>
          <a:stretch>
            <a:fillRect/>
          </a:stretch>
        </p:blipFill>
        <p:spPr>
          <a:xfrm>
            <a:off x="1141095" y="3569335"/>
            <a:ext cx="2095500" cy="1962150"/>
          </a:xfrm>
          <a:prstGeom prst="rect">
            <a:avLst/>
          </a:prstGeom>
        </p:spPr>
      </p:pic>
      <p:pic>
        <p:nvPicPr>
          <p:cNvPr id="7" name="图片 6" descr="u=51146113,863300339&amp;fm=21&amp;gp=0[1]"/>
          <p:cNvPicPr>
            <a:picLocks noChangeAspect="1"/>
          </p:cNvPicPr>
          <p:nvPr/>
        </p:nvPicPr>
        <p:blipFill>
          <a:blip r:embed="rId2"/>
          <a:stretch>
            <a:fillRect/>
          </a:stretch>
        </p:blipFill>
        <p:spPr>
          <a:xfrm>
            <a:off x="3938905" y="3576320"/>
            <a:ext cx="2219325" cy="2095500"/>
          </a:xfrm>
          <a:prstGeom prst="rect">
            <a:avLst/>
          </a:prstGeom>
        </p:spPr>
      </p:pic>
      <p:pic>
        <p:nvPicPr>
          <p:cNvPr id="9" name="图片 8" descr="u=182606089,980140852&amp;fm=21&amp;gp=0[1]"/>
          <p:cNvPicPr>
            <a:picLocks noChangeAspect="1"/>
          </p:cNvPicPr>
          <p:nvPr/>
        </p:nvPicPr>
        <p:blipFill>
          <a:blip r:embed="rId3"/>
          <a:stretch>
            <a:fillRect/>
          </a:stretch>
        </p:blipFill>
        <p:spPr>
          <a:xfrm>
            <a:off x="6721475" y="3601085"/>
            <a:ext cx="2095500" cy="20955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19430" y="411480"/>
            <a:ext cx="5200015" cy="460375"/>
          </a:xfrm>
          <a:prstGeom prst="rect">
            <a:avLst/>
          </a:prstGeom>
          <a:noFill/>
        </p:spPr>
        <p:txBody>
          <a:bodyPr wrap="square" rtlCol="0">
            <a:spAutoFit/>
          </a:bodyPr>
          <a:p>
            <a:r>
              <a:rPr lang="zh-CN" altLang="en-US" sz="2400"/>
              <a:t>四</a:t>
            </a:r>
            <a:r>
              <a:rPr lang="en-US" altLang="zh-CN" sz="2400"/>
              <a:t>. </a:t>
            </a:r>
            <a:r>
              <a:rPr lang="zh-CN" altLang="en-US" sz="2400"/>
              <a:t>碎片复原的数学原理。</a:t>
            </a:r>
            <a:endParaRPr lang="zh-CN" altLang="en-US" sz="2400"/>
          </a:p>
        </p:txBody>
      </p:sp>
      <p:sp>
        <p:nvSpPr>
          <p:cNvPr id="3" name="文本框 2"/>
          <p:cNvSpPr txBox="1"/>
          <p:nvPr/>
        </p:nvSpPr>
        <p:spPr>
          <a:xfrm>
            <a:off x="857250" y="1054735"/>
            <a:ext cx="3371215" cy="460375"/>
          </a:xfrm>
          <a:prstGeom prst="rect">
            <a:avLst/>
          </a:prstGeom>
          <a:noFill/>
        </p:spPr>
        <p:txBody>
          <a:bodyPr wrap="square" rtlCol="0">
            <a:spAutoFit/>
          </a:bodyPr>
          <a:p>
            <a:r>
              <a:rPr lang="zh-CN" altLang="en-US" sz="2400">
                <a:cs typeface="Arial" panose="020B0604020202020204" pitchFamily="34" charset="0"/>
              </a:rPr>
              <a:t>▀  图像特征的提取：</a:t>
            </a:r>
            <a:endParaRPr lang="zh-CN" altLang="en-US" sz="2400">
              <a:cs typeface="Arial" panose="020B0604020202020204" pitchFamily="34" charset="0"/>
            </a:endParaRPr>
          </a:p>
        </p:txBody>
      </p:sp>
      <p:sp>
        <p:nvSpPr>
          <p:cNvPr id="4" name="文本框 3"/>
          <p:cNvSpPr txBox="1"/>
          <p:nvPr/>
        </p:nvSpPr>
        <p:spPr>
          <a:xfrm>
            <a:off x="1029970" y="1672590"/>
            <a:ext cx="8960485" cy="460375"/>
          </a:xfrm>
          <a:prstGeom prst="rect">
            <a:avLst/>
          </a:prstGeom>
          <a:noFill/>
        </p:spPr>
        <p:txBody>
          <a:bodyPr wrap="square" rtlCol="0">
            <a:spAutoFit/>
          </a:bodyPr>
          <a:p>
            <a:r>
              <a:rPr lang="en-US" altLang="zh-CN" sz="2400"/>
              <a:t>1)</a:t>
            </a:r>
            <a:r>
              <a:rPr lang="zh-CN" altLang="en-US" sz="2400"/>
              <a:t>图像基本特征：颜色特征，纹理特征，形状特征，空间特征等</a:t>
            </a:r>
            <a:endParaRPr lang="zh-CN" altLang="en-US" sz="2400"/>
          </a:p>
        </p:txBody>
      </p:sp>
      <p:sp>
        <p:nvSpPr>
          <p:cNvPr id="5" name="文本框 4"/>
          <p:cNvSpPr txBox="1"/>
          <p:nvPr/>
        </p:nvSpPr>
        <p:spPr>
          <a:xfrm>
            <a:off x="1013460" y="2208530"/>
            <a:ext cx="8488680" cy="460375"/>
          </a:xfrm>
          <a:prstGeom prst="rect">
            <a:avLst/>
          </a:prstGeom>
          <a:noFill/>
        </p:spPr>
        <p:txBody>
          <a:bodyPr wrap="square" rtlCol="0">
            <a:spAutoFit/>
          </a:bodyPr>
          <a:p>
            <a:r>
              <a:rPr lang="en-US" altLang="zh-CN" sz="2400"/>
              <a:t>2)</a:t>
            </a:r>
            <a:r>
              <a:rPr lang="zh-CN" altLang="en-US" sz="2400">
                <a:sym typeface="+mn-ea"/>
              </a:rPr>
              <a:t>颜色特征的提取：颜色直方图，颜色矩，颜色集等</a:t>
            </a:r>
            <a:endParaRPr lang="en-US" altLang="zh-CN" sz="2400"/>
          </a:p>
        </p:txBody>
      </p:sp>
      <p:sp>
        <p:nvSpPr>
          <p:cNvPr id="6" name="文本框 5"/>
          <p:cNvSpPr txBox="1"/>
          <p:nvPr/>
        </p:nvSpPr>
        <p:spPr>
          <a:xfrm>
            <a:off x="1014095" y="2678430"/>
            <a:ext cx="5003165" cy="460375"/>
          </a:xfrm>
          <a:prstGeom prst="rect">
            <a:avLst/>
          </a:prstGeom>
          <a:noFill/>
        </p:spPr>
        <p:txBody>
          <a:bodyPr wrap="square" rtlCol="0">
            <a:spAutoFit/>
          </a:bodyPr>
          <a:p>
            <a:r>
              <a:rPr lang="en-US" altLang="zh-CN" sz="2400">
                <a:sym typeface="+mn-ea"/>
              </a:rPr>
              <a:t>3)</a:t>
            </a:r>
            <a:r>
              <a:rPr lang="zh-CN" altLang="en-US" sz="2400">
                <a:sym typeface="+mn-ea"/>
              </a:rPr>
              <a:t>纹理特征的提取：粗细，疏密等</a:t>
            </a:r>
            <a:endParaRPr lang="en-US" altLang="zh-CN" sz="2400">
              <a:sym typeface="+mn-ea"/>
            </a:endParaRPr>
          </a:p>
        </p:txBody>
      </p:sp>
      <p:sp>
        <p:nvSpPr>
          <p:cNvPr id="7" name="文本框 6"/>
          <p:cNvSpPr txBox="1"/>
          <p:nvPr/>
        </p:nvSpPr>
        <p:spPr>
          <a:xfrm>
            <a:off x="1014095" y="3247390"/>
            <a:ext cx="7904480" cy="826135"/>
          </a:xfrm>
          <a:prstGeom prst="rect">
            <a:avLst/>
          </a:prstGeom>
          <a:noFill/>
        </p:spPr>
        <p:txBody>
          <a:bodyPr wrap="square" rtlCol="0">
            <a:spAutoFit/>
          </a:bodyPr>
          <a:p>
            <a:r>
              <a:rPr lang="en-US" altLang="zh-CN" sz="2400"/>
              <a:t>4)</a:t>
            </a:r>
            <a:r>
              <a:rPr lang="zh-CN" altLang="en-US" sz="2400"/>
              <a:t>形状特征的提取：边界特征法，傅里叶变换法，几何特征法</a:t>
            </a:r>
            <a:r>
              <a:rPr lang="en-US" altLang="zh-CN" sz="2400"/>
              <a:t>(</a:t>
            </a:r>
            <a:r>
              <a:rPr lang="zh-CN" altLang="en-US" sz="2400"/>
              <a:t>周长，面积等</a:t>
            </a:r>
            <a:r>
              <a:rPr lang="en-US" altLang="zh-CN" sz="2400"/>
              <a:t>).</a:t>
            </a:r>
            <a:endParaRPr lang="en-US" altLang="zh-CN" sz="2400"/>
          </a:p>
        </p:txBody>
      </p:sp>
      <p:sp>
        <p:nvSpPr>
          <p:cNvPr id="8" name="文本框 7"/>
          <p:cNvSpPr txBox="1"/>
          <p:nvPr/>
        </p:nvSpPr>
        <p:spPr>
          <a:xfrm>
            <a:off x="832485" y="4096385"/>
            <a:ext cx="5563235" cy="457200"/>
          </a:xfrm>
          <a:prstGeom prst="rect">
            <a:avLst/>
          </a:prstGeom>
          <a:noFill/>
        </p:spPr>
        <p:txBody>
          <a:bodyPr wrap="square" rtlCol="0">
            <a:spAutoFit/>
          </a:bodyPr>
          <a:p>
            <a:r>
              <a:rPr lang="zh-CN" altLang="en-US" sz="2400">
                <a:cs typeface="Arial" panose="020B0604020202020204" pitchFamily="34" charset="0"/>
              </a:rPr>
              <a:t>▀图像特征的匹配：</a:t>
            </a:r>
            <a:endParaRPr lang="zh-CN" altLang="en-US" sz="2400">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000"/>
          <p:cNvPicPr>
            <a:picLocks noChangeAspect="1"/>
          </p:cNvPicPr>
          <p:nvPr/>
        </p:nvPicPr>
        <p:blipFill>
          <a:blip r:embed="rId1"/>
          <a:stretch>
            <a:fillRect/>
          </a:stretch>
        </p:blipFill>
        <p:spPr>
          <a:xfrm>
            <a:off x="901065" y="254000"/>
            <a:ext cx="448310" cy="5912485"/>
          </a:xfrm>
          <a:prstGeom prst="rect">
            <a:avLst/>
          </a:prstGeom>
        </p:spPr>
      </p:pic>
      <p:pic>
        <p:nvPicPr>
          <p:cNvPr id="9" name="图片 8" descr="001"/>
          <p:cNvPicPr>
            <a:picLocks noChangeAspect="1"/>
          </p:cNvPicPr>
          <p:nvPr/>
        </p:nvPicPr>
        <p:blipFill>
          <a:blip r:embed="rId2"/>
          <a:stretch>
            <a:fillRect/>
          </a:stretch>
        </p:blipFill>
        <p:spPr>
          <a:xfrm>
            <a:off x="1915160" y="234315"/>
            <a:ext cx="440055" cy="5676900"/>
          </a:xfrm>
          <a:prstGeom prst="rect">
            <a:avLst/>
          </a:prstGeom>
        </p:spPr>
      </p:pic>
      <p:pic>
        <p:nvPicPr>
          <p:cNvPr id="10" name="图片 9" descr="002"/>
          <p:cNvPicPr>
            <a:picLocks noChangeAspect="1"/>
          </p:cNvPicPr>
          <p:nvPr/>
        </p:nvPicPr>
        <p:blipFill>
          <a:blip r:embed="rId3"/>
          <a:stretch>
            <a:fillRect/>
          </a:stretch>
        </p:blipFill>
        <p:spPr>
          <a:xfrm>
            <a:off x="2879090" y="226060"/>
            <a:ext cx="498475" cy="5702935"/>
          </a:xfrm>
          <a:prstGeom prst="rect">
            <a:avLst/>
          </a:prstGeom>
        </p:spPr>
      </p:pic>
      <p:sp>
        <p:nvSpPr>
          <p:cNvPr id="2" name="文本框 1"/>
          <p:cNvSpPr txBox="1"/>
          <p:nvPr/>
        </p:nvSpPr>
        <p:spPr>
          <a:xfrm>
            <a:off x="5003165" y="411480"/>
            <a:ext cx="1912620" cy="457200"/>
          </a:xfrm>
          <a:prstGeom prst="rect">
            <a:avLst/>
          </a:prstGeom>
          <a:noFill/>
        </p:spPr>
        <p:txBody>
          <a:bodyPr wrap="square" rtlCol="0">
            <a:spAutoFit/>
          </a:bodyPr>
          <a:p>
            <a:r>
              <a:rPr lang="zh-CN" altLang="en-US" sz="2400"/>
              <a:t>基本假设：</a:t>
            </a:r>
            <a:endParaRPr lang="zh-CN" altLang="en-US" sz="2400"/>
          </a:p>
        </p:txBody>
      </p:sp>
      <p:sp>
        <p:nvSpPr>
          <p:cNvPr id="3" name="文本框 2"/>
          <p:cNvSpPr txBox="1"/>
          <p:nvPr/>
        </p:nvSpPr>
        <p:spPr>
          <a:xfrm>
            <a:off x="5786120" y="1129030"/>
            <a:ext cx="4351020" cy="460375"/>
          </a:xfrm>
          <a:prstGeom prst="rect">
            <a:avLst/>
          </a:prstGeom>
          <a:noFill/>
        </p:spPr>
        <p:txBody>
          <a:bodyPr wrap="square" rtlCol="0">
            <a:spAutoFit/>
          </a:bodyPr>
          <a:p>
            <a:r>
              <a:rPr lang="en-US" altLang="zh-CN" sz="2400"/>
              <a:t>1.</a:t>
            </a:r>
            <a:r>
              <a:rPr lang="zh-CN" altLang="en-US" sz="2400"/>
              <a:t>纸片大小相同，都是矩形。</a:t>
            </a:r>
            <a:endParaRPr lang="zh-CN" altLang="en-US" sz="2400"/>
          </a:p>
        </p:txBody>
      </p:sp>
      <p:sp>
        <p:nvSpPr>
          <p:cNvPr id="4" name="文本框 3"/>
          <p:cNvSpPr txBox="1"/>
          <p:nvPr/>
        </p:nvSpPr>
        <p:spPr>
          <a:xfrm>
            <a:off x="5868670" y="1689100"/>
            <a:ext cx="3569335" cy="460375"/>
          </a:xfrm>
          <a:prstGeom prst="rect">
            <a:avLst/>
          </a:prstGeom>
          <a:noFill/>
        </p:spPr>
        <p:txBody>
          <a:bodyPr wrap="square" rtlCol="0">
            <a:spAutoFit/>
          </a:bodyPr>
          <a:p>
            <a:r>
              <a:rPr lang="en-US" altLang="zh-CN" sz="2400"/>
              <a:t>2.</a:t>
            </a:r>
            <a:r>
              <a:rPr lang="zh-CN" altLang="en-US" sz="2400"/>
              <a:t>字符长宽一致。</a:t>
            </a:r>
            <a:endParaRPr lang="zh-CN" altLang="en-US" sz="2400"/>
          </a:p>
        </p:txBody>
      </p:sp>
      <p:sp>
        <p:nvSpPr>
          <p:cNvPr id="5" name="文本框 4"/>
          <p:cNvSpPr txBox="1"/>
          <p:nvPr/>
        </p:nvSpPr>
        <p:spPr>
          <a:xfrm>
            <a:off x="5893435" y="2233295"/>
            <a:ext cx="3016885" cy="460375"/>
          </a:xfrm>
          <a:prstGeom prst="rect">
            <a:avLst/>
          </a:prstGeom>
          <a:noFill/>
        </p:spPr>
        <p:txBody>
          <a:bodyPr wrap="square" rtlCol="0">
            <a:spAutoFit/>
          </a:bodyPr>
          <a:p>
            <a:r>
              <a:rPr lang="en-US" altLang="zh-CN" sz="2400"/>
              <a:t>3.</a:t>
            </a:r>
            <a:r>
              <a:rPr lang="zh-CN" altLang="en-US" sz="2400"/>
              <a:t>纸片只有黑白两色。</a:t>
            </a:r>
            <a:endParaRPr lang="zh-CN" altLang="en-US" sz="2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8960" y="568325"/>
            <a:ext cx="3733165" cy="457200"/>
          </a:xfrm>
          <a:prstGeom prst="rect">
            <a:avLst/>
          </a:prstGeom>
          <a:noFill/>
        </p:spPr>
        <p:txBody>
          <a:bodyPr wrap="square" rtlCol="0">
            <a:spAutoFit/>
          </a:bodyPr>
          <a:p>
            <a:r>
              <a:rPr lang="zh-CN" altLang="en-US" sz="2400"/>
              <a:t>碎片复原步骤</a:t>
            </a:r>
            <a:endParaRPr lang="zh-CN" altLang="en-US" sz="2400"/>
          </a:p>
        </p:txBody>
      </p:sp>
      <p:sp>
        <p:nvSpPr>
          <p:cNvPr id="3" name="文本框 2"/>
          <p:cNvSpPr txBox="1"/>
          <p:nvPr/>
        </p:nvSpPr>
        <p:spPr>
          <a:xfrm>
            <a:off x="1153795" y="1153160"/>
            <a:ext cx="1962150" cy="460375"/>
          </a:xfrm>
          <a:prstGeom prst="rect">
            <a:avLst/>
          </a:prstGeom>
          <a:noFill/>
        </p:spPr>
        <p:txBody>
          <a:bodyPr wrap="square" rtlCol="0">
            <a:spAutoFit/>
          </a:bodyPr>
          <a:p>
            <a:r>
              <a:rPr lang="en-US" altLang="zh-CN" sz="2400"/>
              <a:t>1.</a:t>
            </a:r>
            <a:r>
              <a:rPr lang="zh-CN" altLang="zh-CN" sz="2400"/>
              <a:t>选取特征：</a:t>
            </a:r>
            <a:endParaRPr lang="zh-CN" altLang="zh-CN" sz="2400"/>
          </a:p>
        </p:txBody>
      </p:sp>
      <p:sp>
        <p:nvSpPr>
          <p:cNvPr id="4" name="文本框 3"/>
          <p:cNvSpPr txBox="1"/>
          <p:nvPr/>
        </p:nvSpPr>
        <p:spPr>
          <a:xfrm>
            <a:off x="1656715" y="1639570"/>
            <a:ext cx="6659880" cy="457200"/>
          </a:xfrm>
          <a:prstGeom prst="rect">
            <a:avLst/>
          </a:prstGeom>
          <a:noFill/>
        </p:spPr>
        <p:txBody>
          <a:bodyPr wrap="square" rtlCol="0">
            <a:spAutoFit/>
          </a:bodyPr>
          <a:p>
            <a:r>
              <a:rPr lang="zh-CN" altLang="en-US" sz="2400">
                <a:cs typeface="Arial" panose="020B0604020202020204" pitchFamily="34" charset="0"/>
              </a:rPr>
              <a:t>▀提取碎纸轮廓，通过外形特征拼接？？</a:t>
            </a:r>
            <a:endParaRPr lang="zh-CN" altLang="en-US" sz="2400">
              <a:cs typeface="Arial" panose="020B0604020202020204" pitchFamily="34" charset="0"/>
            </a:endParaRPr>
          </a:p>
        </p:txBody>
      </p:sp>
      <p:sp>
        <p:nvSpPr>
          <p:cNvPr id="5" name="文本框 4"/>
          <p:cNvSpPr txBox="1"/>
          <p:nvPr/>
        </p:nvSpPr>
        <p:spPr>
          <a:xfrm>
            <a:off x="1664970" y="2274570"/>
            <a:ext cx="5234305" cy="457200"/>
          </a:xfrm>
          <a:prstGeom prst="rect">
            <a:avLst/>
          </a:prstGeom>
          <a:noFill/>
        </p:spPr>
        <p:txBody>
          <a:bodyPr wrap="square" rtlCol="0">
            <a:spAutoFit/>
          </a:bodyPr>
          <a:p>
            <a:r>
              <a:rPr lang="zh-CN" altLang="en-US" sz="2400">
                <a:cs typeface="Arial" panose="020B0604020202020204" pitchFamily="34" charset="0"/>
              </a:rPr>
              <a:t>▀提取文字特征，基于文字特征拼接</a:t>
            </a:r>
            <a:endParaRPr lang="zh-CN" altLang="en-US" sz="2400">
              <a:cs typeface="Arial" panose="020B0604020202020204" pitchFamily="34" charset="0"/>
            </a:endParaRPr>
          </a:p>
        </p:txBody>
      </p:sp>
      <p:sp>
        <p:nvSpPr>
          <p:cNvPr id="6" name="文本框 5"/>
          <p:cNvSpPr txBox="1"/>
          <p:nvPr/>
        </p:nvSpPr>
        <p:spPr>
          <a:xfrm>
            <a:off x="2126615" y="2719705"/>
            <a:ext cx="8143240" cy="460375"/>
          </a:xfrm>
          <a:prstGeom prst="rect">
            <a:avLst/>
          </a:prstGeom>
          <a:noFill/>
        </p:spPr>
        <p:txBody>
          <a:bodyPr wrap="square" rtlCol="0">
            <a:spAutoFit/>
          </a:bodyPr>
          <a:p>
            <a:r>
              <a:rPr lang="zh-CN" altLang="en-US" sz="2400"/>
              <a:t>由于碎纸片都是大小相同的矩形，方式</a:t>
            </a:r>
            <a:r>
              <a:rPr lang="en-US" altLang="zh-CN" sz="2400"/>
              <a:t>1</a:t>
            </a:r>
            <a:r>
              <a:rPr lang="zh-CN" altLang="en-US" sz="2400"/>
              <a:t>显然不可取！</a:t>
            </a:r>
            <a:endParaRPr lang="zh-CN" altLang="en-US" sz="2400"/>
          </a:p>
        </p:txBody>
      </p:sp>
      <p:sp>
        <p:nvSpPr>
          <p:cNvPr id="7" name="文本框 6"/>
          <p:cNvSpPr txBox="1"/>
          <p:nvPr/>
        </p:nvSpPr>
        <p:spPr>
          <a:xfrm>
            <a:off x="1137285" y="3239135"/>
            <a:ext cx="6997065" cy="826135"/>
          </a:xfrm>
          <a:prstGeom prst="rect">
            <a:avLst/>
          </a:prstGeom>
          <a:noFill/>
        </p:spPr>
        <p:txBody>
          <a:bodyPr wrap="square" rtlCol="0">
            <a:spAutoFit/>
          </a:bodyPr>
          <a:p>
            <a:r>
              <a:rPr lang="en-US" altLang="zh-CN" sz="2400">
                <a:cs typeface="Arial" panose="020B0604020202020204" pitchFamily="34" charset="0"/>
                <a:sym typeface="+mn-ea"/>
              </a:rPr>
              <a:t>2. </a:t>
            </a:r>
            <a:r>
              <a:rPr lang="zh-CN" altLang="en-US" sz="2400">
                <a:cs typeface="Arial" panose="020B0604020202020204" pitchFamily="34" charset="0"/>
                <a:sym typeface="+mn-ea"/>
              </a:rPr>
              <a:t>提取文字特征：字符宽度，字距，行距，顶部和底部的空白等</a:t>
            </a:r>
            <a:endParaRPr lang="en-US" altLang="zh-CN" sz="2400"/>
          </a:p>
        </p:txBody>
      </p:sp>
      <p:sp>
        <p:nvSpPr>
          <p:cNvPr id="8" name="文本框 7"/>
          <p:cNvSpPr txBox="1"/>
          <p:nvPr/>
        </p:nvSpPr>
        <p:spPr>
          <a:xfrm>
            <a:off x="2505710" y="4475480"/>
            <a:ext cx="3766820" cy="457200"/>
          </a:xfrm>
          <a:prstGeom prst="rect">
            <a:avLst/>
          </a:prstGeom>
          <a:noFill/>
        </p:spPr>
        <p:txBody>
          <a:bodyPr wrap="square" rtlCol="0">
            <a:spAutoFit/>
          </a:bodyPr>
          <a:p>
            <a:r>
              <a:rPr lang="zh-CN" altLang="en-US" sz="2400"/>
              <a:t>数据的分析与处理！</a:t>
            </a:r>
            <a:endParaRPr lang="zh-CN" altLang="en-US"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3390" y="288290"/>
            <a:ext cx="3041650" cy="365760"/>
          </a:xfrm>
          <a:prstGeom prst="rect">
            <a:avLst/>
          </a:prstGeom>
          <a:noFill/>
        </p:spPr>
        <p:txBody>
          <a:bodyPr wrap="square" rtlCol="0">
            <a:spAutoFit/>
          </a:bodyPr>
          <a:p>
            <a:r>
              <a:rPr lang="zh-CN" altLang="en-US"/>
              <a:t>论文一：</a:t>
            </a:r>
            <a:endParaRPr lang="zh-CN" altLang="en-US"/>
          </a:p>
        </p:txBody>
      </p:sp>
      <p:sp>
        <p:nvSpPr>
          <p:cNvPr id="3" name="文本框 2"/>
          <p:cNvSpPr txBox="1"/>
          <p:nvPr/>
        </p:nvSpPr>
        <p:spPr>
          <a:xfrm>
            <a:off x="1104265" y="749300"/>
            <a:ext cx="3437255" cy="365760"/>
          </a:xfrm>
          <a:prstGeom prst="rect">
            <a:avLst/>
          </a:prstGeom>
          <a:noFill/>
        </p:spPr>
        <p:txBody>
          <a:bodyPr wrap="square" rtlCol="0">
            <a:spAutoFit/>
          </a:bodyPr>
          <a:p>
            <a:r>
              <a:rPr lang="zh-CN" altLang="en-US"/>
              <a:t>问题一的数学模型的建立</a:t>
            </a:r>
            <a:endParaRPr lang="zh-CN" altLang="en-US"/>
          </a:p>
        </p:txBody>
      </p:sp>
      <p:sp>
        <p:nvSpPr>
          <p:cNvPr id="4" name="文本框 3"/>
          <p:cNvSpPr txBox="1"/>
          <p:nvPr/>
        </p:nvSpPr>
        <p:spPr>
          <a:xfrm>
            <a:off x="676275" y="1227455"/>
            <a:ext cx="3634740" cy="365760"/>
          </a:xfrm>
          <a:prstGeom prst="rect">
            <a:avLst/>
          </a:prstGeom>
          <a:noFill/>
        </p:spPr>
        <p:txBody>
          <a:bodyPr wrap="square" rtlCol="0">
            <a:spAutoFit/>
          </a:bodyPr>
          <a:p>
            <a:r>
              <a:rPr lang="zh-CN" altLang="en-US"/>
              <a:t>一：图片的灰度处理。</a:t>
            </a:r>
            <a:endParaRPr lang="zh-CN" altLang="en-US"/>
          </a:p>
        </p:txBody>
      </p:sp>
      <p:pic>
        <p:nvPicPr>
          <p:cNvPr id="5" name="图片 4" descr="574546206c2d7[1]"/>
          <p:cNvPicPr>
            <a:picLocks noChangeAspect="1"/>
          </p:cNvPicPr>
          <p:nvPr/>
        </p:nvPicPr>
        <p:blipFill>
          <a:blip r:embed="rId1"/>
          <a:stretch>
            <a:fillRect/>
          </a:stretch>
        </p:blipFill>
        <p:spPr>
          <a:xfrm>
            <a:off x="6909435" y="220345"/>
            <a:ext cx="2870835" cy="2870835"/>
          </a:xfrm>
          <a:prstGeom prst="rect">
            <a:avLst/>
          </a:prstGeom>
        </p:spPr>
      </p:pic>
      <p:sp>
        <p:nvSpPr>
          <p:cNvPr id="6" name="文本框 5"/>
          <p:cNvSpPr txBox="1"/>
          <p:nvPr/>
        </p:nvSpPr>
        <p:spPr>
          <a:xfrm>
            <a:off x="1030605" y="1705610"/>
            <a:ext cx="5496560" cy="365760"/>
          </a:xfrm>
          <a:prstGeom prst="rect">
            <a:avLst/>
          </a:prstGeom>
          <a:noFill/>
        </p:spPr>
        <p:txBody>
          <a:bodyPr wrap="square" rtlCol="0">
            <a:spAutoFit/>
          </a:bodyPr>
          <a:p>
            <a:r>
              <a:rPr lang="zh-CN" altLang="en-US"/>
              <a:t>每个像素点的灰度值的计算：</a:t>
            </a:r>
            <a:r>
              <a:rPr lang="en-US" altLang="zh-CN"/>
              <a:t>red,blue,green</a:t>
            </a:r>
            <a:r>
              <a:rPr lang="zh-CN" altLang="en-US"/>
              <a:t>成分有关</a:t>
            </a:r>
            <a:endParaRPr lang="zh-CN" altLang="en-US"/>
          </a:p>
        </p:txBody>
      </p:sp>
      <p:sp>
        <p:nvSpPr>
          <p:cNvPr id="7" name="文本框 6"/>
          <p:cNvSpPr txBox="1"/>
          <p:nvPr/>
        </p:nvSpPr>
        <p:spPr>
          <a:xfrm>
            <a:off x="1541145" y="2208530"/>
            <a:ext cx="3486785" cy="365760"/>
          </a:xfrm>
          <a:prstGeom prst="rect">
            <a:avLst/>
          </a:prstGeom>
          <a:noFill/>
        </p:spPr>
        <p:txBody>
          <a:bodyPr wrap="square" rtlCol="0">
            <a:spAutoFit/>
          </a:bodyPr>
          <a:p>
            <a:r>
              <a:rPr lang="en-US" altLang="zh-CN"/>
              <a:t>Gray=r*0.30+g*0.59+b*0.11</a:t>
            </a:r>
            <a:endParaRPr lang="en-US" altLang="zh-CN"/>
          </a:p>
        </p:txBody>
      </p:sp>
      <p:sp>
        <p:nvSpPr>
          <p:cNvPr id="8" name="文本框 7"/>
          <p:cNvSpPr txBox="1"/>
          <p:nvPr/>
        </p:nvSpPr>
        <p:spPr>
          <a:xfrm>
            <a:off x="1079500" y="2637155"/>
            <a:ext cx="3634105" cy="365760"/>
          </a:xfrm>
          <a:prstGeom prst="rect">
            <a:avLst/>
          </a:prstGeom>
          <a:noFill/>
        </p:spPr>
        <p:txBody>
          <a:bodyPr wrap="square" rtlCol="0">
            <a:spAutoFit/>
          </a:bodyPr>
          <a:p>
            <a:r>
              <a:rPr lang="zh-CN" altLang="en-US"/>
              <a:t>每张图片对应</a:t>
            </a:r>
            <a:r>
              <a:rPr lang="en-US" altLang="zh-CN"/>
              <a:t>1980*72</a:t>
            </a:r>
            <a:r>
              <a:rPr lang="zh-CN" altLang="en-US"/>
              <a:t>的灰度矩阵</a:t>
            </a:r>
            <a:endParaRPr lang="zh-CN" altLang="en-US"/>
          </a:p>
        </p:txBody>
      </p:sp>
      <p:pic>
        <p:nvPicPr>
          <p:cNvPr id="9" name="图片 8" descr="000"/>
          <p:cNvPicPr>
            <a:picLocks noChangeAspect="1"/>
          </p:cNvPicPr>
          <p:nvPr/>
        </p:nvPicPr>
        <p:blipFill>
          <a:blip r:embed="rId2"/>
          <a:stretch>
            <a:fillRect/>
          </a:stretch>
        </p:blipFill>
        <p:spPr>
          <a:xfrm>
            <a:off x="10281285" y="261620"/>
            <a:ext cx="448310" cy="5912485"/>
          </a:xfrm>
          <a:prstGeom prst="rect">
            <a:avLst/>
          </a:prstGeom>
        </p:spPr>
      </p:pic>
      <p:sp>
        <p:nvSpPr>
          <p:cNvPr id="10" name="文本框 9"/>
          <p:cNvSpPr txBox="1"/>
          <p:nvPr/>
        </p:nvSpPr>
        <p:spPr>
          <a:xfrm>
            <a:off x="650875" y="3197860"/>
            <a:ext cx="5250180" cy="365760"/>
          </a:xfrm>
          <a:prstGeom prst="rect">
            <a:avLst/>
          </a:prstGeom>
          <a:noFill/>
        </p:spPr>
        <p:txBody>
          <a:bodyPr wrap="square" rtlCol="0">
            <a:spAutoFit/>
          </a:bodyPr>
          <a:p>
            <a:r>
              <a:rPr lang="zh-CN" altLang="en-US"/>
              <a:t>二：图片的二值化处理：只需区分黑白两色</a:t>
            </a:r>
            <a:endParaRPr lang="zh-CN" altLang="en-US"/>
          </a:p>
        </p:txBody>
      </p:sp>
      <p:graphicFrame>
        <p:nvGraphicFramePr>
          <p:cNvPr id="11" name="对象 10">
            <a:hlinkClick r:id="" action="ppaction://ole?verb="/>
          </p:cNvPr>
          <p:cNvGraphicFramePr>
            <a:graphicFrameLocks noChangeAspect="1"/>
          </p:cNvGraphicFramePr>
          <p:nvPr/>
        </p:nvGraphicFramePr>
        <p:xfrm>
          <a:off x="1983105" y="3693795"/>
          <a:ext cx="2984500" cy="838200"/>
        </p:xfrm>
        <a:graphic>
          <a:graphicData uri="http://schemas.openxmlformats.org/presentationml/2006/ole">
            <mc:AlternateContent xmlns:mc="http://schemas.openxmlformats.org/markup-compatibility/2006">
              <mc:Choice xmlns:v="urn:schemas-microsoft-com:vml" Requires="v">
                <p:oleObj spid="_x0000_s1025" name="" r:id="rId3" imgW="2984500" imgH="838200" progId="Equation.KSEE3">
                  <p:embed/>
                </p:oleObj>
              </mc:Choice>
              <mc:Fallback>
                <p:oleObj name="" r:id="rId3" imgW="2984500" imgH="838200" progId="Equation.KSEE3">
                  <p:embed/>
                  <p:pic>
                    <p:nvPicPr>
                      <p:cNvPr id="0" name="图片 1024"/>
                      <p:cNvPicPr/>
                      <p:nvPr/>
                    </p:nvPicPr>
                    <p:blipFill>
                      <a:blip r:embed="rId4"/>
                      <a:stretch>
                        <a:fillRect/>
                      </a:stretch>
                    </p:blipFill>
                    <p:spPr>
                      <a:xfrm>
                        <a:off x="1983105" y="3693795"/>
                        <a:ext cx="2984500" cy="838200"/>
                      </a:xfrm>
                      <a:prstGeom prst="rect">
                        <a:avLst/>
                      </a:prstGeom>
                    </p:spPr>
                  </p:pic>
                </p:oleObj>
              </mc:Fallback>
            </mc:AlternateContent>
          </a:graphicData>
        </a:graphic>
      </p:graphicFrame>
      <p:sp>
        <p:nvSpPr>
          <p:cNvPr id="12" name="文本框 11"/>
          <p:cNvSpPr txBox="1"/>
          <p:nvPr/>
        </p:nvSpPr>
        <p:spPr>
          <a:xfrm>
            <a:off x="774700" y="4763770"/>
            <a:ext cx="4409440" cy="365760"/>
          </a:xfrm>
          <a:prstGeom prst="rect">
            <a:avLst/>
          </a:prstGeom>
          <a:noFill/>
        </p:spPr>
        <p:txBody>
          <a:bodyPr wrap="square" rtlCol="0">
            <a:spAutoFit/>
          </a:bodyPr>
          <a:p>
            <a:r>
              <a:rPr lang="zh-CN" altLang="en-US"/>
              <a:t>由此得到</a:t>
            </a:r>
            <a:r>
              <a:rPr lang="en-US" altLang="zh-CN"/>
              <a:t>19</a:t>
            </a:r>
            <a:r>
              <a:rPr lang="zh-CN" altLang="en-US"/>
              <a:t>张图片的数值矩阵：</a:t>
            </a:r>
            <a:endParaRPr lang="zh-CN" altLang="en-US"/>
          </a:p>
        </p:txBody>
      </p:sp>
      <p:graphicFrame>
        <p:nvGraphicFramePr>
          <p:cNvPr id="13" name="对象 12">
            <a:hlinkClick r:id="" action="ppaction://ole?verb="/>
          </p:cNvPr>
          <p:cNvGraphicFramePr>
            <a:graphicFrameLocks noChangeAspect="1"/>
          </p:cNvGraphicFramePr>
          <p:nvPr/>
        </p:nvGraphicFramePr>
        <p:xfrm>
          <a:off x="1459865" y="5158105"/>
          <a:ext cx="3073400" cy="1371600"/>
        </p:xfrm>
        <a:graphic>
          <a:graphicData uri="http://schemas.openxmlformats.org/presentationml/2006/ole">
            <mc:AlternateContent xmlns:mc="http://schemas.openxmlformats.org/markup-compatibility/2006">
              <mc:Choice xmlns:v="urn:schemas-microsoft-com:vml" Requires="v">
                <p:oleObj spid="_x0000_s1026" name="" r:id="rId5" imgW="3073400" imgH="1371600" progId="Equation.KSEE3">
                  <p:embed/>
                </p:oleObj>
              </mc:Choice>
              <mc:Fallback>
                <p:oleObj name="" r:id="rId5" imgW="3073400" imgH="1371600" progId="Equation.KSEE3">
                  <p:embed/>
                  <p:pic>
                    <p:nvPicPr>
                      <p:cNvPr id="0" name="图片 1025"/>
                      <p:cNvPicPr/>
                      <p:nvPr/>
                    </p:nvPicPr>
                    <p:blipFill>
                      <a:blip r:embed="rId6"/>
                      <a:stretch>
                        <a:fillRect/>
                      </a:stretch>
                    </p:blipFill>
                    <p:spPr>
                      <a:xfrm>
                        <a:off x="1459865" y="5158105"/>
                        <a:ext cx="3073400" cy="1371600"/>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5272723" y="5351145"/>
          <a:ext cx="1002665" cy="838200"/>
        </p:xfrm>
        <a:graphic>
          <a:graphicData uri="http://schemas.openxmlformats.org/presentationml/2006/ole">
            <mc:AlternateContent xmlns:mc="http://schemas.openxmlformats.org/markup-compatibility/2006">
              <mc:Choice xmlns:v="urn:schemas-microsoft-com:vml" Requires="v">
                <p:oleObj spid="_x0000_s1027" name="" r:id="rId7" imgW="1002665" imgH="838200" progId="Equation.KSEE3">
                  <p:embed/>
                </p:oleObj>
              </mc:Choice>
              <mc:Fallback>
                <p:oleObj name="" r:id="rId7" imgW="1002665" imgH="838200" progId="Equation.KSEE3">
                  <p:embed/>
                  <p:pic>
                    <p:nvPicPr>
                      <p:cNvPr id="0" name="图片 1026"/>
                      <p:cNvPicPr/>
                      <p:nvPr/>
                    </p:nvPicPr>
                    <p:blipFill>
                      <a:blip r:embed="rId8"/>
                      <a:stretch>
                        <a:fillRect/>
                      </a:stretch>
                    </p:blipFill>
                    <p:spPr>
                      <a:xfrm>
                        <a:off x="5272723" y="5351145"/>
                        <a:ext cx="1002665" cy="838200"/>
                      </a:xfrm>
                      <a:prstGeom prst="rect">
                        <a:avLst/>
                      </a:prstGeom>
                    </p:spPr>
                  </p:pic>
                </p:oleObj>
              </mc:Fallback>
            </mc:AlternateContent>
          </a:graphicData>
        </a:graphic>
      </p:graphicFrame>
      <p:sp>
        <p:nvSpPr>
          <p:cNvPr id="15" name="文本框 14"/>
          <p:cNvSpPr txBox="1"/>
          <p:nvPr/>
        </p:nvSpPr>
        <p:spPr>
          <a:xfrm>
            <a:off x="6618605" y="5349240"/>
            <a:ext cx="1739265" cy="365760"/>
          </a:xfrm>
          <a:prstGeom prst="rect">
            <a:avLst/>
          </a:prstGeom>
          <a:noFill/>
        </p:spPr>
        <p:txBody>
          <a:bodyPr wrap="square" rtlCol="0">
            <a:spAutoFit/>
          </a:bodyPr>
          <a:p>
            <a:r>
              <a:rPr lang="zh-CN" altLang="en-US"/>
              <a:t>空白像素点</a:t>
            </a:r>
            <a:endParaRPr lang="zh-CN" altLang="en-US"/>
          </a:p>
        </p:txBody>
      </p:sp>
      <p:sp>
        <p:nvSpPr>
          <p:cNvPr id="16" name="文本框 15"/>
          <p:cNvSpPr txBox="1"/>
          <p:nvPr/>
        </p:nvSpPr>
        <p:spPr>
          <a:xfrm>
            <a:off x="6618605" y="5860415"/>
            <a:ext cx="1788795" cy="365760"/>
          </a:xfrm>
          <a:prstGeom prst="rect">
            <a:avLst/>
          </a:prstGeom>
          <a:noFill/>
        </p:spPr>
        <p:txBody>
          <a:bodyPr wrap="square" rtlCol="0">
            <a:spAutoFit/>
          </a:bodyPr>
          <a:p>
            <a:r>
              <a:rPr lang="zh-CN" altLang="en-US"/>
              <a:t>字符像素点</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3"/>
          <p:cNvSpPr txBox="1"/>
          <p:nvPr/>
        </p:nvSpPr>
        <p:spPr>
          <a:xfrm>
            <a:off x="1839913" y="300038"/>
            <a:ext cx="1879600" cy="365760"/>
          </a:xfrm>
          <a:prstGeom prst="rect">
            <a:avLst/>
          </a:prstGeom>
          <a:noFill/>
          <a:ln w="9525">
            <a:noFill/>
            <a:miter/>
          </a:ln>
        </p:spPr>
        <p:txBody>
          <a:bodyPr wrap="square" anchor="t">
            <a:spAutoFit/>
          </a:bodyPr>
          <a:p>
            <a:pPr lvl="0" algn="ctr" eaLnBrk="0" hangingPunct="0"/>
            <a:r>
              <a:rPr lang="zh-CN" altLang="en-US">
                <a:latin typeface="黑体" panose="02010609060101010101" pitchFamily="2" charset="-122"/>
                <a:ea typeface="黑体" panose="02010609060101010101" pitchFamily="2" charset="-122"/>
              </a:rPr>
              <a:t>题一分析：</a:t>
            </a:r>
            <a:endParaRPr lang="zh-CN" altLang="en-US">
              <a:latin typeface="黑体" panose="02010609060101010101" pitchFamily="2" charset="-122"/>
              <a:ea typeface="黑体" panose="02010609060101010101" pitchFamily="2" charset="-122"/>
            </a:endParaRPr>
          </a:p>
        </p:txBody>
      </p:sp>
      <p:grpSp>
        <p:nvGrpSpPr>
          <p:cNvPr id="24" name="组合 23"/>
          <p:cNvGrpSpPr/>
          <p:nvPr/>
        </p:nvGrpSpPr>
        <p:grpSpPr>
          <a:xfrm>
            <a:off x="6600186" y="1052195"/>
            <a:ext cx="720090" cy="1583690"/>
            <a:chOff x="7994" y="2451"/>
            <a:chExt cx="1134" cy="2494"/>
          </a:xfrm>
          <a:solidFill>
            <a:srgbClr val="FF0000"/>
          </a:solidFill>
        </p:grpSpPr>
        <p:sp>
          <p:nvSpPr>
            <p:cNvPr id="15" name="矩形 14"/>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6" name="矩形 15"/>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7" name="矩形 16"/>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8" name="矩形 17"/>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9" name="矩形 18"/>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0" name="矩形 19"/>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1" name="矩形 20"/>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2" name="矩形 21"/>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3" name="矩形 22"/>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25" name="组合 24"/>
          <p:cNvGrpSpPr/>
          <p:nvPr/>
        </p:nvGrpSpPr>
        <p:grpSpPr>
          <a:xfrm>
            <a:off x="5591810" y="1052195"/>
            <a:ext cx="720090" cy="1583690"/>
            <a:chOff x="7994" y="2451"/>
            <a:chExt cx="1134" cy="2494"/>
          </a:xfrm>
          <a:solidFill>
            <a:srgbClr val="FF0000"/>
          </a:solidFill>
        </p:grpSpPr>
        <p:sp>
          <p:nvSpPr>
            <p:cNvPr id="26" name="矩形 25"/>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7" name="矩形 26"/>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8" name="矩形 27"/>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9" name="矩形 28"/>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0" name="矩形 29"/>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1" name="矩形 30"/>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2" name="矩形 31"/>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3" name="矩形 32"/>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4" name="矩形 33"/>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35" name="组合 34"/>
          <p:cNvGrpSpPr/>
          <p:nvPr/>
        </p:nvGrpSpPr>
        <p:grpSpPr>
          <a:xfrm>
            <a:off x="7607935" y="1052195"/>
            <a:ext cx="720090" cy="1583690"/>
            <a:chOff x="7994" y="2451"/>
            <a:chExt cx="1134" cy="2494"/>
          </a:xfrm>
          <a:solidFill>
            <a:srgbClr val="FF0000"/>
          </a:solidFill>
        </p:grpSpPr>
        <p:sp>
          <p:nvSpPr>
            <p:cNvPr id="36" name="矩形 35"/>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7" name="矩形 36"/>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8" name="矩形 37"/>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39" name="矩形 38"/>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0" name="矩形 39"/>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1" name="矩形 40"/>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2" name="矩形 41"/>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3" name="矩形 42"/>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4" name="矩形 43"/>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45" name="组合 44"/>
          <p:cNvGrpSpPr/>
          <p:nvPr/>
        </p:nvGrpSpPr>
        <p:grpSpPr>
          <a:xfrm>
            <a:off x="3791585" y="1052195"/>
            <a:ext cx="720090" cy="1583690"/>
            <a:chOff x="7994" y="2451"/>
            <a:chExt cx="1134" cy="2494"/>
          </a:xfrm>
          <a:solidFill>
            <a:srgbClr val="FF0000"/>
          </a:solidFill>
        </p:grpSpPr>
        <p:sp>
          <p:nvSpPr>
            <p:cNvPr id="46" name="矩形 45"/>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7" name="矩形 46"/>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8" name="矩形 47"/>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9" name="矩形 48"/>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0" name="矩形 49"/>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1" name="矩形 50"/>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2" name="矩形 51"/>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3" name="矩形 52"/>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4" name="矩形 53"/>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55" name="组合 54"/>
          <p:cNvGrpSpPr/>
          <p:nvPr/>
        </p:nvGrpSpPr>
        <p:grpSpPr>
          <a:xfrm>
            <a:off x="8688070" y="1052195"/>
            <a:ext cx="720090" cy="1583690"/>
            <a:chOff x="7994" y="2451"/>
            <a:chExt cx="1134" cy="2494"/>
          </a:xfrm>
          <a:solidFill>
            <a:srgbClr val="FF0000"/>
          </a:solidFill>
        </p:grpSpPr>
        <p:sp>
          <p:nvSpPr>
            <p:cNvPr id="56" name="矩形 55"/>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7" name="矩形 56"/>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8" name="矩形 57"/>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9" name="矩形 58"/>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0" name="矩形 59"/>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1" name="矩形 60"/>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2" name="矩形 61"/>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3" name="矩形 62"/>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4" name="矩形 63"/>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65" name="组合 64"/>
          <p:cNvGrpSpPr/>
          <p:nvPr/>
        </p:nvGrpSpPr>
        <p:grpSpPr>
          <a:xfrm>
            <a:off x="4655820" y="1052195"/>
            <a:ext cx="720090" cy="1583690"/>
            <a:chOff x="7994" y="2451"/>
            <a:chExt cx="1134" cy="2494"/>
          </a:xfrm>
          <a:solidFill>
            <a:srgbClr val="FF0000"/>
          </a:solidFill>
        </p:grpSpPr>
        <p:sp>
          <p:nvSpPr>
            <p:cNvPr id="66" name="矩形 65"/>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7" name="矩形 66"/>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8" name="矩形 67"/>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9" name="矩形 68"/>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0" name="矩形 69"/>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1" name="矩形 70"/>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2" name="矩形 71"/>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3" name="矩形 72"/>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4" name="矩形 73"/>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85" name="组合 84"/>
          <p:cNvGrpSpPr/>
          <p:nvPr/>
        </p:nvGrpSpPr>
        <p:grpSpPr>
          <a:xfrm>
            <a:off x="1847211" y="1052195"/>
            <a:ext cx="720090" cy="1583690"/>
            <a:chOff x="7994" y="2451"/>
            <a:chExt cx="1134" cy="2494"/>
          </a:xfrm>
          <a:solidFill>
            <a:srgbClr val="FF0000"/>
          </a:solidFill>
        </p:grpSpPr>
        <p:sp>
          <p:nvSpPr>
            <p:cNvPr id="86" name="矩形 85"/>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7" name="矩形 86"/>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8" name="矩形 87"/>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9" name="矩形 88"/>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0" name="矩形 89"/>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1" name="矩形 90"/>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2" name="矩形 91"/>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3" name="矩形 92"/>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4" name="矩形 93"/>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95" name="组合 94"/>
          <p:cNvGrpSpPr/>
          <p:nvPr/>
        </p:nvGrpSpPr>
        <p:grpSpPr>
          <a:xfrm>
            <a:off x="9768204" y="1052195"/>
            <a:ext cx="720090" cy="1583690"/>
            <a:chOff x="7994" y="2451"/>
            <a:chExt cx="1134" cy="2494"/>
          </a:xfrm>
          <a:solidFill>
            <a:srgbClr val="FF0000"/>
          </a:solidFill>
        </p:grpSpPr>
        <p:sp>
          <p:nvSpPr>
            <p:cNvPr id="96" name="矩形 95"/>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7" name="矩形 96"/>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8" name="矩形 97"/>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9" name="矩形 98"/>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0" name="矩形 99"/>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1" name="矩形 100"/>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2" name="矩形 101"/>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3" name="矩形 102"/>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4" name="矩形 103"/>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05" name="组合 104"/>
          <p:cNvGrpSpPr/>
          <p:nvPr/>
        </p:nvGrpSpPr>
        <p:grpSpPr>
          <a:xfrm>
            <a:off x="2783836" y="1052195"/>
            <a:ext cx="720090" cy="1583690"/>
            <a:chOff x="7994" y="2451"/>
            <a:chExt cx="1134" cy="2494"/>
          </a:xfrm>
          <a:solidFill>
            <a:srgbClr val="FF0000"/>
          </a:solidFill>
        </p:grpSpPr>
        <p:sp>
          <p:nvSpPr>
            <p:cNvPr id="106" name="矩形 105"/>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7" name="矩形 106"/>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8" name="矩形 107"/>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9" name="矩形 108"/>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0" name="矩形 109"/>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1" name="矩形 110"/>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2" name="矩形 111"/>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3" name="矩形 112"/>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14" name="矩形 113"/>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sp>
        <p:nvSpPr>
          <p:cNvPr id="14347" name="文本框 114"/>
          <p:cNvSpPr txBox="1"/>
          <p:nvPr/>
        </p:nvSpPr>
        <p:spPr>
          <a:xfrm>
            <a:off x="1755775" y="3051175"/>
            <a:ext cx="2241550" cy="365760"/>
          </a:xfrm>
          <a:prstGeom prst="rect">
            <a:avLst/>
          </a:prstGeom>
          <a:noFill/>
          <a:ln w="9525">
            <a:noFill/>
            <a:miter/>
          </a:ln>
        </p:spPr>
        <p:txBody>
          <a:bodyPr wrap="square" anchor="t">
            <a:spAutoFit/>
          </a:bodyPr>
          <a:p>
            <a:pPr lvl="0" algn="ctr" eaLnBrk="0" hangingPunct="0"/>
            <a:r>
              <a:rPr lang="zh-CN" altLang="en-US">
                <a:latin typeface="黑体" panose="02010609060101010101" pitchFamily="2" charset="-122"/>
                <a:ea typeface="黑体" panose="02010609060101010101" pitchFamily="2" charset="-122"/>
              </a:rPr>
              <a:t>第一次翻牌：</a:t>
            </a:r>
            <a:endParaRPr lang="zh-CN" altLang="en-US">
              <a:latin typeface="黑体" panose="02010609060101010101" pitchFamily="2" charset="-122"/>
              <a:ea typeface="黑体" panose="02010609060101010101" pitchFamily="2" charset="-122"/>
            </a:endParaRPr>
          </a:p>
        </p:txBody>
      </p:sp>
      <p:sp>
        <p:nvSpPr>
          <p:cNvPr id="14348" name="文本框 115"/>
          <p:cNvSpPr txBox="1"/>
          <p:nvPr/>
        </p:nvSpPr>
        <p:spPr>
          <a:xfrm>
            <a:off x="3790950" y="2924175"/>
            <a:ext cx="1952625" cy="365760"/>
          </a:xfrm>
          <a:prstGeom prst="rect">
            <a:avLst/>
          </a:prstGeom>
          <a:noFill/>
          <a:ln w="9525">
            <a:noFill/>
            <a:miter/>
          </a:ln>
        </p:spPr>
        <p:txBody>
          <a:bodyPr wrap="square" anchor="t">
            <a:spAutoFit/>
          </a:bodyPr>
          <a:p>
            <a:pPr lvl="0" algn="ctr" eaLnBrk="0" hangingPunct="0"/>
            <a:r>
              <a:rPr lang="zh-CN" altLang="en-US">
                <a:solidFill>
                  <a:srgbClr val="FF0000"/>
                </a:solidFill>
                <a:latin typeface="黑体" panose="02010609060101010101" pitchFamily="2" charset="-122"/>
                <a:ea typeface="黑体" panose="02010609060101010101" pitchFamily="2" charset="-122"/>
              </a:rPr>
              <a:t>正 正</a:t>
            </a:r>
            <a:endParaRPr lang="zh-CN" altLang="en-US">
              <a:solidFill>
                <a:srgbClr val="FF0000"/>
              </a:solidFill>
              <a:latin typeface="黑体" panose="02010609060101010101" pitchFamily="2" charset="-122"/>
              <a:ea typeface="黑体" panose="02010609060101010101" pitchFamily="2" charset="-122"/>
            </a:endParaRPr>
          </a:p>
        </p:txBody>
      </p:sp>
      <p:sp>
        <p:nvSpPr>
          <p:cNvPr id="117" name="右箭头 116"/>
          <p:cNvSpPr/>
          <p:nvPr/>
        </p:nvSpPr>
        <p:spPr>
          <a:xfrm>
            <a:off x="5303838" y="3140075"/>
            <a:ext cx="576263"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350" name="文本框 117"/>
          <p:cNvSpPr txBox="1"/>
          <p:nvPr/>
        </p:nvSpPr>
        <p:spPr>
          <a:xfrm>
            <a:off x="5664200" y="2924175"/>
            <a:ext cx="1466850" cy="365760"/>
          </a:xfrm>
          <a:prstGeom prst="rect">
            <a:avLst/>
          </a:prstGeom>
          <a:noFill/>
          <a:ln w="9525">
            <a:noFill/>
            <a:miter/>
          </a:ln>
        </p:spPr>
        <p:txBody>
          <a:bodyPr wrap="square" anchor="t">
            <a:spAutoFit/>
          </a:bodyPr>
          <a:p>
            <a:pPr lvl="0" algn="ctr" eaLnBrk="0" hangingPunct="0"/>
            <a:r>
              <a:rPr lang="zh-CN" altLang="en-US">
                <a:solidFill>
                  <a:srgbClr val="0070C0"/>
                </a:solidFill>
                <a:latin typeface="黑体" panose="02010609060101010101" pitchFamily="2" charset="-122"/>
                <a:ea typeface="黑体" panose="02010609060101010101" pitchFamily="2" charset="-122"/>
              </a:rPr>
              <a:t>反 反</a:t>
            </a:r>
            <a:endParaRPr lang="zh-CN" altLang="en-US">
              <a:solidFill>
                <a:srgbClr val="0070C0"/>
              </a:solidFill>
              <a:latin typeface="黑体" panose="02010609060101010101" pitchFamily="2" charset="-122"/>
              <a:ea typeface="黑体" panose="02010609060101010101" pitchFamily="2" charset="-122"/>
            </a:endParaRPr>
          </a:p>
        </p:txBody>
      </p:sp>
      <p:grpSp>
        <p:nvGrpSpPr>
          <p:cNvPr id="119" name="组合 118"/>
          <p:cNvGrpSpPr/>
          <p:nvPr/>
        </p:nvGrpSpPr>
        <p:grpSpPr>
          <a:xfrm>
            <a:off x="7607935" y="2780661"/>
            <a:ext cx="720090" cy="1583690"/>
            <a:chOff x="7994" y="2451"/>
            <a:chExt cx="1134" cy="2494"/>
          </a:xfrm>
          <a:solidFill>
            <a:srgbClr val="0070C0"/>
          </a:solidFill>
        </p:grpSpPr>
        <p:sp>
          <p:nvSpPr>
            <p:cNvPr id="120" name="矩形 119"/>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1" name="矩形 120"/>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2" name="矩形 121"/>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3" name="矩形 122"/>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4" name="矩形 123"/>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5" name="矩形 124"/>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6" name="矩形 125"/>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7" name="矩形 126"/>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28" name="矩形 127"/>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grpSp>
        <p:nvGrpSpPr>
          <p:cNvPr id="129" name="组合 128"/>
          <p:cNvGrpSpPr/>
          <p:nvPr/>
        </p:nvGrpSpPr>
        <p:grpSpPr>
          <a:xfrm>
            <a:off x="8688070" y="2780661"/>
            <a:ext cx="720090" cy="1583690"/>
            <a:chOff x="7994" y="2451"/>
            <a:chExt cx="1134" cy="2494"/>
          </a:xfrm>
          <a:solidFill>
            <a:srgbClr val="0070C0"/>
          </a:solidFill>
        </p:grpSpPr>
        <p:sp>
          <p:nvSpPr>
            <p:cNvPr id="130" name="矩形 129"/>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1" name="矩形 130"/>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2" name="矩形 131"/>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3" name="矩形 132"/>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4" name="矩形 133"/>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5" name="矩形 134"/>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6" name="矩形 135"/>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7" name="矩形 136"/>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8" name="矩形 137"/>
            <p:cNvSpPr/>
            <p:nvPr/>
          </p:nvSpPr>
          <p:spPr>
            <a:xfrm>
              <a:off x="7994" y="2451"/>
              <a:ext cx="1134" cy="24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sp>
        <p:nvSpPr>
          <p:cNvPr id="14353" name="文本框 138"/>
          <p:cNvSpPr txBox="1"/>
          <p:nvPr/>
        </p:nvSpPr>
        <p:spPr>
          <a:xfrm>
            <a:off x="1774825" y="4076700"/>
            <a:ext cx="2247900" cy="365760"/>
          </a:xfrm>
          <a:prstGeom prst="rect">
            <a:avLst/>
          </a:prstGeom>
          <a:noFill/>
          <a:ln w="9525">
            <a:noFill/>
            <a:miter/>
          </a:ln>
        </p:spPr>
        <p:txBody>
          <a:bodyPr wrap="square" anchor="t">
            <a:spAutoFit/>
          </a:bodyPr>
          <a:p>
            <a:pPr lvl="0" algn="ctr" eaLnBrk="0" hangingPunct="0"/>
            <a:r>
              <a:rPr lang="zh-CN" altLang="en-US">
                <a:latin typeface="黑体" panose="02010609060101010101" pitchFamily="2" charset="-122"/>
                <a:ea typeface="黑体" panose="02010609060101010101" pitchFamily="2" charset="-122"/>
              </a:rPr>
              <a:t>第二次翻牌：</a:t>
            </a:r>
            <a:endParaRPr lang="zh-CN" altLang="en-US">
              <a:latin typeface="黑体" panose="02010609060101010101" pitchFamily="2" charset="-122"/>
              <a:ea typeface="黑体" panose="02010609060101010101" pitchFamily="2" charset="-122"/>
            </a:endParaRPr>
          </a:p>
        </p:txBody>
      </p:sp>
      <p:sp>
        <p:nvSpPr>
          <p:cNvPr id="14354" name="文本框 140"/>
          <p:cNvSpPr txBox="1"/>
          <p:nvPr/>
        </p:nvSpPr>
        <p:spPr>
          <a:xfrm>
            <a:off x="4176713" y="4054475"/>
            <a:ext cx="2063750" cy="365760"/>
          </a:xfrm>
          <a:prstGeom prst="rect">
            <a:avLst/>
          </a:prstGeom>
          <a:noFill/>
          <a:ln w="9525">
            <a:noFill/>
            <a:miter/>
          </a:ln>
        </p:spPr>
        <p:txBody>
          <a:bodyPr wrap="square" anchor="t">
            <a:spAutoFit/>
          </a:bodyPr>
          <a:p>
            <a:pPr lvl="0" algn="ctr" eaLnBrk="0" hangingPunct="0"/>
            <a:r>
              <a:rPr lang="zh-CN" altLang="en-US">
                <a:latin typeface="黑体" panose="02010609060101010101" pitchFamily="2" charset="-122"/>
                <a:ea typeface="黑体" panose="02010609060101010101" pitchFamily="2" charset="-122"/>
              </a:rPr>
              <a:t>分三种情况</a:t>
            </a:r>
            <a:endParaRPr lang="zh-CN" altLang="en-US">
              <a:latin typeface="黑体" panose="02010609060101010101" pitchFamily="2" charset="-122"/>
              <a:ea typeface="黑体" panose="02010609060101010101" pitchFamily="2" charset="-122"/>
            </a:endParaRPr>
          </a:p>
        </p:txBody>
      </p:sp>
      <p:sp>
        <p:nvSpPr>
          <p:cNvPr id="14355" name="文本框 142"/>
          <p:cNvSpPr txBox="1"/>
          <p:nvPr/>
        </p:nvSpPr>
        <p:spPr>
          <a:xfrm>
            <a:off x="1847850" y="4797425"/>
            <a:ext cx="1952625" cy="365760"/>
          </a:xfrm>
          <a:prstGeom prst="rect">
            <a:avLst/>
          </a:prstGeom>
          <a:noFill/>
          <a:ln w="9525">
            <a:noFill/>
            <a:miter/>
          </a:ln>
        </p:spPr>
        <p:txBody>
          <a:bodyPr wrap="square" anchor="t">
            <a:spAutoFit/>
          </a:bodyPr>
          <a:p>
            <a:pPr lvl="0" algn="ctr" eaLnBrk="0" hangingPunct="0"/>
            <a:r>
              <a:rPr lang="zh-CN" altLang="en-US">
                <a:solidFill>
                  <a:srgbClr val="FF0000"/>
                </a:solidFill>
                <a:latin typeface="黑体" panose="02010609060101010101" pitchFamily="2" charset="-122"/>
                <a:ea typeface="黑体" panose="02010609060101010101" pitchFamily="2" charset="-122"/>
              </a:rPr>
              <a:t>正 正</a:t>
            </a:r>
            <a:endParaRPr lang="zh-CN" altLang="en-US">
              <a:solidFill>
                <a:srgbClr val="FF0000"/>
              </a:solidFill>
              <a:latin typeface="黑体" panose="02010609060101010101" pitchFamily="2" charset="-122"/>
              <a:ea typeface="黑体" panose="02010609060101010101" pitchFamily="2" charset="-122"/>
            </a:endParaRPr>
          </a:p>
        </p:txBody>
      </p:sp>
      <p:sp>
        <p:nvSpPr>
          <p:cNvPr id="14356" name="文本框 143"/>
          <p:cNvSpPr txBox="1"/>
          <p:nvPr/>
        </p:nvSpPr>
        <p:spPr>
          <a:xfrm>
            <a:off x="3863975" y="4797425"/>
            <a:ext cx="1466850" cy="365760"/>
          </a:xfrm>
          <a:prstGeom prst="rect">
            <a:avLst/>
          </a:prstGeom>
          <a:noFill/>
          <a:ln w="9525">
            <a:noFill/>
            <a:miter/>
          </a:ln>
        </p:spPr>
        <p:txBody>
          <a:bodyPr wrap="square" anchor="t">
            <a:spAutoFit/>
          </a:bodyPr>
          <a:p>
            <a:pPr lvl="0" algn="ctr" eaLnBrk="0" hangingPunct="0"/>
            <a:r>
              <a:rPr lang="zh-CN" altLang="en-US">
                <a:solidFill>
                  <a:srgbClr val="0070C0"/>
                </a:solidFill>
                <a:latin typeface="黑体" panose="02010609060101010101" pitchFamily="2" charset="-122"/>
                <a:ea typeface="黑体" panose="02010609060101010101" pitchFamily="2" charset="-122"/>
              </a:rPr>
              <a:t>反 反</a:t>
            </a:r>
            <a:endParaRPr lang="zh-CN" altLang="en-US">
              <a:solidFill>
                <a:srgbClr val="0070C0"/>
              </a:solidFill>
              <a:latin typeface="黑体" panose="02010609060101010101" pitchFamily="2" charset="-122"/>
              <a:ea typeface="黑体" panose="02010609060101010101" pitchFamily="2" charset="-122"/>
            </a:endParaRPr>
          </a:p>
        </p:txBody>
      </p:sp>
      <p:sp>
        <p:nvSpPr>
          <p:cNvPr id="145" name="右箭头 144"/>
          <p:cNvSpPr/>
          <p:nvPr/>
        </p:nvSpPr>
        <p:spPr>
          <a:xfrm>
            <a:off x="3359150" y="4940300"/>
            <a:ext cx="576263"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6" name="右箭头 145"/>
          <p:cNvSpPr/>
          <p:nvPr/>
        </p:nvSpPr>
        <p:spPr>
          <a:xfrm>
            <a:off x="3359150" y="5372100"/>
            <a:ext cx="576263"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359" name="文本框 146"/>
          <p:cNvSpPr txBox="1"/>
          <p:nvPr/>
        </p:nvSpPr>
        <p:spPr>
          <a:xfrm>
            <a:off x="1992313" y="5229225"/>
            <a:ext cx="1468437" cy="365760"/>
          </a:xfrm>
          <a:prstGeom prst="rect">
            <a:avLst/>
          </a:prstGeom>
          <a:noFill/>
          <a:ln w="9525">
            <a:noFill/>
            <a:miter/>
          </a:ln>
        </p:spPr>
        <p:txBody>
          <a:bodyPr wrap="square" anchor="t">
            <a:spAutoFit/>
          </a:bodyPr>
          <a:p>
            <a:pPr lvl="0" algn="ctr" eaLnBrk="0" hangingPunct="0"/>
            <a:r>
              <a:rPr lang="zh-CN" altLang="en-US">
                <a:solidFill>
                  <a:srgbClr val="0070C0"/>
                </a:solidFill>
                <a:latin typeface="黑体" panose="02010609060101010101" pitchFamily="2" charset="-122"/>
                <a:ea typeface="黑体" panose="02010609060101010101" pitchFamily="2" charset="-122"/>
              </a:rPr>
              <a:t>反 反</a:t>
            </a:r>
            <a:endParaRPr lang="zh-CN" altLang="en-US">
              <a:solidFill>
                <a:srgbClr val="0070C0"/>
              </a:solidFill>
              <a:latin typeface="黑体" panose="02010609060101010101" pitchFamily="2" charset="-122"/>
              <a:ea typeface="黑体" panose="02010609060101010101" pitchFamily="2" charset="-122"/>
            </a:endParaRPr>
          </a:p>
        </p:txBody>
      </p:sp>
      <p:sp>
        <p:nvSpPr>
          <p:cNvPr id="14360" name="文本框 147"/>
          <p:cNvSpPr txBox="1"/>
          <p:nvPr/>
        </p:nvSpPr>
        <p:spPr>
          <a:xfrm>
            <a:off x="3503613" y="5229225"/>
            <a:ext cx="1952625" cy="365760"/>
          </a:xfrm>
          <a:prstGeom prst="rect">
            <a:avLst/>
          </a:prstGeom>
          <a:noFill/>
          <a:ln w="9525">
            <a:noFill/>
            <a:miter/>
          </a:ln>
        </p:spPr>
        <p:txBody>
          <a:bodyPr wrap="square" anchor="t">
            <a:spAutoFit/>
          </a:bodyPr>
          <a:p>
            <a:pPr lvl="0" algn="ctr" eaLnBrk="0" hangingPunct="0"/>
            <a:r>
              <a:rPr lang="zh-CN" altLang="en-US">
                <a:solidFill>
                  <a:srgbClr val="FF0000"/>
                </a:solidFill>
                <a:latin typeface="黑体" panose="02010609060101010101" pitchFamily="2" charset="-122"/>
                <a:ea typeface="黑体" panose="02010609060101010101" pitchFamily="2" charset="-122"/>
              </a:rPr>
              <a:t>正 正</a:t>
            </a:r>
            <a:endParaRPr lang="zh-CN" altLang="en-US">
              <a:solidFill>
                <a:srgbClr val="FF0000"/>
              </a:solidFill>
              <a:latin typeface="黑体" panose="02010609060101010101" pitchFamily="2" charset="-122"/>
              <a:ea typeface="黑体" panose="02010609060101010101" pitchFamily="2" charset="-122"/>
            </a:endParaRPr>
          </a:p>
        </p:txBody>
      </p:sp>
      <p:sp>
        <p:nvSpPr>
          <p:cNvPr id="14361" name="文本框 148"/>
          <p:cNvSpPr txBox="1"/>
          <p:nvPr/>
        </p:nvSpPr>
        <p:spPr>
          <a:xfrm>
            <a:off x="1992313" y="5661025"/>
            <a:ext cx="1311275" cy="365760"/>
          </a:xfrm>
          <a:prstGeom prst="rect">
            <a:avLst/>
          </a:prstGeom>
          <a:noFill/>
          <a:ln w="9525">
            <a:noFill/>
            <a:miter/>
          </a:ln>
        </p:spPr>
        <p:txBody>
          <a:bodyPr wrap="square" anchor="t">
            <a:spAutoFit/>
          </a:bodyPr>
          <a:p>
            <a:pPr lvl="0" algn="ctr" eaLnBrk="0" hangingPunct="0"/>
            <a:r>
              <a:rPr lang="zh-CN" altLang="en-US">
                <a:solidFill>
                  <a:srgbClr val="FF0000"/>
                </a:solidFill>
                <a:latin typeface="黑体" panose="02010609060101010101" pitchFamily="2" charset="-122"/>
                <a:ea typeface="黑体" panose="02010609060101010101" pitchFamily="2" charset="-122"/>
              </a:rPr>
              <a:t>正</a:t>
            </a:r>
            <a:r>
              <a:rPr lang="zh-CN" altLang="en-US">
                <a:solidFill>
                  <a:srgbClr val="FF0000"/>
                </a:solidFill>
                <a:latin typeface="Arial" panose="020B0604020202020204" pitchFamily="34" charset="0"/>
                <a:ea typeface="宋体" panose="02010600030101010101" pitchFamily="2" charset="-122"/>
              </a:rPr>
              <a:t> </a:t>
            </a:r>
            <a:r>
              <a:rPr lang="zh-CN" altLang="en-US">
                <a:solidFill>
                  <a:srgbClr val="0070C0"/>
                </a:solidFill>
                <a:latin typeface="黑体" panose="02010609060101010101" pitchFamily="2" charset="-122"/>
                <a:ea typeface="黑体" panose="02010609060101010101" pitchFamily="2" charset="-122"/>
              </a:rPr>
              <a:t>反</a:t>
            </a:r>
            <a:endParaRPr lang="zh-CN" altLang="en-US">
              <a:solidFill>
                <a:srgbClr val="0070C0"/>
              </a:solidFill>
              <a:latin typeface="黑体" panose="02010609060101010101" pitchFamily="2" charset="-122"/>
              <a:ea typeface="黑体" panose="02010609060101010101" pitchFamily="2" charset="-122"/>
            </a:endParaRPr>
          </a:p>
        </p:txBody>
      </p:sp>
      <p:sp>
        <p:nvSpPr>
          <p:cNvPr id="150" name="右箭头 149"/>
          <p:cNvSpPr/>
          <p:nvPr/>
        </p:nvSpPr>
        <p:spPr>
          <a:xfrm>
            <a:off x="3359150" y="5803900"/>
            <a:ext cx="576263" cy="14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4363" name="文本框 150"/>
          <p:cNvSpPr txBox="1"/>
          <p:nvPr/>
        </p:nvSpPr>
        <p:spPr>
          <a:xfrm>
            <a:off x="3937000" y="5732463"/>
            <a:ext cx="1076325" cy="365760"/>
          </a:xfrm>
          <a:prstGeom prst="rect">
            <a:avLst/>
          </a:prstGeom>
          <a:noFill/>
          <a:ln w="9525">
            <a:noFill/>
            <a:miter/>
          </a:ln>
        </p:spPr>
        <p:txBody>
          <a:bodyPr wrap="square" anchor="t">
            <a:spAutoFit/>
          </a:bodyPr>
          <a:p>
            <a:pPr lvl="0" algn="ctr" eaLnBrk="0" hangingPunct="0"/>
            <a:r>
              <a:rPr lang="zh-CN" altLang="en-US">
                <a:latin typeface="黑体" panose="02010609060101010101" pitchFamily="2" charset="-122"/>
                <a:ea typeface="黑体" panose="02010609060101010101" pitchFamily="2" charset="-122"/>
              </a:rPr>
              <a:t>反 </a:t>
            </a:r>
            <a:r>
              <a:rPr lang="zh-CN" altLang="en-US">
                <a:solidFill>
                  <a:srgbClr val="FF0000"/>
                </a:solidFill>
                <a:latin typeface="黑体" panose="02010609060101010101" pitchFamily="2" charset="-122"/>
                <a:ea typeface="黑体" panose="02010609060101010101" pitchFamily="2" charset="-122"/>
              </a:rPr>
              <a:t>正</a:t>
            </a:r>
            <a:endParaRPr lang="zh-CN" altLang="en-US">
              <a:solidFill>
                <a:srgbClr val="FF0000"/>
              </a:solidFill>
              <a:latin typeface="黑体" panose="02010609060101010101" pitchFamily="2" charset="-122"/>
              <a:ea typeface="黑体" panose="02010609060101010101" pitchFamily="2" charset="-122"/>
            </a:endParaRPr>
          </a:p>
        </p:txBody>
      </p:sp>
      <p:sp>
        <p:nvSpPr>
          <p:cNvPr id="14364" name="文本框 151"/>
          <p:cNvSpPr txBox="1"/>
          <p:nvPr/>
        </p:nvSpPr>
        <p:spPr>
          <a:xfrm>
            <a:off x="5770563" y="4954588"/>
            <a:ext cx="3422650" cy="365760"/>
          </a:xfrm>
          <a:prstGeom prst="rect">
            <a:avLst/>
          </a:prstGeom>
          <a:noFill/>
          <a:ln w="9525">
            <a:noFill/>
            <a:miter/>
          </a:ln>
        </p:spPr>
        <p:txBody>
          <a:bodyPr wrap="square" anchor="t">
            <a:spAutoFit/>
          </a:bodyPr>
          <a:p>
            <a:pPr lvl="0" algn="ctr" eaLnBrk="0" hangingPunct="0"/>
            <a:r>
              <a:rPr lang="zh-CN" altLang="en-US">
                <a:latin typeface="黑体" panose="02010609060101010101" pitchFamily="2" charset="-122"/>
                <a:ea typeface="黑体" panose="02010609060101010101" pitchFamily="2" charset="-122"/>
              </a:rPr>
              <a:t>无论那一种情况总有：</a:t>
            </a:r>
            <a:endParaRPr lang="zh-CN" altLang="en-US">
              <a:latin typeface="黑体" panose="02010609060101010101" pitchFamily="2" charset="-122"/>
              <a:ea typeface="黑体" panose="02010609060101010101" pitchFamily="2" charset="-122"/>
            </a:endParaRPr>
          </a:p>
        </p:txBody>
      </p:sp>
      <p:sp>
        <p:nvSpPr>
          <p:cNvPr id="14365" name="文本框 152"/>
          <p:cNvSpPr txBox="1"/>
          <p:nvPr/>
        </p:nvSpPr>
        <p:spPr>
          <a:xfrm>
            <a:off x="6456363" y="5445125"/>
            <a:ext cx="3705225" cy="365760"/>
          </a:xfrm>
          <a:prstGeom prst="rect">
            <a:avLst/>
          </a:prstGeom>
          <a:noFill/>
          <a:ln w="9525">
            <a:noFill/>
            <a:miter/>
          </a:ln>
        </p:spPr>
        <p:txBody>
          <a:bodyPr wrap="square" anchor="t">
            <a:spAutoFit/>
          </a:bodyPr>
          <a:p>
            <a:pPr lvl="0" algn="ctr" eaLnBrk="0" hangingPunct="0"/>
            <a:r>
              <a:rPr lang="zh-CN" altLang="en-US">
                <a:latin typeface="黑体" panose="02010609060101010101" pitchFamily="2" charset="-122"/>
                <a:ea typeface="黑体" panose="02010609060101010101" pitchFamily="2" charset="-122"/>
              </a:rPr>
              <a:t>奇数张正面，偶数张反面</a:t>
            </a:r>
            <a:endParaRPr lang="zh-CN" altLang="en-US">
              <a:latin typeface="黑体" panose="02010609060101010101" pitchFamily="2" charset="-122"/>
              <a:ea typeface="黑体" panose="02010609060101010101" pitchFamily="2" charset="-122"/>
            </a:endParaRPr>
          </a:p>
        </p:txBody>
      </p:sp>
      <p:sp>
        <p:nvSpPr>
          <p:cNvPr id="14366" name="文本框 153"/>
          <p:cNvSpPr txBox="1"/>
          <p:nvPr/>
        </p:nvSpPr>
        <p:spPr>
          <a:xfrm>
            <a:off x="1911350" y="6216650"/>
            <a:ext cx="1962150" cy="365760"/>
          </a:xfrm>
          <a:prstGeom prst="rect">
            <a:avLst/>
          </a:prstGeom>
          <a:noFill/>
          <a:ln w="9525">
            <a:noFill/>
            <a:miter/>
          </a:ln>
        </p:spPr>
        <p:txBody>
          <a:bodyPr wrap="square" anchor="t">
            <a:spAutoFit/>
          </a:bodyPr>
          <a:p>
            <a:pPr lvl="0" algn="ctr" eaLnBrk="0" hangingPunct="0"/>
            <a:r>
              <a:rPr lang="zh-CN" altLang="en-US">
                <a:latin typeface="黑体" panose="02010609060101010101" pitchFamily="2" charset="-122"/>
                <a:ea typeface="黑体" panose="02010609060101010101" pitchFamily="2" charset="-122"/>
              </a:rPr>
              <a:t>数学理论：</a:t>
            </a:r>
            <a:endParaRPr lang="zh-CN" altLang="en-US">
              <a:latin typeface="黑体" panose="02010609060101010101" pitchFamily="2" charset="-122"/>
              <a:ea typeface="黑体" panose="02010609060101010101" pitchFamily="2" charset="-122"/>
            </a:endParaRPr>
          </a:p>
        </p:txBody>
      </p:sp>
      <p:sp>
        <p:nvSpPr>
          <p:cNvPr id="155" name="文本框 154"/>
          <p:cNvSpPr txBox="1"/>
          <p:nvPr/>
        </p:nvSpPr>
        <p:spPr>
          <a:xfrm>
            <a:off x="3359150" y="6165850"/>
            <a:ext cx="2457450" cy="365760"/>
          </a:xfrm>
          <a:prstGeom prst="rect">
            <a:avLst/>
          </a:prstGeom>
          <a:noFill/>
        </p:spPr>
        <p:txBody>
          <a:bodyPr wrap="square" rtlCol="0">
            <a:spAutoFit/>
          </a:bodyPr>
          <a:p>
            <a:pPr fontAlgn="base"/>
            <a:r>
              <a:rPr lang="zh-CN" altLang="en-US" strike="noStrike" noProof="1">
                <a:solidFill>
                  <a:schemeClr val="accent4"/>
                </a:solidFill>
                <a:uFillTx/>
                <a:latin typeface="黑体" panose="02010609060101010101" pitchFamily="2" charset="-122"/>
                <a:ea typeface="黑体" panose="02010609060101010101" pitchFamily="2" charset="-122"/>
                <a:cs typeface="+mn-ea"/>
              </a:rPr>
              <a:t>有理数乘法</a:t>
            </a:r>
            <a:endParaRPr lang="zh-CN" altLang="en-US" strike="noStrike" noProof="1">
              <a:solidFill>
                <a:schemeClr val="accent4"/>
              </a:solidFill>
              <a:uFillTx/>
              <a:latin typeface="黑体" panose="02010609060101010101" pitchFamily="2" charset="-122"/>
              <a:ea typeface="黑体" panose="0201060906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47015" y="296545"/>
            <a:ext cx="3165475" cy="365760"/>
          </a:xfrm>
          <a:prstGeom prst="rect">
            <a:avLst/>
          </a:prstGeom>
          <a:noFill/>
        </p:spPr>
        <p:txBody>
          <a:bodyPr wrap="square" rtlCol="0">
            <a:spAutoFit/>
          </a:bodyPr>
          <a:p>
            <a:r>
              <a:rPr lang="zh-CN" altLang="en-US"/>
              <a:t>三，图片的拼接</a:t>
            </a:r>
            <a:r>
              <a:rPr lang="en-US" altLang="zh-CN"/>
              <a:t>(</a:t>
            </a:r>
            <a:r>
              <a:rPr lang="zh-CN" altLang="en-US"/>
              <a:t>匹配</a:t>
            </a:r>
            <a:r>
              <a:rPr lang="en-US" altLang="zh-CN"/>
              <a:t>)</a:t>
            </a:r>
            <a:endParaRPr lang="en-US" altLang="zh-CN"/>
          </a:p>
        </p:txBody>
      </p:sp>
      <p:sp>
        <p:nvSpPr>
          <p:cNvPr id="3" name="文本框 2"/>
          <p:cNvSpPr txBox="1"/>
          <p:nvPr/>
        </p:nvSpPr>
        <p:spPr>
          <a:xfrm>
            <a:off x="1236345" y="864870"/>
            <a:ext cx="4194810" cy="365760"/>
          </a:xfrm>
          <a:prstGeom prst="rect">
            <a:avLst/>
          </a:prstGeom>
          <a:noFill/>
        </p:spPr>
        <p:txBody>
          <a:bodyPr wrap="square" rtlCol="0">
            <a:spAutoFit/>
          </a:bodyPr>
          <a:p>
            <a:r>
              <a:rPr lang="en-US" altLang="zh-CN"/>
              <a:t>1.</a:t>
            </a:r>
            <a:r>
              <a:rPr lang="zh-CN" altLang="en-US"/>
              <a:t>图片拼接的数学原理：最小二乘法</a:t>
            </a:r>
            <a:endParaRPr lang="zh-CN" altLang="en-US"/>
          </a:p>
        </p:txBody>
      </p:sp>
      <p:sp>
        <p:nvSpPr>
          <p:cNvPr id="4" name="文本框 3"/>
          <p:cNvSpPr txBox="1"/>
          <p:nvPr/>
        </p:nvSpPr>
        <p:spPr>
          <a:xfrm>
            <a:off x="1516380" y="1384300"/>
            <a:ext cx="5382895" cy="365760"/>
          </a:xfrm>
          <a:prstGeom prst="rect">
            <a:avLst/>
          </a:prstGeom>
          <a:noFill/>
        </p:spPr>
        <p:txBody>
          <a:bodyPr wrap="square" rtlCol="0">
            <a:spAutoFit/>
          </a:bodyPr>
          <a:p>
            <a:r>
              <a:rPr lang="zh-CN" altLang="en-US"/>
              <a:t>设</a:t>
            </a:r>
            <a:r>
              <a:rPr lang="en-US" altLang="zh-CN"/>
              <a:t>A,B</a:t>
            </a:r>
            <a:r>
              <a:rPr lang="zh-CN" altLang="en-US"/>
              <a:t>为左右放置的两张图片对应的数字矩阵，</a:t>
            </a:r>
            <a:endParaRPr lang="zh-CN" altLang="en-US"/>
          </a:p>
        </p:txBody>
      </p:sp>
      <p:sp>
        <p:nvSpPr>
          <p:cNvPr id="5" name="文本框 4"/>
          <p:cNvSpPr txBox="1"/>
          <p:nvPr/>
        </p:nvSpPr>
        <p:spPr>
          <a:xfrm>
            <a:off x="6265545" y="1370965"/>
            <a:ext cx="3157220" cy="365760"/>
          </a:xfrm>
          <a:prstGeom prst="rect">
            <a:avLst/>
          </a:prstGeom>
          <a:noFill/>
        </p:spPr>
        <p:txBody>
          <a:bodyPr wrap="square" rtlCol="0">
            <a:spAutoFit/>
          </a:bodyPr>
          <a:p>
            <a:r>
              <a:rPr lang="zh-CN" altLang="en-US"/>
              <a:t>定义两个矩阵偏差函数为：</a:t>
            </a:r>
            <a:endParaRPr lang="zh-CN" altLang="en-US"/>
          </a:p>
        </p:txBody>
      </p:sp>
      <p:graphicFrame>
        <p:nvGraphicFramePr>
          <p:cNvPr id="6" name="对象 5">
            <a:hlinkClick r:id="" action="ppaction://ole?verb="/>
          </p:cNvPr>
          <p:cNvGraphicFramePr>
            <a:graphicFrameLocks noChangeAspect="1"/>
          </p:cNvGraphicFramePr>
          <p:nvPr/>
        </p:nvGraphicFramePr>
        <p:xfrm>
          <a:off x="3503295" y="1893570"/>
          <a:ext cx="4165600" cy="812800"/>
        </p:xfrm>
        <a:graphic>
          <a:graphicData uri="http://schemas.openxmlformats.org/presentationml/2006/ole">
            <mc:AlternateContent xmlns:mc="http://schemas.openxmlformats.org/markup-compatibility/2006">
              <mc:Choice xmlns:v="urn:schemas-microsoft-com:vml" Requires="v">
                <p:oleObj spid="_x0000_s2049" name="" r:id="rId1" imgW="4165600" imgH="812800" progId="Equation.KSEE3">
                  <p:embed/>
                </p:oleObj>
              </mc:Choice>
              <mc:Fallback>
                <p:oleObj name="" r:id="rId1" imgW="4165600" imgH="812800" progId="Equation.KSEE3">
                  <p:embed/>
                  <p:pic>
                    <p:nvPicPr>
                      <p:cNvPr id="0" name="图片 2048"/>
                      <p:cNvPicPr/>
                      <p:nvPr/>
                    </p:nvPicPr>
                    <p:blipFill>
                      <a:blip r:embed="rId2"/>
                      <a:stretch>
                        <a:fillRect/>
                      </a:stretch>
                    </p:blipFill>
                    <p:spPr>
                      <a:xfrm>
                        <a:off x="3503295" y="1893570"/>
                        <a:ext cx="4165600" cy="812800"/>
                      </a:xfrm>
                      <a:prstGeom prst="rect">
                        <a:avLst/>
                      </a:prstGeom>
                    </p:spPr>
                  </p:pic>
                </p:oleObj>
              </mc:Fallback>
            </mc:AlternateContent>
          </a:graphicData>
        </a:graphic>
      </p:graphicFrame>
      <p:sp>
        <p:nvSpPr>
          <p:cNvPr id="7" name="文本框 6"/>
          <p:cNvSpPr txBox="1"/>
          <p:nvPr/>
        </p:nvSpPr>
        <p:spPr>
          <a:xfrm>
            <a:off x="1920240" y="2704465"/>
            <a:ext cx="5280025" cy="365760"/>
          </a:xfrm>
          <a:prstGeom prst="rect">
            <a:avLst/>
          </a:prstGeom>
          <a:noFill/>
        </p:spPr>
        <p:txBody>
          <a:bodyPr wrap="square" rtlCol="0">
            <a:spAutoFit/>
          </a:bodyPr>
          <a:p>
            <a:r>
              <a:rPr lang="zh-CN" altLang="en-US"/>
              <a:t>即</a:t>
            </a:r>
            <a:r>
              <a:rPr lang="en-US" altLang="zh-CN"/>
              <a:t>A</a:t>
            </a:r>
            <a:r>
              <a:rPr lang="zh-CN" altLang="en-US"/>
              <a:t>矩阵的最后一列与</a:t>
            </a:r>
            <a:r>
              <a:rPr lang="en-US" altLang="zh-CN"/>
              <a:t>B</a:t>
            </a:r>
            <a:r>
              <a:rPr lang="zh-CN" altLang="en-US"/>
              <a:t>矩阵的第一列的偏差。</a:t>
            </a:r>
            <a:endParaRPr lang="zh-CN" altLang="en-US"/>
          </a:p>
        </p:txBody>
      </p:sp>
      <p:sp>
        <p:nvSpPr>
          <p:cNvPr id="8" name="文本框 7"/>
          <p:cNvSpPr txBox="1"/>
          <p:nvPr/>
        </p:nvSpPr>
        <p:spPr>
          <a:xfrm>
            <a:off x="1611630" y="3225800"/>
            <a:ext cx="5995035" cy="365760"/>
          </a:xfrm>
          <a:prstGeom prst="rect">
            <a:avLst/>
          </a:prstGeom>
          <a:noFill/>
        </p:spPr>
        <p:txBody>
          <a:bodyPr wrap="square" rtlCol="0">
            <a:spAutoFit/>
          </a:bodyPr>
          <a:p>
            <a:r>
              <a:rPr lang="zh-CN" altLang="en-US"/>
              <a:t>匹配条件：对于给定矩阵</a:t>
            </a:r>
            <a:r>
              <a:rPr lang="en-US" altLang="zh-CN"/>
              <a:t>A,</a:t>
            </a:r>
            <a:r>
              <a:rPr lang="zh-CN" altLang="en-US"/>
              <a:t>若</a:t>
            </a:r>
            <a:r>
              <a:rPr lang="en-US" altLang="zh-CN"/>
              <a:t>f(A,B)</a:t>
            </a:r>
            <a:r>
              <a:rPr lang="zh-CN" altLang="en-US"/>
              <a:t>最小，则称</a:t>
            </a:r>
            <a:r>
              <a:rPr lang="en-US" altLang="zh-CN"/>
              <a:t>A,B</a:t>
            </a:r>
            <a:r>
              <a:rPr lang="zh-CN" altLang="en-US"/>
              <a:t>匹配。</a:t>
            </a:r>
            <a:endParaRPr lang="zh-CN" altLang="en-US"/>
          </a:p>
        </p:txBody>
      </p:sp>
      <p:sp>
        <p:nvSpPr>
          <p:cNvPr id="9" name="文本框 8"/>
          <p:cNvSpPr txBox="1"/>
          <p:nvPr/>
        </p:nvSpPr>
        <p:spPr>
          <a:xfrm>
            <a:off x="1302385" y="3794760"/>
            <a:ext cx="2297430" cy="365760"/>
          </a:xfrm>
          <a:prstGeom prst="rect">
            <a:avLst/>
          </a:prstGeom>
          <a:noFill/>
        </p:spPr>
        <p:txBody>
          <a:bodyPr wrap="square" rtlCol="0">
            <a:spAutoFit/>
          </a:bodyPr>
          <a:p>
            <a:r>
              <a:rPr lang="en-US" altLang="zh-CN"/>
              <a:t>2.</a:t>
            </a:r>
            <a:r>
              <a:rPr lang="zh-CN" altLang="en-US"/>
              <a:t>图片拼接算法：</a:t>
            </a:r>
            <a:endParaRPr lang="zh-CN" altLang="en-US"/>
          </a:p>
        </p:txBody>
      </p:sp>
      <p:sp>
        <p:nvSpPr>
          <p:cNvPr id="10" name="文本框 9"/>
          <p:cNvSpPr txBox="1"/>
          <p:nvPr/>
        </p:nvSpPr>
        <p:spPr>
          <a:xfrm>
            <a:off x="2123440" y="4238625"/>
            <a:ext cx="1785620" cy="365760"/>
          </a:xfrm>
          <a:prstGeom prst="rect">
            <a:avLst/>
          </a:prstGeom>
          <a:noFill/>
        </p:spPr>
        <p:txBody>
          <a:bodyPr wrap="square" rtlCol="0">
            <a:spAutoFit/>
          </a:bodyPr>
          <a:p>
            <a:r>
              <a:rPr lang="zh-CN" altLang="en-US">
                <a:cs typeface="Arial" panose="020B0604020202020204" pitchFamily="34" charset="0"/>
              </a:rPr>
              <a:t>▀图片数字化。</a:t>
            </a:r>
            <a:endParaRPr lang="zh-CN" altLang="en-US">
              <a:cs typeface="Arial" panose="020B0604020202020204" pitchFamily="34" charset="0"/>
            </a:endParaRPr>
          </a:p>
        </p:txBody>
      </p:sp>
      <p:sp>
        <p:nvSpPr>
          <p:cNvPr id="11" name="文本框 10"/>
          <p:cNvSpPr txBox="1"/>
          <p:nvPr/>
        </p:nvSpPr>
        <p:spPr>
          <a:xfrm>
            <a:off x="2113280" y="4653915"/>
            <a:ext cx="2693035" cy="365760"/>
          </a:xfrm>
          <a:prstGeom prst="rect">
            <a:avLst/>
          </a:prstGeom>
          <a:noFill/>
        </p:spPr>
        <p:txBody>
          <a:bodyPr wrap="square" rtlCol="0">
            <a:spAutoFit/>
          </a:bodyPr>
          <a:p>
            <a:r>
              <a:rPr lang="zh-CN" altLang="en-US">
                <a:cs typeface="Arial" panose="020B0604020202020204" pitchFamily="34" charset="0"/>
              </a:rPr>
              <a:t>▀找出左起第一张碎片</a:t>
            </a:r>
            <a:r>
              <a:rPr lang="en-US" altLang="zh-CN">
                <a:cs typeface="Arial" panose="020B0604020202020204" pitchFamily="34" charset="0"/>
              </a:rPr>
              <a:t>A1</a:t>
            </a:r>
            <a:r>
              <a:rPr lang="zh-CN" altLang="en-US">
                <a:cs typeface="Arial" panose="020B0604020202020204" pitchFamily="34" charset="0"/>
              </a:rPr>
              <a:t>：</a:t>
            </a:r>
            <a:endParaRPr lang="en-US" altLang="zh-CN">
              <a:cs typeface="Arial" panose="020B0604020202020204" pitchFamily="34" charset="0"/>
            </a:endParaRPr>
          </a:p>
        </p:txBody>
      </p:sp>
      <p:sp>
        <p:nvSpPr>
          <p:cNvPr id="12" name="文本框 11"/>
          <p:cNvSpPr txBox="1"/>
          <p:nvPr/>
        </p:nvSpPr>
        <p:spPr>
          <a:xfrm>
            <a:off x="4873625" y="4664075"/>
            <a:ext cx="2683510" cy="365760"/>
          </a:xfrm>
          <a:prstGeom prst="rect">
            <a:avLst/>
          </a:prstGeom>
          <a:noFill/>
        </p:spPr>
        <p:txBody>
          <a:bodyPr wrap="square" rtlCol="0">
            <a:spAutoFit/>
          </a:bodyPr>
          <a:p>
            <a:r>
              <a:rPr lang="zh-CN" altLang="en-US"/>
              <a:t>左边数字全是</a:t>
            </a:r>
            <a:r>
              <a:rPr lang="en-US" altLang="zh-CN"/>
              <a:t>1</a:t>
            </a:r>
            <a:r>
              <a:rPr lang="zh-CN" altLang="en-US"/>
              <a:t>的图片。</a:t>
            </a:r>
            <a:endParaRPr lang="zh-CN" altLang="en-US"/>
          </a:p>
        </p:txBody>
      </p:sp>
      <p:sp>
        <p:nvSpPr>
          <p:cNvPr id="13" name="文本框 12"/>
          <p:cNvSpPr txBox="1"/>
          <p:nvPr/>
        </p:nvSpPr>
        <p:spPr>
          <a:xfrm>
            <a:off x="2094230" y="5030470"/>
            <a:ext cx="6803390" cy="365760"/>
          </a:xfrm>
          <a:prstGeom prst="rect">
            <a:avLst/>
          </a:prstGeom>
          <a:noFill/>
        </p:spPr>
        <p:txBody>
          <a:bodyPr wrap="square" rtlCol="0">
            <a:spAutoFit/>
          </a:bodyPr>
          <a:p>
            <a:r>
              <a:rPr lang="zh-CN" altLang="en-US">
                <a:cs typeface="Arial" panose="020B0604020202020204" pitchFamily="34" charset="0"/>
              </a:rPr>
              <a:t>▀计算</a:t>
            </a:r>
            <a:r>
              <a:rPr lang="en-US" altLang="zh-CN">
                <a:cs typeface="Arial" panose="020B0604020202020204" pitchFamily="34" charset="0"/>
              </a:rPr>
              <a:t>A1</a:t>
            </a:r>
            <a:r>
              <a:rPr lang="zh-CN" altLang="en-US">
                <a:cs typeface="Arial" panose="020B0604020202020204" pitchFamily="34" charset="0"/>
              </a:rPr>
              <a:t>与其余</a:t>
            </a:r>
            <a:r>
              <a:rPr lang="en-US" altLang="zh-CN">
                <a:cs typeface="Arial" panose="020B0604020202020204" pitchFamily="34" charset="0"/>
              </a:rPr>
              <a:t>18</a:t>
            </a:r>
            <a:r>
              <a:rPr lang="zh-CN" altLang="en-US">
                <a:cs typeface="Arial" panose="020B0604020202020204" pitchFamily="34" charset="0"/>
              </a:rPr>
              <a:t>张图片距离</a:t>
            </a:r>
            <a:r>
              <a:rPr lang="en-US" altLang="zh-CN">
                <a:cs typeface="Arial" panose="020B0604020202020204" pitchFamily="34" charset="0"/>
              </a:rPr>
              <a:t>f(A1,B),</a:t>
            </a:r>
            <a:r>
              <a:rPr lang="zh-CN" altLang="en-US">
                <a:cs typeface="Arial" panose="020B0604020202020204" pitchFamily="34" charset="0"/>
              </a:rPr>
              <a:t>距离最小的图片记为</a:t>
            </a:r>
            <a:r>
              <a:rPr lang="en-US" altLang="zh-CN">
                <a:cs typeface="Arial" panose="020B0604020202020204" pitchFamily="34" charset="0"/>
              </a:rPr>
              <a:t>A2.</a:t>
            </a:r>
            <a:endParaRPr lang="en-US" altLang="zh-CN">
              <a:cs typeface="Arial" panose="020B0604020202020204" pitchFamily="34" charset="0"/>
            </a:endParaRPr>
          </a:p>
        </p:txBody>
      </p:sp>
      <p:sp>
        <p:nvSpPr>
          <p:cNvPr id="14" name="文本框 13"/>
          <p:cNvSpPr txBox="1"/>
          <p:nvPr/>
        </p:nvSpPr>
        <p:spPr>
          <a:xfrm>
            <a:off x="2112645" y="5397500"/>
            <a:ext cx="2925445" cy="365760"/>
          </a:xfrm>
          <a:prstGeom prst="rect">
            <a:avLst/>
          </a:prstGeom>
          <a:noFill/>
        </p:spPr>
        <p:txBody>
          <a:bodyPr wrap="square" rtlCol="0">
            <a:spAutoFit/>
          </a:bodyPr>
          <a:p>
            <a:r>
              <a:rPr lang="zh-CN" altLang="en-US">
                <a:cs typeface="Arial" panose="020B0604020202020204" pitchFamily="34" charset="0"/>
              </a:rPr>
              <a:t>▀重复上述步骤</a:t>
            </a:r>
            <a:endParaRPr lang="en-US" altLang="zh-CN">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903335" y="1097280"/>
            <a:ext cx="1739265" cy="457200"/>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你</a:t>
            </a:r>
            <a:endParaRPr lang="zh-CN" altLang="en-US" sz="2400">
              <a:latin typeface="黑体" panose="02010609060101010101" pitchFamily="2" charset="-122"/>
              <a:ea typeface="黑体" panose="02010609060101010101" pitchFamily="2" charset="-122"/>
            </a:endParaRPr>
          </a:p>
        </p:txBody>
      </p:sp>
      <p:sp>
        <p:nvSpPr>
          <p:cNvPr id="3" name="文本框 2"/>
          <p:cNvSpPr txBox="1"/>
          <p:nvPr/>
        </p:nvSpPr>
        <p:spPr>
          <a:xfrm>
            <a:off x="665480" y="1156970"/>
            <a:ext cx="6549390" cy="460375"/>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疑问：灰度值偏差能否很好描述纸片相似性？</a:t>
            </a:r>
            <a:endParaRPr lang="zh-CN" altLang="en-US" sz="2400">
              <a:latin typeface="黑体" panose="02010609060101010101" pitchFamily="2" charset="-122"/>
              <a:ea typeface="黑体" panose="02010609060101010101" pitchFamily="2" charset="-122"/>
            </a:endParaRPr>
          </a:p>
        </p:txBody>
      </p:sp>
      <p:sp>
        <p:nvSpPr>
          <p:cNvPr id="4" name="文本框 3"/>
          <p:cNvSpPr txBox="1"/>
          <p:nvPr/>
        </p:nvSpPr>
        <p:spPr>
          <a:xfrm>
            <a:off x="665480" y="393065"/>
            <a:ext cx="3981450" cy="460375"/>
          </a:xfrm>
          <a:prstGeom prst="rect">
            <a:avLst/>
          </a:prstGeom>
          <a:noFill/>
        </p:spPr>
        <p:txBody>
          <a:bodyPr wrap="square" rtlCol="0">
            <a:spAutoFit/>
          </a:bodyPr>
          <a:p>
            <a:r>
              <a:rPr lang="zh-CN" altLang="en-US" sz="2400">
                <a:latin typeface="黑体" panose="02010609060101010101" pitchFamily="2" charset="-122"/>
                <a:ea typeface="黑体" panose="02010609060101010101" pitchFamily="2" charset="-122"/>
              </a:rPr>
              <a:t>优点：</a:t>
            </a:r>
            <a:r>
              <a:rPr lang="zh-CN" altLang="en-US" sz="2400">
                <a:sym typeface="+mn-ea"/>
              </a:rPr>
              <a:t>思路简明，算法简明</a:t>
            </a:r>
            <a:endParaRPr lang="zh-CN" altLang="en-US" sz="2400">
              <a:latin typeface="黑体" panose="02010609060101010101" pitchFamily="2" charset="-122"/>
              <a:ea typeface="黑体" panose="0201060906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70840" y="328930"/>
            <a:ext cx="1788795" cy="365760"/>
          </a:xfrm>
          <a:prstGeom prst="rect">
            <a:avLst/>
          </a:prstGeom>
          <a:noFill/>
        </p:spPr>
        <p:txBody>
          <a:bodyPr wrap="square" rtlCol="0">
            <a:spAutoFit/>
          </a:bodyPr>
          <a:p>
            <a:r>
              <a:rPr lang="zh-CN" altLang="en-US"/>
              <a:t>论文二</a:t>
            </a:r>
            <a:endParaRPr lang="zh-CN" altLang="en-US"/>
          </a:p>
        </p:txBody>
      </p:sp>
      <p:sp>
        <p:nvSpPr>
          <p:cNvPr id="3" name="文本框 2"/>
          <p:cNvSpPr txBox="1"/>
          <p:nvPr/>
        </p:nvSpPr>
        <p:spPr>
          <a:xfrm>
            <a:off x="1071245" y="840105"/>
            <a:ext cx="2646045" cy="365760"/>
          </a:xfrm>
          <a:prstGeom prst="rect">
            <a:avLst/>
          </a:prstGeom>
          <a:noFill/>
        </p:spPr>
        <p:txBody>
          <a:bodyPr wrap="square" rtlCol="0">
            <a:spAutoFit/>
          </a:bodyPr>
          <a:p>
            <a:r>
              <a:rPr lang="zh-CN" altLang="en-US"/>
              <a:t>问题一的数学模型</a:t>
            </a:r>
            <a:endParaRPr lang="zh-CN" altLang="en-US"/>
          </a:p>
        </p:txBody>
      </p:sp>
      <p:sp>
        <p:nvSpPr>
          <p:cNvPr id="6" name="文本框 5"/>
          <p:cNvSpPr txBox="1"/>
          <p:nvPr/>
        </p:nvSpPr>
        <p:spPr>
          <a:xfrm>
            <a:off x="1211580" y="1425575"/>
            <a:ext cx="2679065" cy="365760"/>
          </a:xfrm>
          <a:prstGeom prst="rect">
            <a:avLst/>
          </a:prstGeom>
          <a:noFill/>
        </p:spPr>
        <p:txBody>
          <a:bodyPr wrap="square" rtlCol="0">
            <a:spAutoFit/>
          </a:bodyPr>
          <a:p>
            <a:r>
              <a:rPr lang="zh-CN" altLang="en-US"/>
              <a:t>一</a:t>
            </a:r>
            <a:r>
              <a:rPr lang="en-US" altLang="zh-CN"/>
              <a:t>,</a:t>
            </a:r>
            <a:r>
              <a:rPr lang="zh-CN" altLang="en-US"/>
              <a:t>图片的数字化处理。</a:t>
            </a:r>
            <a:endParaRPr lang="zh-CN" altLang="en-US"/>
          </a:p>
        </p:txBody>
      </p:sp>
      <p:sp>
        <p:nvSpPr>
          <p:cNvPr id="7" name="文本框 6"/>
          <p:cNvSpPr txBox="1"/>
          <p:nvPr/>
        </p:nvSpPr>
        <p:spPr>
          <a:xfrm>
            <a:off x="1812925" y="1887220"/>
            <a:ext cx="5300345" cy="365760"/>
          </a:xfrm>
          <a:prstGeom prst="rect">
            <a:avLst/>
          </a:prstGeom>
          <a:noFill/>
        </p:spPr>
        <p:txBody>
          <a:bodyPr wrap="square" rtlCol="0">
            <a:spAutoFit/>
          </a:bodyPr>
          <a:p>
            <a:r>
              <a:rPr lang="zh-CN" altLang="en-US"/>
              <a:t>非彩色图片只需区分空白与非空白，故有如下定义：</a:t>
            </a:r>
            <a:endParaRPr lang="zh-CN" altLang="en-US"/>
          </a:p>
        </p:txBody>
      </p:sp>
      <p:graphicFrame>
        <p:nvGraphicFramePr>
          <p:cNvPr id="14" name="对象 13">
            <a:hlinkClick r:id="" action="ppaction://ole?verb="/>
          </p:cNvPr>
          <p:cNvGraphicFramePr>
            <a:graphicFrameLocks noChangeAspect="1"/>
          </p:cNvGraphicFramePr>
          <p:nvPr/>
        </p:nvGraphicFramePr>
        <p:xfrm>
          <a:off x="3055303" y="2359025"/>
          <a:ext cx="1002665" cy="838200"/>
        </p:xfrm>
        <a:graphic>
          <a:graphicData uri="http://schemas.openxmlformats.org/presentationml/2006/ole">
            <mc:AlternateContent xmlns:mc="http://schemas.openxmlformats.org/markup-compatibility/2006">
              <mc:Choice xmlns:v="urn:schemas-microsoft-com:vml" Requires="v">
                <p:oleObj spid="_x0000_s1027" name="" r:id="rId1" imgW="1002665" imgH="838200" progId="Equation.KSEE3">
                  <p:embed/>
                </p:oleObj>
              </mc:Choice>
              <mc:Fallback>
                <p:oleObj name="" r:id="rId1" imgW="1002665" imgH="838200" progId="Equation.KSEE3">
                  <p:embed/>
                  <p:pic>
                    <p:nvPicPr>
                      <p:cNvPr id="0" name="图片 1026"/>
                      <p:cNvPicPr/>
                      <p:nvPr/>
                    </p:nvPicPr>
                    <p:blipFill>
                      <a:blip r:embed="rId2"/>
                      <a:stretch>
                        <a:fillRect/>
                      </a:stretch>
                    </p:blipFill>
                    <p:spPr>
                      <a:xfrm>
                        <a:off x="3055303" y="2359025"/>
                        <a:ext cx="1002665" cy="838200"/>
                      </a:xfrm>
                      <a:prstGeom prst="rect">
                        <a:avLst/>
                      </a:prstGeom>
                    </p:spPr>
                  </p:pic>
                </p:oleObj>
              </mc:Fallback>
            </mc:AlternateContent>
          </a:graphicData>
        </a:graphic>
      </p:graphicFrame>
      <p:sp>
        <p:nvSpPr>
          <p:cNvPr id="8" name="文本框 7"/>
          <p:cNvSpPr txBox="1"/>
          <p:nvPr/>
        </p:nvSpPr>
        <p:spPr>
          <a:xfrm>
            <a:off x="4460240" y="2331085"/>
            <a:ext cx="1325880" cy="365760"/>
          </a:xfrm>
          <a:prstGeom prst="rect">
            <a:avLst/>
          </a:prstGeom>
          <a:noFill/>
        </p:spPr>
        <p:txBody>
          <a:bodyPr wrap="none" rtlCol="0" anchor="t">
            <a:spAutoFit/>
          </a:bodyPr>
          <a:p>
            <a:r>
              <a:rPr lang="zh-CN" altLang="en-US">
                <a:sym typeface="+mn-ea"/>
              </a:rPr>
              <a:t>空白像素点</a:t>
            </a:r>
            <a:endParaRPr lang="zh-CN" altLang="en-US"/>
          </a:p>
        </p:txBody>
      </p:sp>
      <p:sp>
        <p:nvSpPr>
          <p:cNvPr id="9" name="文本框 8"/>
          <p:cNvSpPr txBox="1"/>
          <p:nvPr/>
        </p:nvSpPr>
        <p:spPr>
          <a:xfrm>
            <a:off x="4501515" y="2792730"/>
            <a:ext cx="1325880" cy="365760"/>
          </a:xfrm>
          <a:prstGeom prst="rect">
            <a:avLst/>
          </a:prstGeom>
          <a:noFill/>
        </p:spPr>
        <p:txBody>
          <a:bodyPr wrap="none" rtlCol="0" anchor="t">
            <a:spAutoFit/>
          </a:bodyPr>
          <a:p>
            <a:r>
              <a:rPr lang="zh-CN" altLang="en-US">
                <a:sym typeface="+mn-ea"/>
              </a:rPr>
              <a:t>字符像素点</a:t>
            </a:r>
            <a:endParaRPr lang="zh-CN" altLang="en-US"/>
          </a:p>
        </p:txBody>
      </p:sp>
      <p:pic>
        <p:nvPicPr>
          <p:cNvPr id="10" name="图片 9" descr="574546206c2d7[1]"/>
          <p:cNvPicPr>
            <a:picLocks noChangeAspect="1"/>
          </p:cNvPicPr>
          <p:nvPr/>
        </p:nvPicPr>
        <p:blipFill>
          <a:blip r:embed="rId3"/>
          <a:stretch>
            <a:fillRect/>
          </a:stretch>
        </p:blipFill>
        <p:spPr>
          <a:xfrm>
            <a:off x="7436485" y="302895"/>
            <a:ext cx="2870835" cy="28708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78155" y="328930"/>
            <a:ext cx="2580005" cy="365760"/>
          </a:xfrm>
          <a:prstGeom prst="rect">
            <a:avLst/>
          </a:prstGeom>
          <a:noFill/>
        </p:spPr>
        <p:txBody>
          <a:bodyPr wrap="square" rtlCol="0">
            <a:spAutoFit/>
          </a:bodyPr>
          <a:p>
            <a:r>
              <a:rPr lang="zh-CN" altLang="en-US"/>
              <a:t>二</a:t>
            </a:r>
            <a:r>
              <a:rPr lang="en-US" altLang="zh-CN"/>
              <a:t>,</a:t>
            </a:r>
            <a:r>
              <a:rPr lang="zh-CN" altLang="en-US"/>
              <a:t>图片的特征提取</a:t>
            </a:r>
            <a:endParaRPr lang="zh-CN" altLang="en-US"/>
          </a:p>
        </p:txBody>
      </p:sp>
      <p:sp>
        <p:nvSpPr>
          <p:cNvPr id="4" name="文本框 3"/>
          <p:cNvSpPr txBox="1"/>
          <p:nvPr/>
        </p:nvSpPr>
        <p:spPr>
          <a:xfrm>
            <a:off x="1203325" y="774065"/>
            <a:ext cx="1962150" cy="365760"/>
          </a:xfrm>
          <a:prstGeom prst="rect">
            <a:avLst/>
          </a:prstGeom>
          <a:noFill/>
        </p:spPr>
        <p:txBody>
          <a:bodyPr wrap="square" rtlCol="0">
            <a:spAutoFit/>
          </a:bodyPr>
          <a:p>
            <a:r>
              <a:rPr lang="en-US" altLang="zh-CN"/>
              <a:t>1.</a:t>
            </a:r>
            <a:r>
              <a:rPr lang="zh-CN" altLang="zh-CN"/>
              <a:t>选取特征：</a:t>
            </a:r>
            <a:endParaRPr lang="zh-CN" altLang="zh-CN"/>
          </a:p>
        </p:txBody>
      </p:sp>
      <p:sp>
        <p:nvSpPr>
          <p:cNvPr id="5" name="文本框 4"/>
          <p:cNvSpPr txBox="1"/>
          <p:nvPr/>
        </p:nvSpPr>
        <p:spPr>
          <a:xfrm>
            <a:off x="1607185" y="1161415"/>
            <a:ext cx="5168265" cy="365760"/>
          </a:xfrm>
          <a:prstGeom prst="rect">
            <a:avLst/>
          </a:prstGeom>
          <a:noFill/>
        </p:spPr>
        <p:txBody>
          <a:bodyPr wrap="square" rtlCol="0">
            <a:spAutoFit/>
          </a:bodyPr>
          <a:p>
            <a:r>
              <a:rPr lang="zh-CN" altLang="en-US">
                <a:cs typeface="Arial" panose="020B0604020202020204" pitchFamily="34" charset="0"/>
              </a:rPr>
              <a:t>▀提取碎纸轮廓，通过外形特征拼接？？</a:t>
            </a:r>
            <a:endParaRPr lang="zh-CN" altLang="en-US">
              <a:cs typeface="Arial" panose="020B0604020202020204" pitchFamily="34" charset="0"/>
            </a:endParaRPr>
          </a:p>
        </p:txBody>
      </p:sp>
      <p:sp>
        <p:nvSpPr>
          <p:cNvPr id="6" name="文本框 5"/>
          <p:cNvSpPr txBox="1"/>
          <p:nvPr/>
        </p:nvSpPr>
        <p:spPr>
          <a:xfrm>
            <a:off x="1615440" y="1656080"/>
            <a:ext cx="5234305" cy="365760"/>
          </a:xfrm>
          <a:prstGeom prst="rect">
            <a:avLst/>
          </a:prstGeom>
          <a:noFill/>
        </p:spPr>
        <p:txBody>
          <a:bodyPr wrap="square" rtlCol="0">
            <a:spAutoFit/>
          </a:bodyPr>
          <a:p>
            <a:r>
              <a:rPr lang="zh-CN" altLang="en-US">
                <a:cs typeface="Arial" panose="020B0604020202020204" pitchFamily="34" charset="0"/>
              </a:rPr>
              <a:t>▀提取文字特征，基于文字特征拼接</a:t>
            </a:r>
            <a:endParaRPr lang="zh-CN" altLang="en-US">
              <a:cs typeface="Arial" panose="020B0604020202020204" pitchFamily="34" charset="0"/>
            </a:endParaRPr>
          </a:p>
        </p:txBody>
      </p:sp>
      <p:sp>
        <p:nvSpPr>
          <p:cNvPr id="7" name="文本框 6"/>
          <p:cNvSpPr txBox="1"/>
          <p:nvPr/>
        </p:nvSpPr>
        <p:spPr>
          <a:xfrm>
            <a:off x="1986280" y="2117725"/>
            <a:ext cx="6552565" cy="365760"/>
          </a:xfrm>
          <a:prstGeom prst="rect">
            <a:avLst/>
          </a:prstGeom>
          <a:noFill/>
        </p:spPr>
        <p:txBody>
          <a:bodyPr wrap="square" rtlCol="0">
            <a:spAutoFit/>
          </a:bodyPr>
          <a:p>
            <a:r>
              <a:rPr lang="zh-CN" altLang="en-US"/>
              <a:t>由于碎纸片都是大小相同的矩形，方式</a:t>
            </a:r>
            <a:r>
              <a:rPr lang="en-US" altLang="zh-CN"/>
              <a:t>1</a:t>
            </a:r>
            <a:r>
              <a:rPr lang="zh-CN" altLang="en-US"/>
              <a:t>显然不可取！</a:t>
            </a:r>
            <a:endParaRPr lang="zh-CN" altLang="en-US"/>
          </a:p>
        </p:txBody>
      </p:sp>
      <p:sp>
        <p:nvSpPr>
          <p:cNvPr id="8" name="文本框 7"/>
          <p:cNvSpPr txBox="1"/>
          <p:nvPr/>
        </p:nvSpPr>
        <p:spPr>
          <a:xfrm>
            <a:off x="1179195" y="2719705"/>
            <a:ext cx="6997065" cy="365760"/>
          </a:xfrm>
          <a:prstGeom prst="rect">
            <a:avLst/>
          </a:prstGeom>
          <a:noFill/>
        </p:spPr>
        <p:txBody>
          <a:bodyPr wrap="square" rtlCol="0">
            <a:spAutoFit/>
          </a:bodyPr>
          <a:p>
            <a:r>
              <a:rPr lang="en-US" altLang="zh-CN">
                <a:cs typeface="Arial" panose="020B0604020202020204" pitchFamily="34" charset="0"/>
                <a:sym typeface="+mn-ea"/>
              </a:rPr>
              <a:t>2. </a:t>
            </a:r>
            <a:r>
              <a:rPr lang="zh-CN" altLang="en-US">
                <a:cs typeface="Arial" panose="020B0604020202020204" pitchFamily="34" charset="0"/>
                <a:sym typeface="+mn-ea"/>
              </a:rPr>
              <a:t>提取文字特征：字符宽度，字距，行距，顶部和底部的空白等</a:t>
            </a:r>
            <a:endParaRPr lang="en-US" altLang="zh-CN"/>
          </a:p>
        </p:txBody>
      </p:sp>
      <p:pic>
        <p:nvPicPr>
          <p:cNvPr id="13" name="图片 12" descr="u=854789804,2400560522&amp;fm=21&amp;gp=0[1]"/>
          <p:cNvPicPr>
            <a:picLocks noChangeAspect="1"/>
          </p:cNvPicPr>
          <p:nvPr/>
        </p:nvPicPr>
        <p:blipFill>
          <a:blip r:embed="rId1"/>
          <a:stretch>
            <a:fillRect/>
          </a:stretch>
        </p:blipFill>
        <p:spPr>
          <a:xfrm>
            <a:off x="4453890" y="3535045"/>
            <a:ext cx="2904490" cy="2095500"/>
          </a:xfrm>
          <a:prstGeom prst="rect">
            <a:avLst/>
          </a:prstGeom>
        </p:spPr>
      </p:pic>
      <p:sp>
        <p:nvSpPr>
          <p:cNvPr id="14" name="矩形 13"/>
          <p:cNvSpPr/>
          <p:nvPr/>
        </p:nvSpPr>
        <p:spPr>
          <a:xfrm>
            <a:off x="859155" y="3499485"/>
            <a:ext cx="1935480" cy="2194560"/>
          </a:xfrm>
          <a:prstGeom prst="rect">
            <a:avLst/>
          </a:prstGeom>
          <a:noFill/>
          <a:ln>
            <a:noFill/>
          </a:ln>
        </p:spPr>
        <p:txBody>
          <a:bodyPr wrap="none" rtlCol="0" anchor="t">
            <a:spAutoFit/>
          </a:bodyPr>
          <a:p>
            <a:pPr algn="ctr"/>
            <a:r>
              <a:rPr lang="zh-CN" altLang="en-US" sz="13800">
                <a:ln w="9525">
                  <a:solidFill>
                    <a:schemeClr val="bg1"/>
                  </a:solidFill>
                  <a:prstDash val="solid"/>
                </a:ln>
                <a:solidFill>
                  <a:schemeClr val="tx1"/>
                </a:solidFill>
                <a:effectLst>
                  <a:outerShdw blurRad="12700" dist="38100" dir="2700000" algn="tl" rotWithShape="0">
                    <a:schemeClr val="bg1">
                      <a:lumMod val="50000"/>
                    </a:schemeClr>
                  </a:outerShdw>
                </a:effectLst>
                <a:latin typeface="黑体" panose="02010609060101010101" pitchFamily="2" charset="-122"/>
                <a:ea typeface="黑体" panose="02010609060101010101" pitchFamily="2" charset="-122"/>
              </a:rPr>
              <a:t>家</a:t>
            </a:r>
            <a:endParaRPr lang="zh-CN" altLang="en-US" sz="13800">
              <a:ln w="9525">
                <a:solidFill>
                  <a:schemeClr val="bg1"/>
                </a:solidFill>
                <a:prstDash val="solid"/>
              </a:ln>
              <a:solidFill>
                <a:schemeClr val="tx1"/>
              </a:solidFill>
              <a:effectLst>
                <a:outerShdw blurRad="12700" dist="38100" dir="2700000" algn="tl" rotWithShape="0">
                  <a:schemeClr val="bg1">
                    <a:lumMod val="50000"/>
                  </a:schemeClr>
                </a:outerShdw>
              </a:effectLst>
              <a:latin typeface="黑体" panose="02010609060101010101" pitchFamily="2" charset="-122"/>
              <a:ea typeface="黑体" panose="02010609060101010101" pitchFamily="2" charset="-122"/>
            </a:endParaRPr>
          </a:p>
        </p:txBody>
      </p:sp>
      <p:sp>
        <p:nvSpPr>
          <p:cNvPr id="16" name="右箭头 15"/>
          <p:cNvSpPr/>
          <p:nvPr/>
        </p:nvSpPr>
        <p:spPr>
          <a:xfrm>
            <a:off x="2876550" y="4104640"/>
            <a:ext cx="1442720" cy="650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046480" y="5810885"/>
            <a:ext cx="1896110" cy="365760"/>
          </a:xfrm>
          <a:prstGeom prst="rect">
            <a:avLst/>
          </a:prstGeom>
          <a:noFill/>
        </p:spPr>
        <p:txBody>
          <a:bodyPr wrap="square" rtlCol="0">
            <a:spAutoFit/>
          </a:bodyPr>
          <a:p>
            <a:r>
              <a:rPr lang="zh-CN" altLang="en-US"/>
              <a:t>字符宽度：</a:t>
            </a:r>
            <a:r>
              <a:rPr lang="en-US" altLang="zh-CN"/>
              <a:t>C</a:t>
            </a:r>
            <a:endParaRPr lang="en-US" altLang="zh-CN"/>
          </a:p>
        </p:txBody>
      </p:sp>
      <p:sp>
        <p:nvSpPr>
          <p:cNvPr id="18" name="文本框 17"/>
          <p:cNvSpPr txBox="1"/>
          <p:nvPr/>
        </p:nvSpPr>
        <p:spPr>
          <a:xfrm>
            <a:off x="1261110" y="3230880"/>
            <a:ext cx="1211580" cy="365760"/>
          </a:xfrm>
          <a:prstGeom prst="rect">
            <a:avLst/>
          </a:prstGeom>
          <a:noFill/>
        </p:spPr>
        <p:txBody>
          <a:bodyPr wrap="square" rtlCol="0">
            <a:spAutoFit/>
          </a:bodyPr>
          <a:p>
            <a:r>
              <a:rPr lang="en-US" altLang="zh-CN"/>
              <a:t>        C</a:t>
            </a:r>
            <a:endParaRPr lang="en-US" altLang="zh-CN"/>
          </a:p>
        </p:txBody>
      </p:sp>
      <p:sp>
        <p:nvSpPr>
          <p:cNvPr id="19" name="文本框 18"/>
          <p:cNvSpPr txBox="1"/>
          <p:nvPr/>
        </p:nvSpPr>
        <p:spPr>
          <a:xfrm>
            <a:off x="4474845" y="3173095"/>
            <a:ext cx="1384300" cy="365760"/>
          </a:xfrm>
          <a:prstGeom prst="rect">
            <a:avLst/>
          </a:prstGeom>
          <a:noFill/>
        </p:spPr>
        <p:txBody>
          <a:bodyPr wrap="square" rtlCol="0">
            <a:spAutoFit/>
          </a:bodyPr>
          <a:p>
            <a:r>
              <a:rPr lang="en-US" altLang="zh-CN"/>
              <a:t>          C-R</a:t>
            </a:r>
            <a:endParaRPr lang="en-US" altLang="zh-CN"/>
          </a:p>
        </p:txBody>
      </p:sp>
      <p:sp>
        <p:nvSpPr>
          <p:cNvPr id="20" name="文本框 19"/>
          <p:cNvSpPr txBox="1"/>
          <p:nvPr/>
        </p:nvSpPr>
        <p:spPr>
          <a:xfrm>
            <a:off x="6001385" y="3181350"/>
            <a:ext cx="716915" cy="365760"/>
          </a:xfrm>
          <a:prstGeom prst="rect">
            <a:avLst/>
          </a:prstGeom>
          <a:noFill/>
        </p:spPr>
        <p:txBody>
          <a:bodyPr wrap="square" rtlCol="0">
            <a:spAutoFit/>
          </a:bodyPr>
          <a:p>
            <a:r>
              <a:rPr lang="en-US" altLang="zh-CN"/>
              <a:t>R</a:t>
            </a:r>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0370" y="427990"/>
            <a:ext cx="3816350" cy="365760"/>
          </a:xfrm>
          <a:prstGeom prst="rect">
            <a:avLst/>
          </a:prstGeom>
          <a:noFill/>
        </p:spPr>
        <p:txBody>
          <a:bodyPr wrap="square" rtlCol="0">
            <a:spAutoFit/>
          </a:bodyPr>
          <a:p>
            <a:r>
              <a:rPr lang="zh-CN" altLang="en-US"/>
              <a:t>由此得到基于文字特征的识别序列</a:t>
            </a:r>
            <a:endParaRPr lang="zh-CN" altLang="en-US"/>
          </a:p>
        </p:txBody>
      </p:sp>
      <p:sp>
        <p:nvSpPr>
          <p:cNvPr id="3" name="文本框 2"/>
          <p:cNvSpPr txBox="1"/>
          <p:nvPr/>
        </p:nvSpPr>
        <p:spPr>
          <a:xfrm>
            <a:off x="820420" y="2165985"/>
            <a:ext cx="868680" cy="1432560"/>
          </a:xfrm>
          <a:prstGeom prst="rect">
            <a:avLst/>
          </a:prstGeom>
          <a:noFill/>
        </p:spPr>
        <p:txBody>
          <a:bodyPr wrap="square" rtlCol="0" anchor="t">
            <a:spAutoFit/>
          </a:bodyPr>
          <a:p>
            <a:r>
              <a:rPr lang="zh-CN" altLang="en-US" sz="8800">
                <a:ln w="9525">
                  <a:solidFill>
                    <a:schemeClr val="bg1"/>
                  </a:solidFill>
                  <a:prstDash val="solid"/>
                </a:ln>
                <a:effectLst>
                  <a:outerShdw blurRad="12700" dist="38100" dir="2700000" algn="tl" rotWithShape="0">
                    <a:schemeClr val="bg1">
                      <a:lumMod val="50000"/>
                    </a:schemeClr>
                  </a:outerShdw>
                </a:effectLst>
                <a:latin typeface="黑体" panose="02010609060101010101" pitchFamily="2" charset="-122"/>
                <a:ea typeface="黑体" panose="02010609060101010101" pitchFamily="2" charset="-122"/>
                <a:sym typeface="+mn-ea"/>
              </a:rPr>
              <a:t>家</a:t>
            </a:r>
            <a:endParaRPr lang="zh-CN" altLang="en-US" sz="8800">
              <a:ln w="9525">
                <a:solidFill>
                  <a:schemeClr val="bg1"/>
                </a:solidFill>
                <a:prstDash val="solid"/>
              </a:ln>
              <a:effectLst>
                <a:outerShdw blurRad="12700" dist="38100" dir="2700000" algn="tl" rotWithShape="0">
                  <a:schemeClr val="bg1">
                    <a:lumMod val="50000"/>
                  </a:schemeClr>
                </a:outerShdw>
              </a:effectLst>
              <a:latin typeface="黑体" panose="02010609060101010101" pitchFamily="2" charset="-122"/>
              <a:ea typeface="黑体" panose="02010609060101010101" pitchFamily="2" charset="-122"/>
              <a:sym typeface="+mn-ea"/>
            </a:endParaRPr>
          </a:p>
        </p:txBody>
      </p:sp>
      <p:graphicFrame>
        <p:nvGraphicFramePr>
          <p:cNvPr id="5" name="对象 4">
            <a:hlinkClick r:id="" action="ppaction://ole?verb="/>
          </p:cNvPr>
          <p:cNvGraphicFramePr>
            <a:graphicFrameLocks noChangeAspect="1"/>
          </p:cNvGraphicFramePr>
          <p:nvPr/>
        </p:nvGraphicFramePr>
        <p:xfrm>
          <a:off x="1188085" y="1760855"/>
          <a:ext cx="467995" cy="634365"/>
        </p:xfrm>
        <a:graphic>
          <a:graphicData uri="http://schemas.openxmlformats.org/presentationml/2006/ole">
            <mc:AlternateContent xmlns:mc="http://schemas.openxmlformats.org/markup-compatibility/2006">
              <mc:Choice xmlns:v="urn:schemas-microsoft-com:vml" Requires="v">
                <p:oleObj spid="_x0000_s1026" name="" r:id="rId1" imgW="254000" imgH="634365" progId="Equation.KSEE3">
                  <p:embed/>
                </p:oleObj>
              </mc:Choice>
              <mc:Fallback>
                <p:oleObj name="" r:id="rId1" imgW="254000" imgH="634365" progId="Equation.KSEE3">
                  <p:embed/>
                  <p:pic>
                    <p:nvPicPr>
                      <p:cNvPr id="0" name="图片 1025"/>
                      <p:cNvPicPr/>
                      <p:nvPr/>
                    </p:nvPicPr>
                    <p:blipFill>
                      <a:blip r:embed="rId2"/>
                      <a:stretch>
                        <a:fillRect/>
                      </a:stretch>
                    </p:blipFill>
                    <p:spPr>
                      <a:xfrm>
                        <a:off x="1188085" y="1760855"/>
                        <a:ext cx="467995" cy="634365"/>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1932305" y="1811655"/>
          <a:ext cx="215900" cy="3581400"/>
        </p:xfrm>
        <a:graphic>
          <a:graphicData uri="http://schemas.openxmlformats.org/presentationml/2006/ole">
            <mc:AlternateContent xmlns:mc="http://schemas.openxmlformats.org/markup-compatibility/2006">
              <mc:Choice xmlns:v="urn:schemas-microsoft-com:vml" Requires="v">
                <p:oleObj spid="_x0000_s1028" name="" r:id="rId3" imgW="215900" imgH="3581400" progId="Equation.KSEE3">
                  <p:embed/>
                </p:oleObj>
              </mc:Choice>
              <mc:Fallback>
                <p:oleObj name="" r:id="rId3" imgW="215900" imgH="3581400" progId="Equation.KSEE3">
                  <p:embed/>
                  <p:pic>
                    <p:nvPicPr>
                      <p:cNvPr id="0" name="图片 1027"/>
                      <p:cNvPicPr/>
                      <p:nvPr/>
                    </p:nvPicPr>
                    <p:blipFill>
                      <a:blip r:embed="rId4"/>
                      <a:stretch>
                        <a:fillRect/>
                      </a:stretch>
                    </p:blipFill>
                    <p:spPr>
                      <a:xfrm>
                        <a:off x="1932305" y="1811655"/>
                        <a:ext cx="215900" cy="3581400"/>
                      </a:xfrm>
                      <a:prstGeom prst="rect">
                        <a:avLst/>
                      </a:prstGeom>
                    </p:spPr>
                  </p:pic>
                </p:oleObj>
              </mc:Fallback>
            </mc:AlternateContent>
          </a:graphicData>
        </a:graphic>
      </p:graphicFrame>
      <p:pic>
        <p:nvPicPr>
          <p:cNvPr id="13" name="图片 12" descr="u=854789804,2400560522&amp;fm=21&amp;gp=0[1]"/>
          <p:cNvPicPr>
            <a:picLocks noChangeAspect="1"/>
          </p:cNvPicPr>
          <p:nvPr/>
        </p:nvPicPr>
        <p:blipFill>
          <a:blip r:embed="rId5"/>
          <a:stretch>
            <a:fillRect/>
          </a:stretch>
        </p:blipFill>
        <p:spPr>
          <a:xfrm>
            <a:off x="3975735" y="2026285"/>
            <a:ext cx="2640965" cy="2013585"/>
          </a:xfrm>
          <a:prstGeom prst="rect">
            <a:avLst/>
          </a:prstGeom>
        </p:spPr>
      </p:pic>
      <p:sp>
        <p:nvSpPr>
          <p:cNvPr id="8" name="文本框 7"/>
          <p:cNvSpPr txBox="1"/>
          <p:nvPr/>
        </p:nvSpPr>
        <p:spPr>
          <a:xfrm>
            <a:off x="4643120" y="1086485"/>
            <a:ext cx="563880" cy="365760"/>
          </a:xfrm>
          <a:prstGeom prst="rect">
            <a:avLst/>
          </a:prstGeom>
          <a:noFill/>
        </p:spPr>
        <p:txBody>
          <a:bodyPr wrap="none" rtlCol="0" anchor="t">
            <a:spAutoFit/>
          </a:bodyPr>
          <a:p>
            <a:r>
              <a:rPr lang="en-US" altLang="zh-CN">
                <a:sym typeface="+mn-ea"/>
              </a:rPr>
              <a:t>C-R</a:t>
            </a:r>
            <a:endParaRPr lang="zh-CN" altLang="en-US"/>
          </a:p>
        </p:txBody>
      </p:sp>
      <p:sp>
        <p:nvSpPr>
          <p:cNvPr id="9" name="文本框 8"/>
          <p:cNvSpPr txBox="1"/>
          <p:nvPr/>
        </p:nvSpPr>
        <p:spPr>
          <a:xfrm>
            <a:off x="5393055" y="1086485"/>
            <a:ext cx="335280" cy="365760"/>
          </a:xfrm>
          <a:prstGeom prst="rect">
            <a:avLst/>
          </a:prstGeom>
          <a:noFill/>
        </p:spPr>
        <p:txBody>
          <a:bodyPr wrap="none" rtlCol="0" anchor="t">
            <a:spAutoFit/>
          </a:bodyPr>
          <a:p>
            <a:r>
              <a:rPr lang="en-US" altLang="zh-CN">
                <a:sym typeface="+mn-ea"/>
              </a:rPr>
              <a:t>R</a:t>
            </a:r>
            <a:endParaRPr lang="zh-CN" altLang="en-US"/>
          </a:p>
        </p:txBody>
      </p:sp>
      <p:graphicFrame>
        <p:nvGraphicFramePr>
          <p:cNvPr id="10" name="对象 9">
            <a:hlinkClick r:id="" action="ppaction://ole?verb="/>
          </p:cNvPr>
          <p:cNvGraphicFramePr>
            <a:graphicFrameLocks noChangeAspect="1"/>
          </p:cNvGraphicFramePr>
          <p:nvPr/>
        </p:nvGraphicFramePr>
        <p:xfrm>
          <a:off x="3728085" y="1828165"/>
          <a:ext cx="762000" cy="3581400"/>
        </p:xfrm>
        <a:graphic>
          <a:graphicData uri="http://schemas.openxmlformats.org/presentationml/2006/ole">
            <mc:AlternateContent xmlns:mc="http://schemas.openxmlformats.org/markup-compatibility/2006">
              <mc:Choice xmlns:v="urn:schemas-microsoft-com:vml" Requires="v">
                <p:oleObj spid="_x0000_s1029" name="" r:id="rId6" imgW="762000" imgH="3581400" progId="Equation.KSEE3">
                  <p:embed/>
                </p:oleObj>
              </mc:Choice>
              <mc:Fallback>
                <p:oleObj name="" r:id="rId6" imgW="762000" imgH="3581400" progId="Equation.KSEE3">
                  <p:embed/>
                  <p:pic>
                    <p:nvPicPr>
                      <p:cNvPr id="0" name="图片 1028"/>
                      <p:cNvPicPr/>
                      <p:nvPr/>
                    </p:nvPicPr>
                    <p:blipFill>
                      <a:blip r:embed="rId7"/>
                      <a:stretch>
                        <a:fillRect/>
                      </a:stretch>
                    </p:blipFill>
                    <p:spPr>
                      <a:xfrm>
                        <a:off x="3728085" y="1828165"/>
                        <a:ext cx="762000" cy="358140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5989320" y="1835785"/>
          <a:ext cx="279400" cy="3581400"/>
        </p:xfrm>
        <a:graphic>
          <a:graphicData uri="http://schemas.openxmlformats.org/presentationml/2006/ole">
            <mc:AlternateContent xmlns:mc="http://schemas.openxmlformats.org/markup-compatibility/2006">
              <mc:Choice xmlns:v="urn:schemas-microsoft-com:vml" Requires="v">
                <p:oleObj spid="_x0000_s1030" name="" r:id="rId8" imgW="279400" imgH="3581400" progId="Equation.KSEE3">
                  <p:embed/>
                </p:oleObj>
              </mc:Choice>
              <mc:Fallback>
                <p:oleObj name="" r:id="rId8" imgW="279400" imgH="3581400" progId="Equation.KSEE3">
                  <p:embed/>
                  <p:pic>
                    <p:nvPicPr>
                      <p:cNvPr id="0" name="图片 1029"/>
                      <p:cNvPicPr/>
                      <p:nvPr/>
                    </p:nvPicPr>
                    <p:blipFill>
                      <a:blip r:embed="rId9"/>
                      <a:stretch>
                        <a:fillRect/>
                      </a:stretch>
                    </p:blipFill>
                    <p:spPr>
                      <a:xfrm>
                        <a:off x="5989320" y="1835785"/>
                        <a:ext cx="279400" cy="3581400"/>
                      </a:xfrm>
                      <a:prstGeom prst="rect">
                        <a:avLst/>
                      </a:prstGeom>
                    </p:spPr>
                  </p:pic>
                </p:oleObj>
              </mc:Fallback>
            </mc:AlternateContent>
          </a:graphicData>
        </a:graphic>
      </p:graphicFrame>
      <p:sp>
        <p:nvSpPr>
          <p:cNvPr id="12" name="文本框 11"/>
          <p:cNvSpPr txBox="1"/>
          <p:nvPr/>
        </p:nvSpPr>
        <p:spPr>
          <a:xfrm>
            <a:off x="3420745" y="5720080"/>
            <a:ext cx="1631950" cy="365760"/>
          </a:xfrm>
          <a:prstGeom prst="rect">
            <a:avLst/>
          </a:prstGeom>
          <a:noFill/>
        </p:spPr>
        <p:txBody>
          <a:bodyPr wrap="square" rtlCol="0">
            <a:spAutoFit/>
          </a:bodyPr>
          <a:p>
            <a:r>
              <a:rPr lang="zh-CN" altLang="en-US"/>
              <a:t>左识别序列</a:t>
            </a:r>
            <a:endParaRPr lang="zh-CN" altLang="en-US"/>
          </a:p>
        </p:txBody>
      </p:sp>
      <p:sp>
        <p:nvSpPr>
          <p:cNvPr id="14" name="文本框 13"/>
          <p:cNvSpPr txBox="1"/>
          <p:nvPr/>
        </p:nvSpPr>
        <p:spPr>
          <a:xfrm>
            <a:off x="5736590" y="5744845"/>
            <a:ext cx="1425575" cy="365760"/>
          </a:xfrm>
          <a:prstGeom prst="rect">
            <a:avLst/>
          </a:prstGeom>
          <a:noFill/>
        </p:spPr>
        <p:txBody>
          <a:bodyPr wrap="square" rtlCol="0">
            <a:spAutoFit/>
          </a:bodyPr>
          <a:p>
            <a:r>
              <a:rPr lang="zh-CN" altLang="en-US"/>
              <a:t>右识别序列</a:t>
            </a:r>
            <a:endParaRPr lang="zh-CN" altLang="en-US"/>
          </a:p>
        </p:txBody>
      </p:sp>
      <p:pic>
        <p:nvPicPr>
          <p:cNvPr id="15" name="图片 14" descr="000"/>
          <p:cNvPicPr>
            <a:picLocks noChangeAspect="1"/>
          </p:cNvPicPr>
          <p:nvPr/>
        </p:nvPicPr>
        <p:blipFill>
          <a:blip r:embed="rId10"/>
          <a:stretch>
            <a:fillRect/>
          </a:stretch>
        </p:blipFill>
        <p:spPr>
          <a:xfrm>
            <a:off x="10141585" y="475615"/>
            <a:ext cx="448310" cy="5912485"/>
          </a:xfrm>
          <a:prstGeom prst="rect">
            <a:avLst/>
          </a:prstGeom>
        </p:spPr>
      </p:pic>
      <p:pic>
        <p:nvPicPr>
          <p:cNvPr id="16" name="图片 15" descr="001"/>
          <p:cNvPicPr>
            <a:picLocks noChangeAspect="1"/>
          </p:cNvPicPr>
          <p:nvPr/>
        </p:nvPicPr>
        <p:blipFill>
          <a:blip r:embed="rId11"/>
          <a:stretch>
            <a:fillRect/>
          </a:stretch>
        </p:blipFill>
        <p:spPr>
          <a:xfrm>
            <a:off x="8896985" y="473710"/>
            <a:ext cx="440055" cy="56769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22250" y="288290"/>
            <a:ext cx="3798570" cy="365760"/>
          </a:xfrm>
          <a:prstGeom prst="rect">
            <a:avLst/>
          </a:prstGeom>
          <a:noFill/>
        </p:spPr>
        <p:txBody>
          <a:bodyPr wrap="square" rtlCol="0">
            <a:spAutoFit/>
          </a:bodyPr>
          <a:p>
            <a:r>
              <a:rPr lang="zh-CN" altLang="en-US"/>
              <a:t>三</a:t>
            </a:r>
            <a:r>
              <a:rPr lang="en-US" altLang="zh-CN"/>
              <a:t>,</a:t>
            </a:r>
            <a:r>
              <a:rPr lang="zh-CN" altLang="en-US"/>
              <a:t>图片拼接</a:t>
            </a:r>
            <a:r>
              <a:rPr lang="en-US" altLang="zh-CN"/>
              <a:t>(</a:t>
            </a:r>
            <a:r>
              <a:rPr lang="zh-CN" altLang="en-US"/>
              <a:t>匹配</a:t>
            </a:r>
            <a:r>
              <a:rPr lang="en-US" altLang="zh-CN"/>
              <a:t>)</a:t>
            </a:r>
            <a:r>
              <a:rPr lang="zh-CN" altLang="en-US"/>
              <a:t>的数学原理</a:t>
            </a:r>
            <a:endParaRPr lang="zh-CN" altLang="en-US"/>
          </a:p>
        </p:txBody>
      </p:sp>
      <p:sp>
        <p:nvSpPr>
          <p:cNvPr id="4" name="文本框 3"/>
          <p:cNvSpPr txBox="1"/>
          <p:nvPr/>
        </p:nvSpPr>
        <p:spPr>
          <a:xfrm>
            <a:off x="733425" y="1029970"/>
            <a:ext cx="3626485" cy="365760"/>
          </a:xfrm>
          <a:prstGeom prst="rect">
            <a:avLst/>
          </a:prstGeom>
          <a:noFill/>
        </p:spPr>
        <p:txBody>
          <a:bodyPr wrap="square" rtlCol="0">
            <a:spAutoFit/>
          </a:bodyPr>
          <a:p>
            <a:r>
              <a:rPr lang="zh-CN" altLang="en-US"/>
              <a:t>定义碎纸片</a:t>
            </a:r>
            <a:r>
              <a:rPr lang="en-US" altLang="zh-CN"/>
              <a:t>A,B</a:t>
            </a:r>
            <a:r>
              <a:rPr lang="zh-CN" altLang="en-US"/>
              <a:t>之间的</a:t>
            </a:r>
            <a:r>
              <a:rPr lang="zh-CN" altLang="en-US" b="1">
                <a:solidFill>
                  <a:srgbClr val="FF0000"/>
                </a:solidFill>
              </a:rPr>
              <a:t>距离</a:t>
            </a:r>
            <a:r>
              <a:rPr lang="zh-CN" altLang="en-US"/>
              <a:t>为</a:t>
            </a:r>
            <a:endParaRPr lang="zh-CN" altLang="en-US"/>
          </a:p>
        </p:txBody>
      </p:sp>
      <p:graphicFrame>
        <p:nvGraphicFramePr>
          <p:cNvPr id="5" name="对象 4">
            <a:hlinkClick r:id="" action="ppaction://ole?verb="/>
          </p:cNvPr>
          <p:cNvGraphicFramePr>
            <a:graphicFrameLocks noChangeAspect="1"/>
          </p:cNvGraphicFramePr>
          <p:nvPr/>
        </p:nvGraphicFramePr>
        <p:xfrm>
          <a:off x="4114165" y="772160"/>
          <a:ext cx="3238500" cy="812800"/>
        </p:xfrm>
        <a:graphic>
          <a:graphicData uri="http://schemas.openxmlformats.org/presentationml/2006/ole">
            <mc:AlternateContent xmlns:mc="http://schemas.openxmlformats.org/markup-compatibility/2006">
              <mc:Choice xmlns:v="urn:schemas-microsoft-com:vml" Requires="v">
                <p:oleObj spid="_x0000_s2049" name="" r:id="rId1" imgW="3238500" imgH="812800" progId="Equation.KSEE3">
                  <p:embed/>
                </p:oleObj>
              </mc:Choice>
              <mc:Fallback>
                <p:oleObj name="" r:id="rId1" imgW="3238500" imgH="812800" progId="Equation.KSEE3">
                  <p:embed/>
                  <p:pic>
                    <p:nvPicPr>
                      <p:cNvPr id="0" name="图片 2048"/>
                      <p:cNvPicPr/>
                      <p:nvPr/>
                    </p:nvPicPr>
                    <p:blipFill>
                      <a:blip r:embed="rId2"/>
                      <a:stretch>
                        <a:fillRect/>
                      </a:stretch>
                    </p:blipFill>
                    <p:spPr>
                      <a:xfrm>
                        <a:off x="4114165" y="772160"/>
                        <a:ext cx="3238500" cy="8128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3504248" y="1620838"/>
          <a:ext cx="5117465" cy="862965"/>
        </p:xfrm>
        <a:graphic>
          <a:graphicData uri="http://schemas.openxmlformats.org/presentationml/2006/ole">
            <mc:AlternateContent xmlns:mc="http://schemas.openxmlformats.org/markup-compatibility/2006">
              <mc:Choice xmlns:v="urn:schemas-microsoft-com:vml" Requires="v">
                <p:oleObj spid="_x0000_s2050" name="" r:id="rId3" imgW="5117465" imgH="862965" progId="Equation.KSEE3">
                  <p:embed/>
                </p:oleObj>
              </mc:Choice>
              <mc:Fallback>
                <p:oleObj name="" r:id="rId3" imgW="5117465" imgH="862965" progId="Equation.KSEE3">
                  <p:embed/>
                  <p:pic>
                    <p:nvPicPr>
                      <p:cNvPr id="0" name="图片 2049"/>
                      <p:cNvPicPr/>
                      <p:nvPr/>
                    </p:nvPicPr>
                    <p:blipFill>
                      <a:blip r:embed="rId4"/>
                      <a:stretch>
                        <a:fillRect/>
                      </a:stretch>
                    </p:blipFill>
                    <p:spPr>
                      <a:xfrm>
                        <a:off x="3504248" y="1620838"/>
                        <a:ext cx="5117465" cy="862965"/>
                      </a:xfrm>
                      <a:prstGeom prst="rect">
                        <a:avLst/>
                      </a:prstGeom>
                    </p:spPr>
                  </p:pic>
                </p:oleObj>
              </mc:Fallback>
            </mc:AlternateContent>
          </a:graphicData>
        </a:graphic>
      </p:graphicFrame>
      <p:sp>
        <p:nvSpPr>
          <p:cNvPr id="7" name="文本框 6"/>
          <p:cNvSpPr txBox="1"/>
          <p:nvPr/>
        </p:nvSpPr>
        <p:spPr>
          <a:xfrm>
            <a:off x="3528060" y="2579370"/>
            <a:ext cx="4417695" cy="457200"/>
          </a:xfrm>
          <a:prstGeom prst="rect">
            <a:avLst/>
          </a:prstGeom>
          <a:noFill/>
        </p:spPr>
        <p:txBody>
          <a:bodyPr wrap="square" rtlCol="0">
            <a:spAutoFit/>
          </a:bodyPr>
          <a:p>
            <a:r>
              <a:rPr lang="en-US" altLang="zh-CN" sz="2400"/>
              <a:t>C</a:t>
            </a:r>
            <a:r>
              <a:rPr lang="zh-CN" altLang="en-US" sz="2400"/>
              <a:t>为字符宽度，</a:t>
            </a:r>
            <a:r>
              <a:rPr lang="en-US" altLang="zh-CN" sz="2400"/>
              <a:t>n</a:t>
            </a:r>
            <a:r>
              <a:rPr lang="zh-CN" altLang="en-US" sz="2400"/>
              <a:t>为序列长度。</a:t>
            </a:r>
            <a:endParaRPr lang="zh-CN" altLang="en-US" sz="2400"/>
          </a:p>
        </p:txBody>
      </p:sp>
      <p:sp>
        <p:nvSpPr>
          <p:cNvPr id="8" name="文本框 7"/>
          <p:cNvSpPr txBox="1"/>
          <p:nvPr/>
        </p:nvSpPr>
        <p:spPr>
          <a:xfrm>
            <a:off x="1393190" y="3222625"/>
            <a:ext cx="7508240" cy="365760"/>
          </a:xfrm>
          <a:prstGeom prst="rect">
            <a:avLst/>
          </a:prstGeom>
          <a:noFill/>
        </p:spPr>
        <p:txBody>
          <a:bodyPr wrap="square" rtlCol="0">
            <a:spAutoFit/>
          </a:bodyPr>
          <a:p>
            <a:r>
              <a:rPr lang="zh-CN" altLang="en-US"/>
              <a:t>显然，距离越小，纸片吻合程度越大；理想状况下，距离为</a:t>
            </a:r>
            <a:r>
              <a:rPr lang="en-US" altLang="zh-CN"/>
              <a:t>0</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63525" y="263525"/>
            <a:ext cx="2440305" cy="365760"/>
          </a:xfrm>
          <a:prstGeom prst="rect">
            <a:avLst/>
          </a:prstGeom>
          <a:noFill/>
        </p:spPr>
        <p:txBody>
          <a:bodyPr wrap="square" rtlCol="0">
            <a:spAutoFit/>
          </a:bodyPr>
          <a:p>
            <a:r>
              <a:rPr lang="zh-CN" altLang="en-US"/>
              <a:t>四</a:t>
            </a:r>
            <a:r>
              <a:rPr lang="en-US" altLang="zh-CN"/>
              <a:t>,</a:t>
            </a:r>
            <a:r>
              <a:rPr lang="zh-CN" altLang="en-US"/>
              <a:t>算法</a:t>
            </a:r>
            <a:endParaRPr lang="zh-CN" altLang="en-US"/>
          </a:p>
        </p:txBody>
      </p:sp>
      <p:sp>
        <p:nvSpPr>
          <p:cNvPr id="3" name="文本框 2"/>
          <p:cNvSpPr txBox="1"/>
          <p:nvPr/>
        </p:nvSpPr>
        <p:spPr>
          <a:xfrm>
            <a:off x="848995" y="856615"/>
            <a:ext cx="2950845" cy="365760"/>
          </a:xfrm>
          <a:prstGeom prst="rect">
            <a:avLst/>
          </a:prstGeom>
          <a:noFill/>
        </p:spPr>
        <p:txBody>
          <a:bodyPr wrap="square" rtlCol="0">
            <a:spAutoFit/>
          </a:bodyPr>
          <a:p>
            <a:r>
              <a:rPr lang="en-US" altLang="zh-CN"/>
              <a:t>1.TSP(</a:t>
            </a:r>
            <a:r>
              <a:rPr lang="zh-CN" altLang="en-US"/>
              <a:t>旅行商</a:t>
            </a:r>
            <a:r>
              <a:rPr lang="en-US" altLang="zh-CN"/>
              <a:t>)</a:t>
            </a:r>
            <a:r>
              <a:rPr lang="zh-CN" altLang="en-US"/>
              <a:t>问题</a:t>
            </a:r>
            <a:endParaRPr lang="zh-CN" altLang="en-US"/>
          </a:p>
        </p:txBody>
      </p:sp>
      <p:pic>
        <p:nvPicPr>
          <p:cNvPr id="5" name="图片 4" descr="503d269759ee3d6d5e8e9b4043166d224e4adef4[1]"/>
          <p:cNvPicPr>
            <a:picLocks noChangeAspect="1"/>
          </p:cNvPicPr>
          <p:nvPr/>
        </p:nvPicPr>
        <p:blipFill>
          <a:blip r:embed="rId1"/>
          <a:stretch>
            <a:fillRect/>
          </a:stretch>
        </p:blipFill>
        <p:spPr>
          <a:xfrm>
            <a:off x="6308725" y="440690"/>
            <a:ext cx="2095500" cy="20383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47015" y="288290"/>
            <a:ext cx="3873500" cy="365760"/>
          </a:xfrm>
          <a:prstGeom prst="rect">
            <a:avLst/>
          </a:prstGeom>
          <a:noFill/>
        </p:spPr>
        <p:txBody>
          <a:bodyPr wrap="square" rtlCol="0">
            <a:spAutoFit/>
          </a:bodyPr>
          <a:p>
            <a:r>
              <a:rPr lang="en-US" altLang="zh-CN"/>
              <a:t>2.</a:t>
            </a:r>
            <a:r>
              <a:rPr lang="zh-CN" altLang="en-US"/>
              <a:t>碎纸片复原可抽象成</a:t>
            </a:r>
            <a:r>
              <a:rPr lang="en-US" altLang="zh-CN"/>
              <a:t>TSP</a:t>
            </a:r>
            <a:r>
              <a:rPr lang="zh-CN" altLang="en-US"/>
              <a:t>问题</a:t>
            </a:r>
            <a:endParaRPr lang="zh-CN" altLang="en-US"/>
          </a:p>
        </p:txBody>
      </p:sp>
      <p:graphicFrame>
        <p:nvGraphicFramePr>
          <p:cNvPr id="3" name="对象 2">
            <a:hlinkClick r:id="" action="ppaction://ole?verb="/>
          </p:cNvPr>
          <p:cNvGraphicFramePr>
            <a:graphicFrameLocks noChangeAspect="1"/>
          </p:cNvGraphicFramePr>
          <p:nvPr/>
        </p:nvGraphicFramePr>
        <p:xfrm>
          <a:off x="1654175" y="911860"/>
          <a:ext cx="3822700" cy="2082800"/>
        </p:xfrm>
        <a:graphic>
          <a:graphicData uri="http://schemas.openxmlformats.org/presentationml/2006/ole">
            <mc:AlternateContent xmlns:mc="http://schemas.openxmlformats.org/markup-compatibility/2006">
              <mc:Choice xmlns:v="urn:schemas-microsoft-com:vml" Requires="v">
                <p:oleObj spid="_x0000_s2049" name="" r:id="rId1" imgW="3822700" imgH="2082800" progId="Equation.KSEE3">
                  <p:embed/>
                </p:oleObj>
              </mc:Choice>
              <mc:Fallback>
                <p:oleObj name="" r:id="rId1" imgW="3822700" imgH="2082800" progId="Equation.KSEE3">
                  <p:embed/>
                  <p:pic>
                    <p:nvPicPr>
                      <p:cNvPr id="0" name="图片 2048"/>
                      <p:cNvPicPr/>
                      <p:nvPr/>
                    </p:nvPicPr>
                    <p:blipFill>
                      <a:blip r:embed="rId2"/>
                      <a:stretch>
                        <a:fillRect/>
                      </a:stretch>
                    </p:blipFill>
                    <p:spPr>
                      <a:xfrm>
                        <a:off x="1654175" y="911860"/>
                        <a:ext cx="3822700" cy="2082800"/>
                      </a:xfrm>
                      <a:prstGeom prst="rect">
                        <a:avLst/>
                      </a:prstGeom>
                    </p:spPr>
                  </p:pic>
                </p:oleObj>
              </mc:Fallback>
            </mc:AlternateContent>
          </a:graphicData>
        </a:graphic>
      </p:graphicFrame>
      <p:sp>
        <p:nvSpPr>
          <p:cNvPr id="4" name="文本框 3"/>
          <p:cNvSpPr txBox="1"/>
          <p:nvPr/>
        </p:nvSpPr>
        <p:spPr>
          <a:xfrm>
            <a:off x="1417955" y="3494405"/>
            <a:ext cx="3939540" cy="365760"/>
          </a:xfrm>
          <a:prstGeom prst="rect">
            <a:avLst/>
          </a:prstGeom>
          <a:noFill/>
        </p:spPr>
        <p:txBody>
          <a:bodyPr wrap="square" rtlCol="0">
            <a:spAutoFit/>
          </a:bodyPr>
          <a:p>
            <a:r>
              <a:rPr lang="zh-CN" altLang="en-US"/>
              <a:t>其中</a:t>
            </a:r>
            <a:r>
              <a:rPr lang="en-US" altLang="zh-CN"/>
              <a:t>D</a:t>
            </a:r>
            <a:r>
              <a:rPr lang="zh-CN" altLang="en-US"/>
              <a:t>是</a:t>
            </a:r>
            <a:r>
              <a:rPr lang="en-US" altLang="zh-CN"/>
              <a:t>TSP</a:t>
            </a:r>
            <a:r>
              <a:rPr lang="zh-CN" altLang="en-US"/>
              <a:t>路径为总距离。</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zh-CN"/>
              <a:t>旅行商问题及应用</a:t>
            </a:r>
            <a:endParaRPr lang="zh-CN" altLang="zh-CN"/>
          </a:p>
        </p:txBody>
      </p:sp>
      <p:sp>
        <p:nvSpPr>
          <p:cNvPr id="3" name="副标题 2"/>
          <p:cNvSpPr>
            <a:spLocks noGrp="1"/>
          </p:cNvSpPr>
          <p:nvPr>
            <p:ph type="subTitle" idx="1"/>
          </p:nvPr>
        </p:nvSpPr>
        <p:spPr/>
        <p:txBody>
          <a:bodyPr/>
          <a:p>
            <a:r>
              <a:rPr lang="en-US" altLang="zh-CN"/>
              <a:t>------</a:t>
            </a:r>
            <a:r>
              <a:rPr lang="zh-CN" altLang="en-US"/>
              <a:t>巡游者线路及碎纸片复原</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90220" y="721360"/>
            <a:ext cx="6495415" cy="1465580"/>
          </a:xfrm>
          <a:prstGeom prst="rect">
            <a:avLst/>
          </a:prstGeom>
          <a:noFill/>
        </p:spPr>
        <p:txBody>
          <a:bodyPr wrap="square" rtlCol="0" anchor="t">
            <a:spAutoFit/>
          </a:bodyPr>
          <a:p>
            <a:r>
              <a:rPr lang="zh-CN" altLang="en-US"/>
              <a:t>　旅行商问题（Travelling Salesman Problem，即TSP问题）是数学领域中著名问题之一。假设有一个旅行商人要拜访n个城市，他必须选择所要走的路径，路经的限制是每个城市只能拜访一次，而且最后要回到原来出发的城市。路径的选择目标是要求得的路径路程为所有路径之中的最小值。</a:t>
            </a:r>
            <a:endParaRPr lang="zh-CN" altLang="en-US"/>
          </a:p>
        </p:txBody>
      </p:sp>
      <p:pic>
        <p:nvPicPr>
          <p:cNvPr id="3" name="图片 2" descr="503d269759ee3d6d5e8e9b4043166d224e4adef4[1]"/>
          <p:cNvPicPr>
            <a:picLocks noChangeAspect="1"/>
          </p:cNvPicPr>
          <p:nvPr/>
        </p:nvPicPr>
        <p:blipFill>
          <a:blip r:embed="rId1"/>
          <a:stretch>
            <a:fillRect/>
          </a:stretch>
        </p:blipFill>
        <p:spPr>
          <a:xfrm>
            <a:off x="7562215" y="415290"/>
            <a:ext cx="2095500" cy="2038350"/>
          </a:xfrm>
          <a:prstGeom prst="rect">
            <a:avLst/>
          </a:prstGeom>
        </p:spPr>
      </p:pic>
      <p:sp>
        <p:nvSpPr>
          <p:cNvPr id="4" name="文本框 3"/>
          <p:cNvSpPr txBox="1"/>
          <p:nvPr/>
        </p:nvSpPr>
        <p:spPr>
          <a:xfrm>
            <a:off x="453390" y="230505"/>
            <a:ext cx="2513965" cy="365760"/>
          </a:xfrm>
          <a:prstGeom prst="rect">
            <a:avLst/>
          </a:prstGeom>
          <a:noFill/>
        </p:spPr>
        <p:txBody>
          <a:bodyPr wrap="square" rtlCol="0">
            <a:spAutoFit/>
          </a:bodyPr>
          <a:p>
            <a:r>
              <a:rPr lang="zh-CN" altLang="en-US"/>
              <a:t>一，问题描述</a:t>
            </a:r>
            <a:endParaRPr lang="zh-CN" altLang="en-US"/>
          </a:p>
        </p:txBody>
      </p:sp>
      <p:sp>
        <p:nvSpPr>
          <p:cNvPr id="5" name="文本框 4"/>
          <p:cNvSpPr txBox="1"/>
          <p:nvPr/>
        </p:nvSpPr>
        <p:spPr>
          <a:xfrm>
            <a:off x="733425" y="3279775"/>
            <a:ext cx="1937385" cy="365760"/>
          </a:xfrm>
          <a:prstGeom prst="rect">
            <a:avLst/>
          </a:prstGeom>
          <a:noFill/>
        </p:spPr>
        <p:txBody>
          <a:bodyPr wrap="square" rtlCol="0">
            <a:spAutoFit/>
          </a:bodyPr>
          <a:p>
            <a:r>
              <a:rPr lang="zh-CN" altLang="en-US"/>
              <a:t>图论模型：</a:t>
            </a:r>
            <a:endParaRPr lang="zh-CN" altLang="en-US"/>
          </a:p>
        </p:txBody>
      </p:sp>
      <p:sp>
        <p:nvSpPr>
          <p:cNvPr id="6" name="文本框 5"/>
          <p:cNvSpPr txBox="1"/>
          <p:nvPr/>
        </p:nvSpPr>
        <p:spPr>
          <a:xfrm>
            <a:off x="2019300" y="3271520"/>
            <a:ext cx="4400550" cy="1191260"/>
          </a:xfrm>
          <a:prstGeom prst="rect">
            <a:avLst/>
          </a:prstGeom>
          <a:noFill/>
        </p:spPr>
        <p:txBody>
          <a:bodyPr wrap="square" rtlCol="0">
            <a:spAutoFit/>
          </a:bodyPr>
          <a:p>
            <a:r>
              <a:rPr lang="zh-CN" altLang="en-US"/>
              <a:t>构造一个图</a:t>
            </a:r>
            <a:r>
              <a:rPr lang="en-US" altLang="zh-CN"/>
              <a:t>G=(V,e),</a:t>
            </a:r>
            <a:r>
              <a:rPr lang="zh-CN" altLang="en-US"/>
              <a:t>顶点</a:t>
            </a:r>
            <a:r>
              <a:rPr lang="en-US" altLang="zh-CN"/>
              <a:t>(V)</a:t>
            </a:r>
            <a:r>
              <a:rPr lang="zh-CN" altLang="en-US"/>
              <a:t>表示城市，边</a:t>
            </a:r>
            <a:r>
              <a:rPr lang="en-US" altLang="zh-CN"/>
              <a:t>(e)</a:t>
            </a:r>
            <a:r>
              <a:rPr lang="zh-CN" altLang="en-US"/>
              <a:t>表示路径，边上的权</a:t>
            </a:r>
            <a:r>
              <a:rPr lang="en-US" altLang="zh-CN"/>
              <a:t>W(e)</a:t>
            </a:r>
            <a:r>
              <a:rPr lang="zh-CN" altLang="en-US"/>
              <a:t>表示城市间的距离，于是</a:t>
            </a:r>
            <a:r>
              <a:rPr lang="zh-CN" altLang="en-US">
                <a:sym typeface="+mn-ea"/>
              </a:rPr>
              <a:t>旅行商问题可以表述为求图</a:t>
            </a:r>
            <a:r>
              <a:rPr lang="en-US" altLang="zh-CN">
                <a:sym typeface="+mn-ea"/>
              </a:rPr>
              <a:t>G</a:t>
            </a:r>
            <a:r>
              <a:rPr lang="zh-CN" altLang="en-US">
                <a:sym typeface="+mn-ea"/>
              </a:rPr>
              <a:t>中最小</a:t>
            </a:r>
            <a:r>
              <a:rPr lang="en-US" altLang="zh-CN">
                <a:sym typeface="+mn-ea"/>
              </a:rPr>
              <a:t>Hamiton</a:t>
            </a:r>
            <a:r>
              <a:rPr lang="zh-CN" altLang="en-US">
                <a:sym typeface="+mn-ea"/>
              </a:rPr>
              <a:t>圈的问题。</a:t>
            </a:r>
            <a:endParaRPr lang="zh-CN" altLang="en-US">
              <a:sym typeface="+mn-ea"/>
            </a:endParaRPr>
          </a:p>
        </p:txBody>
      </p:sp>
      <p:sp>
        <p:nvSpPr>
          <p:cNvPr id="7" name="文本框 6"/>
          <p:cNvSpPr txBox="1"/>
          <p:nvPr/>
        </p:nvSpPr>
        <p:spPr>
          <a:xfrm>
            <a:off x="767080" y="4805045"/>
            <a:ext cx="5645150" cy="365760"/>
          </a:xfrm>
          <a:prstGeom prst="rect">
            <a:avLst/>
          </a:prstGeom>
          <a:noFill/>
        </p:spPr>
        <p:txBody>
          <a:bodyPr wrap="square" rtlCol="0">
            <a:spAutoFit/>
          </a:bodyPr>
          <a:p>
            <a:r>
              <a:rPr lang="zh-CN" altLang="en-US"/>
              <a:t>应用：运输物流，工件加工排序，电路板钻孔等</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文本框 2"/>
          <p:cNvSpPr txBox="1"/>
          <p:nvPr/>
        </p:nvSpPr>
        <p:spPr>
          <a:xfrm>
            <a:off x="1746250" y="206375"/>
            <a:ext cx="1828800" cy="457200"/>
          </a:xfrm>
          <a:prstGeom prst="rect">
            <a:avLst/>
          </a:prstGeom>
          <a:noFill/>
          <a:ln w="9525">
            <a:noFill/>
            <a:miter/>
          </a:ln>
        </p:spPr>
        <p:txBody>
          <a:bodyPr wrap="square" anchor="t">
            <a:spAutoFit/>
          </a:bodyPr>
          <a:p>
            <a:pPr lvl="0" algn="ctr" eaLnBrk="0" hangingPunct="0"/>
            <a:r>
              <a:rPr lang="zh-CN" altLang="en-US" sz="2400">
                <a:latin typeface="黑体" panose="02010609060101010101" pitchFamily="2" charset="-122"/>
                <a:ea typeface="黑体" panose="02010609060101010101" pitchFamily="2" charset="-122"/>
              </a:rPr>
              <a:t>证明过程：</a:t>
            </a:r>
            <a:endParaRPr lang="zh-CN" altLang="en-US" sz="2400">
              <a:latin typeface="黑体" panose="02010609060101010101" pitchFamily="2" charset="-122"/>
              <a:ea typeface="黑体" panose="02010609060101010101" pitchFamily="2" charset="-122"/>
            </a:endParaRPr>
          </a:p>
        </p:txBody>
      </p:sp>
      <p:sp>
        <p:nvSpPr>
          <p:cNvPr id="15362" name="文本框 3"/>
          <p:cNvSpPr txBox="1"/>
          <p:nvPr/>
        </p:nvSpPr>
        <p:spPr>
          <a:xfrm>
            <a:off x="2352675" y="692150"/>
            <a:ext cx="7051675" cy="457200"/>
          </a:xfrm>
          <a:prstGeom prst="rect">
            <a:avLst/>
          </a:prstGeom>
          <a:noFill/>
          <a:ln w="9525">
            <a:noFill/>
            <a:miter/>
          </a:ln>
        </p:spPr>
        <p:txBody>
          <a:bodyPr wrap="square" anchor="t">
            <a:spAutoFit/>
          </a:bodyPr>
          <a:p>
            <a:pPr lvl="0" algn="ctr" eaLnBrk="0" fontAlgn="ctr" hangingPunct="0"/>
            <a:r>
              <a:rPr lang="zh-CN" altLang="en-US" sz="2400">
                <a:latin typeface="黑体" panose="02010609060101010101" pitchFamily="2" charset="-122"/>
                <a:ea typeface="黑体" panose="02010609060101010101" pitchFamily="2" charset="-122"/>
              </a:rPr>
              <a:t>步骤</a:t>
            </a:r>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：在每张扑克牌的正面标上</a:t>
            </a:r>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，反面标上</a:t>
            </a:r>
            <a:r>
              <a:rPr lang="en-US" altLang="zh-CN" sz="2400">
                <a:latin typeface="黑体" panose="02010609060101010101" pitchFamily="2" charset="-122"/>
                <a:ea typeface="黑体" panose="02010609060101010101" pitchFamily="2" charset="-122"/>
              </a:rPr>
              <a:t>-1</a:t>
            </a:r>
            <a:endParaRPr lang="en-US" altLang="zh-CN" sz="2400">
              <a:latin typeface="黑体" panose="02010609060101010101" pitchFamily="2" charset="-122"/>
              <a:ea typeface="黑体" panose="02010609060101010101" pitchFamily="2" charset="-122"/>
            </a:endParaRPr>
          </a:p>
        </p:txBody>
      </p:sp>
      <p:sp>
        <p:nvSpPr>
          <p:cNvPr id="15363" name="文本框 5"/>
          <p:cNvSpPr txBox="1"/>
          <p:nvPr/>
        </p:nvSpPr>
        <p:spPr>
          <a:xfrm>
            <a:off x="2422525" y="1196975"/>
            <a:ext cx="6337300" cy="457200"/>
          </a:xfrm>
          <a:prstGeom prst="rect">
            <a:avLst/>
          </a:prstGeom>
          <a:noFill/>
          <a:ln w="9525">
            <a:noFill/>
            <a:miter/>
          </a:ln>
        </p:spPr>
        <p:txBody>
          <a:bodyPr wrap="square" anchor="t">
            <a:spAutoFit/>
          </a:bodyPr>
          <a:p>
            <a:pPr lvl="0" algn="ctr" eaLnBrk="0" hangingPunct="0"/>
            <a:r>
              <a:rPr lang="zh-CN" altLang="en-US" sz="2400">
                <a:latin typeface="黑体" panose="02010609060101010101" pitchFamily="2" charset="-122"/>
                <a:ea typeface="黑体" panose="02010609060101010101" pitchFamily="2" charset="-122"/>
              </a:rPr>
              <a:t>步骤</a:t>
            </a:r>
            <a:r>
              <a:rPr lang="en-US" altLang="zh-CN" sz="2400">
                <a:latin typeface="黑体" panose="02010609060101010101" pitchFamily="2" charset="-122"/>
                <a:ea typeface="黑体" panose="02010609060101010101" pitchFamily="2" charset="-122"/>
              </a:rPr>
              <a:t>2</a:t>
            </a:r>
            <a:r>
              <a:rPr lang="zh-CN" altLang="en-US" sz="2400">
                <a:latin typeface="黑体" panose="02010609060101010101" pitchFamily="2" charset="-122"/>
                <a:ea typeface="黑体" panose="02010609060101010101" pitchFamily="2" charset="-122"/>
              </a:rPr>
              <a:t>：分析每次翻牌后</a:t>
            </a:r>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a:t>
            </a:r>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个数变化情况</a:t>
            </a:r>
            <a:endParaRPr lang="zh-CN" altLang="en-US" sz="2400">
              <a:latin typeface="黑体" panose="02010609060101010101" pitchFamily="2" charset="-122"/>
              <a:ea typeface="黑体" panose="02010609060101010101" pitchFamily="2" charset="-122"/>
            </a:endParaRPr>
          </a:p>
        </p:txBody>
      </p:sp>
      <p:sp>
        <p:nvSpPr>
          <p:cNvPr id="15364" name="文本框 6"/>
          <p:cNvSpPr txBox="1"/>
          <p:nvPr/>
        </p:nvSpPr>
        <p:spPr>
          <a:xfrm>
            <a:off x="1919605" y="2092960"/>
            <a:ext cx="3218815" cy="457200"/>
          </a:xfrm>
          <a:prstGeom prst="rect">
            <a:avLst/>
          </a:prstGeom>
          <a:noFill/>
          <a:ln w="9525">
            <a:noFill/>
            <a:miter/>
          </a:ln>
        </p:spPr>
        <p:txBody>
          <a:bodyPr wrap="square" anchor="t">
            <a:spAutoFit/>
          </a:bodyPr>
          <a:p>
            <a:pPr lvl="0" algn="ctr" eaLnBrk="0" hangingPunct="0"/>
            <a:r>
              <a:rPr lang="zh-CN" altLang="en-US" sz="2400">
                <a:latin typeface="黑体" panose="02010609060101010101" pitchFamily="2" charset="-122"/>
                <a:ea typeface="黑体" panose="02010609060101010101" pitchFamily="2" charset="-122"/>
              </a:rPr>
              <a:t>思考：多于</a:t>
            </a:r>
            <a:r>
              <a:rPr lang="en-US" altLang="zh-CN" sz="2400">
                <a:latin typeface="黑体" panose="02010609060101010101" pitchFamily="2" charset="-122"/>
                <a:ea typeface="黑体" panose="02010609060101010101" pitchFamily="2" charset="-122"/>
              </a:rPr>
              <a:t>9</a:t>
            </a:r>
            <a:r>
              <a:rPr lang="zh-CN" altLang="en-US" sz="2400">
                <a:latin typeface="黑体" panose="02010609060101010101" pitchFamily="2" charset="-122"/>
                <a:ea typeface="黑体" panose="02010609060101010101" pitchFamily="2" charset="-122"/>
              </a:rPr>
              <a:t>张？</a:t>
            </a:r>
            <a:endParaRPr lang="zh-CN" altLang="en-US" sz="2400">
              <a:latin typeface="黑体" panose="02010609060101010101" pitchFamily="2" charset="-122"/>
              <a:ea typeface="黑体" panose="02010609060101010101" pitchFamily="2" charset="-122"/>
            </a:endParaRPr>
          </a:p>
        </p:txBody>
      </p:sp>
      <p:sp>
        <p:nvSpPr>
          <p:cNvPr id="2" name="文本框 1"/>
          <p:cNvSpPr txBox="1"/>
          <p:nvPr/>
        </p:nvSpPr>
        <p:spPr>
          <a:xfrm>
            <a:off x="1656715" y="3200400"/>
            <a:ext cx="2457450" cy="460375"/>
          </a:xfrm>
          <a:prstGeom prst="rect">
            <a:avLst/>
          </a:prstGeom>
          <a:noFill/>
        </p:spPr>
        <p:txBody>
          <a:bodyPr wrap="square" rtlCol="0">
            <a:spAutoFit/>
          </a:bodyPr>
          <a:p>
            <a:r>
              <a:rPr lang="zh-CN" altLang="en-US" sz="2400">
                <a:solidFill>
                  <a:srgbClr val="FF0000"/>
                </a:solidFill>
                <a:latin typeface="黑体" panose="02010609060101010101" pitchFamily="2" charset="-122"/>
                <a:ea typeface="黑体" panose="02010609060101010101" pitchFamily="2" charset="-122"/>
              </a:rPr>
              <a:t>突出数学思想</a:t>
            </a:r>
            <a:r>
              <a:rPr lang="zh-CN" altLang="en-US" sz="2400">
                <a:latin typeface="黑体" panose="02010609060101010101" pitchFamily="2" charset="-122"/>
                <a:ea typeface="黑体" panose="02010609060101010101" pitchFamily="2" charset="-122"/>
              </a:rPr>
              <a:t>！</a:t>
            </a:r>
            <a:endParaRPr lang="zh-CN" altLang="en-US" sz="2400">
              <a:latin typeface="黑体" panose="02010609060101010101" pitchFamily="2" charset="-122"/>
              <a:ea typeface="黑体" panose="0201060906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34365" y="280035"/>
            <a:ext cx="1896110" cy="365760"/>
          </a:xfrm>
          <a:prstGeom prst="rect">
            <a:avLst/>
          </a:prstGeom>
          <a:noFill/>
        </p:spPr>
        <p:txBody>
          <a:bodyPr wrap="square" rtlCol="0">
            <a:spAutoFit/>
          </a:bodyPr>
          <a:p>
            <a:r>
              <a:rPr lang="zh-CN" altLang="en-US"/>
              <a:t>二，算法简介。</a:t>
            </a:r>
            <a:endParaRPr lang="zh-CN" altLang="en-US"/>
          </a:p>
        </p:txBody>
      </p:sp>
      <p:sp>
        <p:nvSpPr>
          <p:cNvPr id="3" name="文本框 2"/>
          <p:cNvSpPr txBox="1"/>
          <p:nvPr/>
        </p:nvSpPr>
        <p:spPr>
          <a:xfrm>
            <a:off x="1079500" y="939165"/>
            <a:ext cx="4196080" cy="368300"/>
          </a:xfrm>
          <a:prstGeom prst="rect">
            <a:avLst/>
          </a:prstGeom>
          <a:noFill/>
        </p:spPr>
        <p:txBody>
          <a:bodyPr wrap="square" rtlCol="0">
            <a:spAutoFit/>
          </a:bodyPr>
          <a:p>
            <a:r>
              <a:rPr lang="en-US" altLang="zh-CN"/>
              <a:t>1. </a:t>
            </a:r>
            <a:r>
              <a:rPr lang="zh-CN" altLang="en-US"/>
              <a:t>枚举法：具有</a:t>
            </a:r>
            <a:r>
              <a:rPr lang="en-US" altLang="zh-CN"/>
              <a:t>n</a:t>
            </a:r>
            <a:r>
              <a:rPr lang="zh-CN" altLang="en-US"/>
              <a:t>个顶点的图</a:t>
            </a:r>
            <a:r>
              <a:rPr lang="en-US" altLang="zh-CN"/>
              <a:t>G</a:t>
            </a:r>
            <a:endParaRPr lang="en-US" altLang="zh-CN"/>
          </a:p>
        </p:txBody>
      </p:sp>
      <p:sp>
        <p:nvSpPr>
          <p:cNvPr id="4" name="文本框 3"/>
          <p:cNvSpPr txBox="1"/>
          <p:nvPr/>
        </p:nvSpPr>
        <p:spPr>
          <a:xfrm>
            <a:off x="1108075" y="1565275"/>
            <a:ext cx="6728460" cy="1191260"/>
          </a:xfrm>
          <a:prstGeom prst="rect">
            <a:avLst/>
          </a:prstGeom>
          <a:noFill/>
        </p:spPr>
        <p:txBody>
          <a:bodyPr wrap="square" rtlCol="0" anchor="t">
            <a:spAutoFit/>
          </a:bodyPr>
          <a:p>
            <a:r>
              <a:rPr lang="en-US" altLang="zh-CN"/>
              <a:t>    </a:t>
            </a:r>
            <a:r>
              <a:rPr lang="zh-CN" altLang="en-US"/>
              <a:t>旅行商问题要从图G的所有周游路线中求取最小成本的周游路线，而从初始点出发的周游路线一共有(n-1)!条，即等于除初始结点外的n-1个结点的排列数，通过枚举(n-1)!条周游路线，从中找出一条具有最小成本的周游路线的算法，其计算时间显然为O(n!)。</a:t>
            </a:r>
            <a:endParaRPr lang="zh-CN" altLang="en-US"/>
          </a:p>
        </p:txBody>
      </p:sp>
      <p:pic>
        <p:nvPicPr>
          <p:cNvPr id="8" name="图片 7" descr="503d269759ee3d6d5e8e9b4043166d224e4adef4[1]"/>
          <p:cNvPicPr>
            <a:picLocks noChangeAspect="1"/>
          </p:cNvPicPr>
          <p:nvPr/>
        </p:nvPicPr>
        <p:blipFill>
          <a:blip r:embed="rId1"/>
          <a:stretch>
            <a:fillRect/>
          </a:stretch>
        </p:blipFill>
        <p:spPr>
          <a:xfrm>
            <a:off x="8856345" y="604520"/>
            <a:ext cx="2095500" cy="2038350"/>
          </a:xfrm>
          <a:prstGeom prst="rect">
            <a:avLst/>
          </a:prstGeom>
        </p:spPr>
      </p:pic>
      <p:sp>
        <p:nvSpPr>
          <p:cNvPr id="9" name="文本框 8"/>
          <p:cNvSpPr txBox="1"/>
          <p:nvPr/>
        </p:nvSpPr>
        <p:spPr>
          <a:xfrm>
            <a:off x="1483360" y="2875915"/>
            <a:ext cx="3791585" cy="368300"/>
          </a:xfrm>
          <a:prstGeom prst="rect">
            <a:avLst/>
          </a:prstGeom>
          <a:noFill/>
        </p:spPr>
        <p:txBody>
          <a:bodyPr wrap="square" rtlCol="0">
            <a:spAutoFit/>
          </a:bodyPr>
          <a:p>
            <a:r>
              <a:rPr lang="en-US" altLang="zh-CN"/>
              <a:t>NP</a:t>
            </a:r>
            <a:r>
              <a:rPr lang="zh-CN" altLang="en-US"/>
              <a:t>问题，规模大时，显然无法穷举！</a:t>
            </a:r>
            <a:endParaRPr lang="zh-CN" altLang="en-US"/>
          </a:p>
        </p:txBody>
      </p:sp>
      <p:sp>
        <p:nvSpPr>
          <p:cNvPr id="10" name="文本框 9"/>
          <p:cNvSpPr txBox="1"/>
          <p:nvPr/>
        </p:nvSpPr>
        <p:spPr>
          <a:xfrm>
            <a:off x="1029970" y="3782695"/>
            <a:ext cx="3314065" cy="365760"/>
          </a:xfrm>
          <a:prstGeom prst="rect">
            <a:avLst/>
          </a:prstGeom>
          <a:noFill/>
        </p:spPr>
        <p:txBody>
          <a:bodyPr wrap="square" rtlCol="0">
            <a:spAutoFit/>
          </a:bodyPr>
          <a:p>
            <a:r>
              <a:rPr lang="zh-CN" altLang="en-US"/>
              <a:t>趣闻：小蜜蜂解决大问题</a:t>
            </a:r>
            <a:endParaRPr lang="zh-CN" altLang="en-US"/>
          </a:p>
        </p:txBody>
      </p:sp>
      <p:pic>
        <p:nvPicPr>
          <p:cNvPr id="12" name="图片 11" descr="0823dd54564e9258a6709e659c82d158cdbf4ef0[1]"/>
          <p:cNvPicPr>
            <a:picLocks noChangeAspect="1"/>
          </p:cNvPicPr>
          <p:nvPr/>
        </p:nvPicPr>
        <p:blipFill>
          <a:blip r:embed="rId2"/>
          <a:stretch>
            <a:fillRect/>
          </a:stretch>
        </p:blipFill>
        <p:spPr>
          <a:xfrm>
            <a:off x="8813800" y="3022600"/>
            <a:ext cx="2401570" cy="1554480"/>
          </a:xfrm>
          <a:prstGeom prst="rect">
            <a:avLst/>
          </a:prstGeom>
        </p:spPr>
      </p:pic>
      <p:sp>
        <p:nvSpPr>
          <p:cNvPr id="13" name="文本框 12"/>
          <p:cNvSpPr txBox="1"/>
          <p:nvPr/>
        </p:nvSpPr>
        <p:spPr>
          <a:xfrm>
            <a:off x="2193290" y="4293870"/>
            <a:ext cx="3371215" cy="642620"/>
          </a:xfrm>
          <a:prstGeom prst="rect">
            <a:avLst/>
          </a:prstGeom>
          <a:noFill/>
        </p:spPr>
        <p:txBody>
          <a:bodyPr wrap="square" rtlCol="0">
            <a:spAutoFit/>
          </a:bodyPr>
          <a:p>
            <a:endParaRPr lang="zh-CN" altLang="en-US"/>
          </a:p>
          <a:p>
            <a:r>
              <a:rPr lang="zh-CN" altLang="en-US"/>
              <a:t>                  </a:t>
            </a:r>
            <a:endParaRPr lang="zh-CN" altLang="en-US"/>
          </a:p>
        </p:txBody>
      </p:sp>
      <p:sp>
        <p:nvSpPr>
          <p:cNvPr id="14" name="文本框 13"/>
          <p:cNvSpPr txBox="1"/>
          <p:nvPr/>
        </p:nvSpPr>
        <p:spPr>
          <a:xfrm>
            <a:off x="1953260" y="4335145"/>
            <a:ext cx="5704205" cy="365760"/>
          </a:xfrm>
          <a:prstGeom prst="rect">
            <a:avLst/>
          </a:prstGeom>
          <a:noFill/>
        </p:spPr>
        <p:txBody>
          <a:bodyPr wrap="square" rtlCol="0">
            <a:spAutoFit/>
          </a:bodyPr>
          <a:p>
            <a:r>
              <a:rPr lang="zh-CN" altLang="en-US"/>
              <a:t>在一片花丛中采花的蜜蜂，总能找到最短路径</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3895" y="320675"/>
            <a:ext cx="4285615" cy="460375"/>
          </a:xfrm>
          <a:prstGeom prst="rect">
            <a:avLst/>
          </a:prstGeom>
          <a:noFill/>
        </p:spPr>
        <p:txBody>
          <a:bodyPr wrap="square" rtlCol="0">
            <a:spAutoFit/>
          </a:bodyPr>
          <a:p>
            <a:r>
              <a:rPr lang="en-US" altLang="zh-CN" sz="2400"/>
              <a:t>2.</a:t>
            </a:r>
            <a:r>
              <a:rPr lang="zh-CN" altLang="en-US" sz="2400"/>
              <a:t>启发式算法：减少枚举次数。</a:t>
            </a:r>
            <a:endParaRPr lang="zh-CN" altLang="en-US" sz="2400"/>
          </a:p>
        </p:txBody>
      </p:sp>
      <p:sp>
        <p:nvSpPr>
          <p:cNvPr id="3" name="文本框 2"/>
          <p:cNvSpPr txBox="1"/>
          <p:nvPr/>
        </p:nvSpPr>
        <p:spPr>
          <a:xfrm>
            <a:off x="1739265" y="996950"/>
            <a:ext cx="3956685" cy="457200"/>
          </a:xfrm>
          <a:prstGeom prst="rect">
            <a:avLst/>
          </a:prstGeom>
          <a:noFill/>
        </p:spPr>
        <p:txBody>
          <a:bodyPr wrap="square" rtlCol="0">
            <a:spAutoFit/>
          </a:bodyPr>
          <a:p>
            <a:r>
              <a:rPr lang="zh-CN" altLang="en-US" sz="2400">
                <a:cs typeface="Arial" panose="020B0604020202020204" pitchFamily="34" charset="0"/>
              </a:rPr>
              <a:t>▀贪心法，分支界定法。</a:t>
            </a:r>
            <a:endParaRPr lang="zh-CN" altLang="en-US" sz="2400">
              <a:cs typeface="Arial" panose="020B0604020202020204" pitchFamily="34" charset="0"/>
            </a:endParaRPr>
          </a:p>
        </p:txBody>
      </p:sp>
      <p:sp>
        <p:nvSpPr>
          <p:cNvPr id="4" name="文本框 3"/>
          <p:cNvSpPr txBox="1"/>
          <p:nvPr/>
        </p:nvSpPr>
        <p:spPr>
          <a:xfrm>
            <a:off x="1788795" y="1647825"/>
            <a:ext cx="2703195" cy="457200"/>
          </a:xfrm>
          <a:prstGeom prst="rect">
            <a:avLst/>
          </a:prstGeom>
          <a:noFill/>
        </p:spPr>
        <p:txBody>
          <a:bodyPr wrap="square" rtlCol="0">
            <a:spAutoFit/>
          </a:bodyPr>
          <a:p>
            <a:r>
              <a:rPr lang="zh-CN" altLang="en-US" sz="2400">
                <a:cs typeface="Arial" panose="020B0604020202020204" pitchFamily="34" charset="0"/>
              </a:rPr>
              <a:t>▀模拟退火算法。</a:t>
            </a:r>
            <a:endParaRPr lang="zh-CN" altLang="en-US" sz="2400">
              <a:cs typeface="Arial" panose="020B0604020202020204" pitchFamily="34" charset="0"/>
            </a:endParaRPr>
          </a:p>
        </p:txBody>
      </p:sp>
      <p:sp>
        <p:nvSpPr>
          <p:cNvPr id="5" name="文本框 4"/>
          <p:cNvSpPr txBox="1"/>
          <p:nvPr/>
        </p:nvSpPr>
        <p:spPr>
          <a:xfrm>
            <a:off x="1747520" y="2390140"/>
            <a:ext cx="2604770" cy="457200"/>
          </a:xfrm>
          <a:prstGeom prst="rect">
            <a:avLst/>
          </a:prstGeom>
          <a:noFill/>
        </p:spPr>
        <p:txBody>
          <a:bodyPr wrap="square" rtlCol="0">
            <a:spAutoFit/>
          </a:bodyPr>
          <a:p>
            <a:r>
              <a:rPr lang="zh-CN" altLang="en-US" sz="2400">
                <a:cs typeface="Arial" panose="020B0604020202020204" pitchFamily="34" charset="0"/>
              </a:rPr>
              <a:t>▀数学规划算法。</a:t>
            </a:r>
            <a:endParaRPr lang="zh-CN" altLang="en-US" sz="2400">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9900" y="320675"/>
            <a:ext cx="2332355" cy="365760"/>
          </a:xfrm>
          <a:prstGeom prst="rect">
            <a:avLst/>
          </a:prstGeom>
          <a:noFill/>
        </p:spPr>
        <p:txBody>
          <a:bodyPr wrap="square" rtlCol="0">
            <a:spAutoFit/>
          </a:bodyPr>
          <a:p>
            <a:r>
              <a:rPr lang="zh-CN" altLang="zh-CN"/>
              <a:t>问题二的数学模型</a:t>
            </a:r>
            <a:endParaRPr lang="zh-CN" altLang="zh-CN"/>
          </a:p>
        </p:txBody>
      </p:sp>
      <p:sp>
        <p:nvSpPr>
          <p:cNvPr id="3" name="文本框 2"/>
          <p:cNvSpPr txBox="1"/>
          <p:nvPr/>
        </p:nvSpPr>
        <p:spPr>
          <a:xfrm>
            <a:off x="1236345" y="856615"/>
            <a:ext cx="5480685" cy="365760"/>
          </a:xfrm>
          <a:prstGeom prst="rect">
            <a:avLst/>
          </a:prstGeom>
          <a:noFill/>
        </p:spPr>
        <p:txBody>
          <a:bodyPr wrap="square" rtlCol="0">
            <a:spAutoFit/>
          </a:bodyPr>
          <a:p>
            <a:r>
              <a:rPr lang="zh-CN" altLang="zh-CN"/>
              <a:t>在问题二中，纸片数增加为</a:t>
            </a:r>
            <a:r>
              <a:rPr lang="en-US" altLang="zh-CN"/>
              <a:t>209</a:t>
            </a:r>
            <a:r>
              <a:rPr lang="zh-CN" altLang="en-US"/>
              <a:t>片，而且匹配不唯一。</a:t>
            </a:r>
            <a:endParaRPr lang="zh-CN" altLang="en-US"/>
          </a:p>
        </p:txBody>
      </p:sp>
      <p:sp>
        <p:nvSpPr>
          <p:cNvPr id="4" name="文本框 3"/>
          <p:cNvSpPr txBox="1"/>
          <p:nvPr/>
        </p:nvSpPr>
        <p:spPr>
          <a:xfrm>
            <a:off x="692150" y="1400810"/>
            <a:ext cx="5638165" cy="365760"/>
          </a:xfrm>
          <a:prstGeom prst="rect">
            <a:avLst/>
          </a:prstGeom>
          <a:noFill/>
        </p:spPr>
        <p:txBody>
          <a:bodyPr wrap="square" rtlCol="0">
            <a:spAutoFit/>
          </a:bodyPr>
          <a:p>
            <a:r>
              <a:rPr lang="zh-CN" altLang="en-US"/>
              <a:t>因此，直接利用问题一得思路会产生计算量大的问题。</a:t>
            </a:r>
            <a:endParaRPr lang="zh-CN" altLang="en-US"/>
          </a:p>
        </p:txBody>
      </p:sp>
      <p:sp>
        <p:nvSpPr>
          <p:cNvPr id="5" name="文本框 4"/>
          <p:cNvSpPr txBox="1"/>
          <p:nvPr/>
        </p:nvSpPr>
        <p:spPr>
          <a:xfrm>
            <a:off x="717550" y="1928495"/>
            <a:ext cx="5586730" cy="365760"/>
          </a:xfrm>
          <a:prstGeom prst="rect">
            <a:avLst/>
          </a:prstGeom>
          <a:noFill/>
        </p:spPr>
        <p:txBody>
          <a:bodyPr wrap="square" rtlCol="0">
            <a:spAutoFit/>
          </a:bodyPr>
          <a:p>
            <a:r>
              <a:rPr lang="zh-CN" altLang="en-US"/>
              <a:t>由此，一般先用聚类分析思想，对纸片分类，然后再</a:t>
            </a:r>
            <a:endParaRPr lang="zh-CN" altLang="en-US"/>
          </a:p>
        </p:txBody>
      </p:sp>
      <p:sp>
        <p:nvSpPr>
          <p:cNvPr id="6" name="文本框 5"/>
          <p:cNvSpPr txBox="1"/>
          <p:nvPr/>
        </p:nvSpPr>
        <p:spPr>
          <a:xfrm>
            <a:off x="749935" y="2472055"/>
            <a:ext cx="1780540" cy="365760"/>
          </a:xfrm>
          <a:prstGeom prst="rect">
            <a:avLst/>
          </a:prstGeom>
          <a:noFill/>
        </p:spPr>
        <p:txBody>
          <a:bodyPr wrap="square" rtlCol="0">
            <a:spAutoFit/>
          </a:bodyPr>
          <a:p>
            <a:r>
              <a:rPr lang="zh-CN" altLang="en-US"/>
              <a:t>用问题一思路。</a:t>
            </a:r>
            <a:endParaRPr lang="zh-CN" altLang="en-US"/>
          </a:p>
        </p:txBody>
      </p:sp>
      <p:sp>
        <p:nvSpPr>
          <p:cNvPr id="7" name="文本框 6"/>
          <p:cNvSpPr txBox="1"/>
          <p:nvPr/>
        </p:nvSpPr>
        <p:spPr>
          <a:xfrm>
            <a:off x="1252855" y="3272155"/>
            <a:ext cx="2348865" cy="365760"/>
          </a:xfrm>
          <a:prstGeom prst="rect">
            <a:avLst/>
          </a:prstGeom>
          <a:noFill/>
        </p:spPr>
        <p:txBody>
          <a:bodyPr wrap="square" rtlCol="0">
            <a:spAutoFit/>
          </a:bodyPr>
          <a:p>
            <a:r>
              <a:rPr lang="zh-CN" altLang="en-US"/>
              <a:t>聚类分析处理过程：</a:t>
            </a:r>
            <a:endParaRPr lang="zh-CN" altLang="en-US"/>
          </a:p>
        </p:txBody>
      </p:sp>
      <p:sp>
        <p:nvSpPr>
          <p:cNvPr id="8" name="文本框 7"/>
          <p:cNvSpPr txBox="1"/>
          <p:nvPr/>
        </p:nvSpPr>
        <p:spPr>
          <a:xfrm>
            <a:off x="1830070" y="3782695"/>
            <a:ext cx="3782060" cy="365760"/>
          </a:xfrm>
          <a:prstGeom prst="rect">
            <a:avLst/>
          </a:prstGeom>
          <a:noFill/>
        </p:spPr>
        <p:txBody>
          <a:bodyPr wrap="square" rtlCol="0">
            <a:spAutoFit/>
          </a:bodyPr>
          <a:p>
            <a:r>
              <a:rPr lang="en-US" altLang="zh-CN"/>
              <a:t>1.</a:t>
            </a:r>
            <a:r>
              <a:rPr lang="zh-CN" altLang="zh-CN"/>
              <a:t>提取图片特征，定义聚类指标。</a:t>
            </a:r>
            <a:endParaRPr lang="zh-CN" altLang="zh-CN"/>
          </a:p>
        </p:txBody>
      </p:sp>
      <p:pic>
        <p:nvPicPr>
          <p:cNvPr id="23" name="图片 22" descr="000 - 副本 - 副本 - 副本 - 副本"/>
          <p:cNvPicPr>
            <a:picLocks noChangeAspect="1"/>
          </p:cNvPicPr>
          <p:nvPr/>
        </p:nvPicPr>
        <p:blipFill>
          <a:blip r:embed="rId1"/>
          <a:stretch>
            <a:fillRect/>
          </a:stretch>
        </p:blipFill>
        <p:spPr>
          <a:xfrm>
            <a:off x="8089900" y="829945"/>
            <a:ext cx="652780" cy="2468245"/>
          </a:xfrm>
          <a:prstGeom prst="rect">
            <a:avLst/>
          </a:prstGeom>
        </p:spPr>
      </p:pic>
      <p:pic>
        <p:nvPicPr>
          <p:cNvPr id="24" name="图片 23" descr="000"/>
          <p:cNvPicPr>
            <a:picLocks noChangeAspect="1"/>
          </p:cNvPicPr>
          <p:nvPr/>
        </p:nvPicPr>
        <p:blipFill>
          <a:blip r:embed="rId2"/>
          <a:stretch>
            <a:fillRect/>
          </a:stretch>
        </p:blipFill>
        <p:spPr>
          <a:xfrm>
            <a:off x="9037955" y="862330"/>
            <a:ext cx="513715" cy="2146935"/>
          </a:xfrm>
          <a:prstGeom prst="rect">
            <a:avLst/>
          </a:prstGeom>
        </p:spPr>
      </p:pic>
      <p:pic>
        <p:nvPicPr>
          <p:cNvPr id="25" name="图片 24" descr="008"/>
          <p:cNvPicPr>
            <a:picLocks noChangeAspect="1"/>
          </p:cNvPicPr>
          <p:nvPr/>
        </p:nvPicPr>
        <p:blipFill>
          <a:blip r:embed="rId3"/>
          <a:stretch>
            <a:fillRect/>
          </a:stretch>
        </p:blipFill>
        <p:spPr>
          <a:xfrm>
            <a:off x="9986010" y="1000760"/>
            <a:ext cx="619760" cy="2090420"/>
          </a:xfrm>
          <a:prstGeom prst="rect">
            <a:avLst/>
          </a:prstGeom>
        </p:spPr>
      </p:pic>
      <p:sp>
        <p:nvSpPr>
          <p:cNvPr id="26" name="文本框 25"/>
          <p:cNvSpPr txBox="1"/>
          <p:nvPr/>
        </p:nvSpPr>
        <p:spPr>
          <a:xfrm>
            <a:off x="1878965" y="4277360"/>
            <a:ext cx="3759200" cy="365760"/>
          </a:xfrm>
          <a:prstGeom prst="rect">
            <a:avLst/>
          </a:prstGeom>
          <a:noFill/>
        </p:spPr>
        <p:txBody>
          <a:bodyPr wrap="square" rtlCol="0">
            <a:spAutoFit/>
          </a:bodyPr>
          <a:p>
            <a:r>
              <a:rPr lang="en-US" altLang="zh-CN"/>
              <a:t>2.</a:t>
            </a:r>
            <a:r>
              <a:rPr lang="zh-CN" altLang="en-US"/>
              <a:t>利用聚类软件分类。</a:t>
            </a:r>
            <a:endParaRPr lang="zh-CN" altLang="en-US"/>
          </a:p>
        </p:txBody>
      </p:sp>
      <p:sp>
        <p:nvSpPr>
          <p:cNvPr id="27" name="文本框 26"/>
          <p:cNvSpPr txBox="1"/>
          <p:nvPr/>
        </p:nvSpPr>
        <p:spPr>
          <a:xfrm>
            <a:off x="1945005" y="4904105"/>
            <a:ext cx="3643630" cy="365760"/>
          </a:xfrm>
          <a:prstGeom prst="rect">
            <a:avLst/>
          </a:prstGeom>
          <a:noFill/>
        </p:spPr>
        <p:txBody>
          <a:bodyPr wrap="square" rtlCol="0">
            <a:spAutoFit/>
          </a:bodyPr>
          <a:p>
            <a:r>
              <a:rPr lang="en-US" altLang="zh-CN"/>
              <a:t>3. </a:t>
            </a:r>
            <a:r>
              <a:rPr lang="zh-CN" altLang="en-US"/>
              <a:t>适当的人工干预。 </a:t>
            </a:r>
            <a:endParaRPr lang="zh-CN" altLang="en-US"/>
          </a:p>
        </p:txBody>
      </p:sp>
      <p:sp>
        <p:nvSpPr>
          <p:cNvPr id="28" name="文本框 27"/>
          <p:cNvSpPr txBox="1"/>
          <p:nvPr/>
        </p:nvSpPr>
        <p:spPr>
          <a:xfrm>
            <a:off x="1211580" y="5423535"/>
            <a:ext cx="5226050" cy="365760"/>
          </a:xfrm>
          <a:prstGeom prst="rect">
            <a:avLst/>
          </a:prstGeom>
          <a:noFill/>
        </p:spPr>
        <p:txBody>
          <a:bodyPr wrap="square" rtlCol="0">
            <a:spAutoFit/>
          </a:bodyPr>
          <a:p>
            <a:r>
              <a:rPr lang="zh-CN" altLang="en-US"/>
              <a:t>聚类结果：最终分成</a:t>
            </a:r>
            <a:r>
              <a:rPr lang="en-US" altLang="zh-CN"/>
              <a:t>11</a:t>
            </a:r>
            <a:r>
              <a:rPr lang="zh-CN" altLang="en-US"/>
              <a:t>组，每组</a:t>
            </a:r>
            <a:r>
              <a:rPr lang="en-US" altLang="zh-CN"/>
              <a:t>19</a:t>
            </a:r>
            <a:r>
              <a:rPr lang="zh-CN" altLang="en-US"/>
              <a:t>片！！</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1645" y="353695"/>
            <a:ext cx="2101850" cy="365760"/>
          </a:xfrm>
          <a:prstGeom prst="rect">
            <a:avLst/>
          </a:prstGeom>
          <a:noFill/>
        </p:spPr>
        <p:txBody>
          <a:bodyPr wrap="square" rtlCol="0">
            <a:spAutoFit/>
          </a:bodyPr>
          <a:p>
            <a:r>
              <a:rPr lang="zh-CN" altLang="en-US"/>
              <a:t>图片特征提取方法：</a:t>
            </a:r>
            <a:endParaRPr lang="zh-CN" altLang="en-US"/>
          </a:p>
        </p:txBody>
      </p:sp>
      <p:pic>
        <p:nvPicPr>
          <p:cNvPr id="23" name="图片 22" descr="000 - 副本 - 副本 - 副本 - 副本"/>
          <p:cNvPicPr>
            <a:picLocks noChangeAspect="1"/>
          </p:cNvPicPr>
          <p:nvPr/>
        </p:nvPicPr>
        <p:blipFill>
          <a:blip r:embed="rId1"/>
          <a:stretch>
            <a:fillRect/>
          </a:stretch>
        </p:blipFill>
        <p:spPr>
          <a:xfrm>
            <a:off x="1158240" y="1061085"/>
            <a:ext cx="570230" cy="2245360"/>
          </a:xfrm>
          <a:prstGeom prst="rect">
            <a:avLst/>
          </a:prstGeom>
        </p:spPr>
      </p:pic>
      <p:sp>
        <p:nvSpPr>
          <p:cNvPr id="3" name="右箭头 2"/>
          <p:cNvSpPr/>
          <p:nvPr/>
        </p:nvSpPr>
        <p:spPr>
          <a:xfrm>
            <a:off x="2209165" y="1953260"/>
            <a:ext cx="1524635" cy="346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3898900" y="1071245"/>
            <a:ext cx="1203325" cy="329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矩形 4"/>
          <p:cNvSpPr/>
          <p:nvPr/>
        </p:nvSpPr>
        <p:spPr>
          <a:xfrm>
            <a:off x="3898900" y="1409065"/>
            <a:ext cx="1195705" cy="39497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矩形 5"/>
          <p:cNvSpPr/>
          <p:nvPr/>
        </p:nvSpPr>
        <p:spPr>
          <a:xfrm>
            <a:off x="3890645" y="1821180"/>
            <a:ext cx="1228090" cy="5111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矩形 6"/>
          <p:cNvSpPr/>
          <p:nvPr/>
        </p:nvSpPr>
        <p:spPr>
          <a:xfrm>
            <a:off x="3882390" y="2341245"/>
            <a:ext cx="1244600" cy="33782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矩形 7"/>
          <p:cNvSpPr/>
          <p:nvPr/>
        </p:nvSpPr>
        <p:spPr>
          <a:xfrm>
            <a:off x="3857625" y="2694940"/>
            <a:ext cx="1269365" cy="4616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 name="右箭头 8"/>
          <p:cNvSpPr/>
          <p:nvPr/>
        </p:nvSpPr>
        <p:spPr>
          <a:xfrm>
            <a:off x="5349240" y="1960880"/>
            <a:ext cx="1154430" cy="354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758305" y="1961515"/>
            <a:ext cx="2604135" cy="365760"/>
          </a:xfrm>
          <a:prstGeom prst="rect">
            <a:avLst/>
          </a:prstGeom>
          <a:noFill/>
        </p:spPr>
        <p:txBody>
          <a:bodyPr wrap="square" rtlCol="0">
            <a:spAutoFit/>
          </a:bodyPr>
          <a:p>
            <a:r>
              <a:rPr lang="zh-CN" altLang="en-US"/>
              <a:t>（</a:t>
            </a:r>
            <a:r>
              <a:rPr lang="en-US" altLang="zh-CN"/>
              <a:t>1,26,57,97,124,165</a:t>
            </a:r>
            <a:r>
              <a:rPr lang="zh-CN" altLang="en-US"/>
              <a:t>）</a:t>
            </a:r>
            <a:endParaRPr lang="zh-CN" altLang="en-US"/>
          </a:p>
        </p:txBody>
      </p:sp>
      <p:sp>
        <p:nvSpPr>
          <p:cNvPr id="11" name="文本框 10"/>
          <p:cNvSpPr txBox="1"/>
          <p:nvPr/>
        </p:nvSpPr>
        <p:spPr>
          <a:xfrm>
            <a:off x="461645" y="3436620"/>
            <a:ext cx="1714500" cy="365760"/>
          </a:xfrm>
          <a:prstGeom prst="rect">
            <a:avLst/>
          </a:prstGeom>
          <a:noFill/>
        </p:spPr>
        <p:txBody>
          <a:bodyPr wrap="square" rtlCol="0">
            <a:spAutoFit/>
          </a:bodyPr>
          <a:p>
            <a:r>
              <a:rPr lang="zh-CN" altLang="en-US"/>
              <a:t>提取步骤：</a:t>
            </a:r>
            <a:endParaRPr lang="zh-CN" altLang="en-US"/>
          </a:p>
        </p:txBody>
      </p:sp>
      <p:sp>
        <p:nvSpPr>
          <p:cNvPr id="12" name="文本框 11"/>
          <p:cNvSpPr txBox="1"/>
          <p:nvPr/>
        </p:nvSpPr>
        <p:spPr>
          <a:xfrm>
            <a:off x="1920240" y="3601720"/>
            <a:ext cx="4936490" cy="365760"/>
          </a:xfrm>
          <a:prstGeom prst="rect">
            <a:avLst/>
          </a:prstGeom>
          <a:noFill/>
        </p:spPr>
        <p:txBody>
          <a:bodyPr wrap="square" rtlCol="0">
            <a:spAutoFit/>
          </a:bodyPr>
          <a:p>
            <a:r>
              <a:rPr lang="en-US" altLang="zh-CN"/>
              <a:t>1.</a:t>
            </a:r>
            <a:r>
              <a:rPr lang="zh-CN" altLang="en-US"/>
              <a:t>将图片标准化：即将字符层和空白层分离</a:t>
            </a:r>
            <a:endParaRPr lang="zh-CN" altLang="en-US"/>
          </a:p>
        </p:txBody>
      </p:sp>
      <p:sp>
        <p:nvSpPr>
          <p:cNvPr id="13" name="文本框 12"/>
          <p:cNvSpPr txBox="1"/>
          <p:nvPr/>
        </p:nvSpPr>
        <p:spPr>
          <a:xfrm>
            <a:off x="1911985" y="4236085"/>
            <a:ext cx="4912995" cy="365760"/>
          </a:xfrm>
          <a:prstGeom prst="rect">
            <a:avLst/>
          </a:prstGeom>
          <a:noFill/>
        </p:spPr>
        <p:txBody>
          <a:bodyPr wrap="square" rtlCol="0">
            <a:spAutoFit/>
          </a:bodyPr>
          <a:p>
            <a:r>
              <a:rPr lang="en-US" altLang="zh-CN"/>
              <a:t>2.</a:t>
            </a:r>
            <a:r>
              <a:rPr lang="zh-CN" altLang="en-US"/>
              <a:t>记录每个字符层的起始位置和结束位置。</a:t>
            </a:r>
            <a:endParaRPr lang="zh-CN" altLang="en-US"/>
          </a:p>
        </p:txBody>
      </p:sp>
      <p:sp>
        <p:nvSpPr>
          <p:cNvPr id="14" name="文本框 13"/>
          <p:cNvSpPr txBox="1"/>
          <p:nvPr/>
        </p:nvSpPr>
        <p:spPr>
          <a:xfrm>
            <a:off x="5077460" y="840105"/>
            <a:ext cx="285115" cy="365760"/>
          </a:xfrm>
          <a:prstGeom prst="rect">
            <a:avLst/>
          </a:prstGeom>
          <a:noFill/>
        </p:spPr>
        <p:txBody>
          <a:bodyPr wrap="square" rtlCol="0">
            <a:spAutoFit/>
          </a:bodyPr>
          <a:p>
            <a:r>
              <a:rPr lang="en-US" altLang="zh-CN"/>
              <a:t>1</a:t>
            </a:r>
            <a:endParaRPr lang="en-US" altLang="zh-CN"/>
          </a:p>
        </p:txBody>
      </p:sp>
      <p:sp>
        <p:nvSpPr>
          <p:cNvPr id="15" name="文本框 14"/>
          <p:cNvSpPr txBox="1"/>
          <p:nvPr/>
        </p:nvSpPr>
        <p:spPr>
          <a:xfrm>
            <a:off x="5044440" y="1227455"/>
            <a:ext cx="478155" cy="365760"/>
          </a:xfrm>
          <a:prstGeom prst="rect">
            <a:avLst/>
          </a:prstGeom>
          <a:noFill/>
        </p:spPr>
        <p:txBody>
          <a:bodyPr wrap="square" rtlCol="0">
            <a:spAutoFit/>
          </a:bodyPr>
          <a:p>
            <a:r>
              <a:rPr lang="en-US" altLang="zh-CN"/>
              <a:t>26</a:t>
            </a:r>
            <a:endParaRPr lang="en-US" altLang="zh-CN"/>
          </a:p>
        </p:txBody>
      </p:sp>
      <p:sp>
        <p:nvSpPr>
          <p:cNvPr id="16" name="文本框 15"/>
          <p:cNvSpPr txBox="1"/>
          <p:nvPr/>
        </p:nvSpPr>
        <p:spPr>
          <a:xfrm>
            <a:off x="5193030" y="2472055"/>
            <a:ext cx="560070" cy="365760"/>
          </a:xfrm>
          <a:prstGeom prst="rect">
            <a:avLst/>
          </a:prstGeom>
          <a:noFill/>
        </p:spPr>
        <p:txBody>
          <a:bodyPr wrap="square" rtlCol="0">
            <a:spAutoFit/>
          </a:bodyPr>
          <a:p>
            <a:r>
              <a:rPr lang="en-US" altLang="zh-CN"/>
              <a:t>124</a:t>
            </a:r>
            <a:endParaRPr lang="en-US" altLang="zh-CN"/>
          </a:p>
        </p:txBody>
      </p:sp>
      <p:sp>
        <p:nvSpPr>
          <p:cNvPr id="17" name="文本框 16"/>
          <p:cNvSpPr txBox="1"/>
          <p:nvPr/>
        </p:nvSpPr>
        <p:spPr>
          <a:xfrm>
            <a:off x="5176520" y="2991485"/>
            <a:ext cx="782955" cy="365760"/>
          </a:xfrm>
          <a:prstGeom prst="rect">
            <a:avLst/>
          </a:prstGeom>
          <a:noFill/>
        </p:spPr>
        <p:txBody>
          <a:bodyPr wrap="square" rtlCol="0">
            <a:spAutoFit/>
          </a:bodyPr>
          <a:p>
            <a:r>
              <a:rPr lang="en-US" altLang="zh-CN"/>
              <a:t>165</a:t>
            </a:r>
            <a:endParaRPr lang="en-US" altLang="zh-CN"/>
          </a:p>
        </p:txBody>
      </p:sp>
      <p:sp>
        <p:nvSpPr>
          <p:cNvPr id="18" name="文本框 17"/>
          <p:cNvSpPr txBox="1"/>
          <p:nvPr/>
        </p:nvSpPr>
        <p:spPr>
          <a:xfrm>
            <a:off x="2860040" y="378460"/>
            <a:ext cx="1731010" cy="365760"/>
          </a:xfrm>
          <a:prstGeom prst="rect">
            <a:avLst/>
          </a:prstGeom>
          <a:noFill/>
        </p:spPr>
        <p:txBody>
          <a:bodyPr wrap="square" rtlCol="0">
            <a:spAutoFit/>
          </a:bodyPr>
          <a:p>
            <a:r>
              <a:rPr lang="zh-CN" altLang="en-US"/>
              <a:t>层次特征</a:t>
            </a:r>
            <a:endParaRPr lang="zh-CN" altLang="en-US"/>
          </a:p>
        </p:txBody>
      </p:sp>
      <p:sp>
        <p:nvSpPr>
          <p:cNvPr id="19" name="文本框 18"/>
          <p:cNvSpPr txBox="1"/>
          <p:nvPr/>
        </p:nvSpPr>
        <p:spPr>
          <a:xfrm>
            <a:off x="510540" y="4920615"/>
            <a:ext cx="1368425" cy="365760"/>
          </a:xfrm>
          <a:prstGeom prst="rect">
            <a:avLst/>
          </a:prstGeom>
          <a:noFill/>
        </p:spPr>
        <p:txBody>
          <a:bodyPr wrap="square" rtlCol="0">
            <a:spAutoFit/>
          </a:bodyPr>
          <a:p>
            <a:r>
              <a:rPr lang="zh-CN" altLang="en-US"/>
              <a:t>分类步骤：</a:t>
            </a:r>
            <a:endParaRPr lang="zh-CN" altLang="en-US"/>
          </a:p>
        </p:txBody>
      </p:sp>
      <p:sp>
        <p:nvSpPr>
          <p:cNvPr id="20" name="文本框 19"/>
          <p:cNvSpPr txBox="1"/>
          <p:nvPr/>
        </p:nvSpPr>
        <p:spPr>
          <a:xfrm>
            <a:off x="1994535" y="5035550"/>
            <a:ext cx="5587365" cy="365760"/>
          </a:xfrm>
          <a:prstGeom prst="rect">
            <a:avLst/>
          </a:prstGeom>
          <a:noFill/>
        </p:spPr>
        <p:txBody>
          <a:bodyPr wrap="square" rtlCol="0">
            <a:spAutoFit/>
          </a:bodyPr>
          <a:p>
            <a:r>
              <a:rPr lang="en-US" altLang="zh-CN"/>
              <a:t>1.</a:t>
            </a:r>
            <a:r>
              <a:rPr lang="zh-CN" altLang="en-US"/>
              <a:t>对比每张图片特征值，若有</a:t>
            </a:r>
            <a:r>
              <a:rPr lang="en-US" altLang="zh-CN"/>
              <a:t>3--4</a:t>
            </a:r>
            <a:r>
              <a:rPr lang="zh-CN" altLang="en-US"/>
              <a:t>个相同，归为一类。</a:t>
            </a:r>
            <a:endParaRPr lang="zh-CN" altLang="en-US"/>
          </a:p>
        </p:txBody>
      </p:sp>
      <p:sp>
        <p:nvSpPr>
          <p:cNvPr id="21" name="文本框 20"/>
          <p:cNvSpPr txBox="1"/>
          <p:nvPr/>
        </p:nvSpPr>
        <p:spPr>
          <a:xfrm>
            <a:off x="2027555" y="5530215"/>
            <a:ext cx="5250815" cy="365760"/>
          </a:xfrm>
          <a:prstGeom prst="rect">
            <a:avLst/>
          </a:prstGeom>
          <a:noFill/>
        </p:spPr>
        <p:txBody>
          <a:bodyPr wrap="square" rtlCol="0">
            <a:spAutoFit/>
          </a:bodyPr>
          <a:p>
            <a:r>
              <a:rPr lang="en-US" altLang="zh-CN"/>
              <a:t>2.</a:t>
            </a:r>
            <a:r>
              <a:rPr lang="zh-CN" altLang="en-US"/>
              <a:t>无法归类的可以人工干预，或者再次聚类。</a:t>
            </a:r>
            <a:endParaRPr lang="zh-CN" altLang="en-US"/>
          </a:p>
        </p:txBody>
      </p:sp>
      <p:sp>
        <p:nvSpPr>
          <p:cNvPr id="22" name="文本框 21"/>
          <p:cNvSpPr txBox="1"/>
          <p:nvPr/>
        </p:nvSpPr>
        <p:spPr>
          <a:xfrm>
            <a:off x="675640" y="6041390"/>
            <a:ext cx="7087235" cy="365760"/>
          </a:xfrm>
          <a:prstGeom prst="rect">
            <a:avLst/>
          </a:prstGeom>
          <a:noFill/>
        </p:spPr>
        <p:txBody>
          <a:bodyPr wrap="square" rtlCol="0">
            <a:spAutoFit/>
          </a:bodyPr>
          <a:p>
            <a:r>
              <a:rPr lang="zh-CN" altLang="en-US"/>
              <a:t>拼接：通过分类将二维问题变为一维问题。然后用问题一结论</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3995" y="296545"/>
            <a:ext cx="2134870" cy="457200"/>
          </a:xfrm>
          <a:prstGeom prst="rect">
            <a:avLst/>
          </a:prstGeom>
          <a:noFill/>
        </p:spPr>
        <p:txBody>
          <a:bodyPr wrap="square" rtlCol="0">
            <a:spAutoFit/>
          </a:bodyPr>
          <a:p>
            <a:r>
              <a:rPr lang="zh-CN" altLang="en-US" sz="2400"/>
              <a:t>优缺点分析：</a:t>
            </a:r>
            <a:endParaRPr lang="zh-CN" altLang="en-US" sz="2400"/>
          </a:p>
        </p:txBody>
      </p:sp>
      <p:sp>
        <p:nvSpPr>
          <p:cNvPr id="3" name="文本框 2"/>
          <p:cNvSpPr txBox="1"/>
          <p:nvPr/>
        </p:nvSpPr>
        <p:spPr>
          <a:xfrm>
            <a:off x="1005205" y="790575"/>
            <a:ext cx="4311015" cy="457200"/>
          </a:xfrm>
          <a:prstGeom prst="rect">
            <a:avLst/>
          </a:prstGeom>
          <a:noFill/>
        </p:spPr>
        <p:txBody>
          <a:bodyPr wrap="square" rtlCol="0">
            <a:spAutoFit/>
          </a:bodyPr>
          <a:p>
            <a:r>
              <a:rPr lang="zh-CN" altLang="en-US" sz="2400"/>
              <a:t>思路简明，算法简明。</a:t>
            </a:r>
            <a:endParaRPr lang="zh-CN" altLang="en-US" sz="2400"/>
          </a:p>
        </p:txBody>
      </p:sp>
      <p:sp>
        <p:nvSpPr>
          <p:cNvPr id="4" name="文本框 3"/>
          <p:cNvSpPr txBox="1"/>
          <p:nvPr/>
        </p:nvSpPr>
        <p:spPr>
          <a:xfrm>
            <a:off x="1013460" y="1672590"/>
            <a:ext cx="7360920" cy="460375"/>
          </a:xfrm>
          <a:prstGeom prst="rect">
            <a:avLst/>
          </a:prstGeom>
          <a:noFill/>
        </p:spPr>
        <p:txBody>
          <a:bodyPr wrap="square" rtlCol="0">
            <a:spAutoFit/>
          </a:bodyPr>
          <a:p>
            <a:r>
              <a:rPr lang="zh-CN" altLang="en-US" sz="2400"/>
              <a:t>偶然性较大，不容易推广到一般的碎纸片复原</a:t>
            </a:r>
            <a:r>
              <a:rPr lang="en-US" altLang="zh-CN" sz="2400"/>
              <a:t>!</a:t>
            </a:r>
            <a:endParaRPr lang="en-US" altLang="zh-CN" sz="2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83335" y="586105"/>
            <a:ext cx="8843483" cy="580215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Users/86139/AppData/Local/Temp/picturecompress_20210809183857/output_1.pngoutput_1"/>
          <p:cNvPicPr>
            <a:picLocks noChangeAspect="1"/>
          </p:cNvPicPr>
          <p:nvPr/>
        </p:nvPicPr>
        <p:blipFill>
          <a:blip r:embed="rId1"/>
          <a:stretch>
            <a:fillRect/>
          </a:stretch>
        </p:blipFill>
        <p:spPr>
          <a:xfrm>
            <a:off x="1943100" y="1012825"/>
            <a:ext cx="7398255" cy="466991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IMG_20210804_161414"/>
          <p:cNvPicPr>
            <a:picLocks noChangeAspect="1"/>
          </p:cNvPicPr>
          <p:nvPr/>
        </p:nvPicPr>
        <p:blipFill>
          <a:blip r:embed="rId1"/>
          <a:stretch>
            <a:fillRect/>
          </a:stretch>
        </p:blipFill>
        <p:spPr>
          <a:xfrm>
            <a:off x="2702560" y="1160145"/>
            <a:ext cx="6561215" cy="4039743"/>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9" name="标题 2049"/>
          <p:cNvSpPr>
            <a:spLocks noGrp="1"/>
          </p:cNvSpPr>
          <p:nvPr>
            <p:ph type="ctrTitle"/>
          </p:nvPr>
        </p:nvSpPr>
        <p:spPr>
          <a:xfrm>
            <a:off x="2209800" y="2130425"/>
            <a:ext cx="7772400" cy="1470025"/>
          </a:xfrm>
        </p:spPr>
        <p:txBody>
          <a:bodyPr anchor="ctr"/>
          <a:p>
            <a:pPr defTabSz="914400">
              <a:buNone/>
            </a:pPr>
            <a:r>
              <a:rPr lang="en-US" altLang="zh-CN" sz="4400" kern="1200" baseline="0" dirty="0">
                <a:latin typeface="Arial" panose="020B0604020202020204" pitchFamily="34" charset="0"/>
                <a:ea typeface="宋体" panose="02010600030101010101" pitchFamily="2" charset="-122"/>
                <a:cs typeface="+mj-cs"/>
              </a:rPr>
              <a:t>D</a:t>
            </a:r>
            <a:r>
              <a:rPr lang="zh-CN" altLang="en-US" sz="4400" kern="1200" baseline="0" dirty="0">
                <a:latin typeface="Arial" panose="020B0604020202020204" pitchFamily="34" charset="0"/>
                <a:ea typeface="宋体" panose="02010600030101010101" pitchFamily="2" charset="-122"/>
                <a:cs typeface="+mj-cs"/>
              </a:rPr>
              <a:t>题 研究生录取问题</a:t>
            </a:r>
            <a:endParaRPr lang="zh-CN" altLang="en-US" sz="4400" kern="1200" baseline="0" dirty="0">
              <a:latin typeface="Arial" panose="020B0604020202020204" pitchFamily="34" charset="0"/>
              <a:ea typeface="宋体" panose="02010600030101010101" pitchFamily="2" charset="-122"/>
              <a:cs typeface="+mj-cs"/>
            </a:endParaRPr>
          </a:p>
        </p:txBody>
      </p:sp>
      <p:sp>
        <p:nvSpPr>
          <p:cNvPr id="2050" name="副标题 2050"/>
          <p:cNvSpPr>
            <a:spLocks noGrp="1"/>
          </p:cNvSpPr>
          <p:nvPr>
            <p:ph type="subTitle" idx="1"/>
          </p:nvPr>
        </p:nvSpPr>
        <p:spPr>
          <a:xfrm>
            <a:off x="2895600" y="3886200"/>
            <a:ext cx="6400800" cy="1752600"/>
          </a:xfrm>
        </p:spPr>
        <p:txBody>
          <a:bodyPr anchor="t"/>
          <a:p>
            <a:pPr defTabSz="914400">
              <a:buNone/>
            </a:pPr>
            <a:endParaRPr sz="3200" kern="1200" baseline="0" dirty="0">
              <a:latin typeface="Arial" panose="020B0604020202020204" pitchFamily="34" charset="0"/>
              <a:ea typeface="宋体" panose="02010600030101010101" pitchFamily="2" charset="-122"/>
              <a:cs typeface="+mn-cs"/>
            </a:endParaRPr>
          </a:p>
        </p:txBody>
      </p:sp>
      <p:sp>
        <p:nvSpPr>
          <p:cNvPr id="2051"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3075"/>
          <p:cNvSpPr>
            <a:spLocks noGrp="1"/>
          </p:cNvSpPr>
          <p:nvPr>
            <p:ph type="title"/>
          </p:nvPr>
        </p:nvSpPr>
        <p:spPr/>
        <p:txBody>
          <a:bodyPr anchor="ctr"/>
          <a:p>
            <a:r>
              <a:rPr lang="zh-CN" altLang="en-US" dirty="0"/>
              <a:t>题目</a:t>
            </a:r>
            <a:endParaRPr lang="zh-CN" altLang="en-US" dirty="0"/>
          </a:p>
        </p:txBody>
      </p:sp>
      <p:sp>
        <p:nvSpPr>
          <p:cNvPr id="3074"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
        <p:nvSpPr>
          <p:cNvPr id="3075" name="文本框 3"/>
          <p:cNvSpPr txBox="1"/>
          <p:nvPr/>
        </p:nvSpPr>
        <p:spPr>
          <a:xfrm>
            <a:off x="3071813" y="1628775"/>
            <a:ext cx="4895850" cy="457200"/>
          </a:xfrm>
          <a:prstGeom prst="rect">
            <a:avLst/>
          </a:prstGeom>
          <a:noFill/>
          <a:ln w="9525">
            <a:noFill/>
            <a:miter/>
          </a:ln>
        </p:spPr>
        <p:txBody>
          <a:bodyPr wrap="square" anchor="t">
            <a:spAutoFit/>
          </a:bodyPr>
          <a:p>
            <a:pPr lvl="0"/>
            <a:r>
              <a:rPr lang="en-US" altLang="zh-CN" sz="2400" dirty="0">
                <a:latin typeface="Arial" panose="020B0604020202020204" pitchFamily="34" charset="0"/>
                <a:ea typeface="宋体" panose="02010600030101010101" pitchFamily="2" charset="-122"/>
                <a:sym typeface="Arial" panose="020B0604020202020204" pitchFamily="34" charset="0"/>
              </a:rPr>
              <a:t>1.</a:t>
            </a:r>
            <a:r>
              <a:rPr lang="zh-CN" altLang="en-US" sz="2400" dirty="0">
                <a:latin typeface="Arial" panose="020B0604020202020204" pitchFamily="34" charset="0"/>
                <a:ea typeface="宋体" panose="02010600030101010101" pitchFamily="2" charset="-122"/>
                <a:sym typeface="Arial" panose="020B0604020202020204" pitchFamily="34" charset="0"/>
              </a:rPr>
              <a:t>专家组由</a:t>
            </a:r>
            <a:r>
              <a:rPr lang="en-US" altLang="zh-CN" sz="2400" dirty="0">
                <a:latin typeface="Arial" panose="020B0604020202020204" pitchFamily="34" charset="0"/>
                <a:ea typeface="宋体" panose="02010600030101010101" pitchFamily="2" charset="-122"/>
                <a:sym typeface="Arial" panose="020B0604020202020204" pitchFamily="34" charset="0"/>
              </a:rPr>
              <a:t>8</a:t>
            </a:r>
            <a:r>
              <a:rPr lang="zh-CN" altLang="en-US" sz="2400" dirty="0">
                <a:latin typeface="Arial" panose="020B0604020202020204" pitchFamily="34" charset="0"/>
                <a:ea typeface="宋体" panose="02010600030101010101" pitchFamily="2" charset="-122"/>
                <a:sym typeface="Arial" panose="020B0604020202020204" pitchFamily="34" charset="0"/>
              </a:rPr>
              <a:t>位专家组成进行面试</a:t>
            </a:r>
            <a:endParaRPr lang="zh-CN" altLang="en-US" sz="2400">
              <a:latin typeface="Arial" panose="020B0604020202020204" pitchFamily="34" charset="0"/>
              <a:ea typeface="宋体" panose="02010600030101010101" pitchFamily="2" charset="-122"/>
            </a:endParaRPr>
          </a:p>
        </p:txBody>
      </p:sp>
      <p:sp>
        <p:nvSpPr>
          <p:cNvPr id="3076" name="文本框 4"/>
          <p:cNvSpPr txBox="1"/>
          <p:nvPr/>
        </p:nvSpPr>
        <p:spPr>
          <a:xfrm>
            <a:off x="2422525" y="1123950"/>
            <a:ext cx="3894138"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某学校录取</a:t>
            </a:r>
            <a:r>
              <a:rPr lang="en-US" altLang="zh-CN" sz="2400">
                <a:latin typeface="Arial" panose="020B0604020202020204" pitchFamily="34" charset="0"/>
                <a:ea typeface="宋体" panose="02010600030101010101" pitchFamily="2" charset="-122"/>
              </a:rPr>
              <a:t>10</a:t>
            </a:r>
            <a:r>
              <a:rPr lang="zh-CN" altLang="en-US" sz="2400">
                <a:latin typeface="Arial" panose="020B0604020202020204" pitchFamily="34" charset="0"/>
                <a:ea typeface="宋体" panose="02010600030101010101" pitchFamily="2" charset="-122"/>
              </a:rPr>
              <a:t>名研究生</a:t>
            </a:r>
            <a:endParaRPr lang="zh-CN" altLang="en-US" sz="2400">
              <a:latin typeface="Arial" panose="020B0604020202020204" pitchFamily="34" charset="0"/>
              <a:ea typeface="宋体" panose="02010600030101010101" pitchFamily="2" charset="-122"/>
            </a:endParaRPr>
          </a:p>
        </p:txBody>
      </p:sp>
      <p:sp>
        <p:nvSpPr>
          <p:cNvPr id="3078" name="文本框 6"/>
          <p:cNvSpPr txBox="1"/>
          <p:nvPr/>
        </p:nvSpPr>
        <p:spPr>
          <a:xfrm>
            <a:off x="3071813" y="2276475"/>
            <a:ext cx="4167187"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2.</a:t>
            </a:r>
            <a:r>
              <a:rPr lang="zh-CN" altLang="en-US" sz="2400">
                <a:latin typeface="Arial" panose="020B0604020202020204" pitchFamily="34" charset="0"/>
                <a:ea typeface="宋体" panose="02010600030101010101" pitchFamily="2" charset="-122"/>
              </a:rPr>
              <a:t>共有</a:t>
            </a:r>
            <a:r>
              <a:rPr lang="en-US" altLang="zh-CN" sz="2400">
                <a:latin typeface="Arial" panose="020B0604020202020204" pitchFamily="34" charset="0"/>
                <a:ea typeface="宋体" panose="02010600030101010101" pitchFamily="2" charset="-122"/>
              </a:rPr>
              <a:t>15</a:t>
            </a:r>
            <a:r>
              <a:rPr lang="zh-CN" altLang="en-US" sz="2400">
                <a:latin typeface="Arial" panose="020B0604020202020204" pitchFamily="34" charset="0"/>
                <a:ea typeface="宋体" panose="02010600030101010101" pitchFamily="2" charset="-122"/>
              </a:rPr>
              <a:t>名学生参加面试。</a:t>
            </a:r>
            <a:endParaRPr lang="zh-CN" altLang="en-US" sz="2400">
              <a:latin typeface="Arial" panose="020B0604020202020204" pitchFamily="34" charset="0"/>
              <a:ea typeface="宋体" panose="02010600030101010101" pitchFamily="2" charset="-122"/>
            </a:endParaRPr>
          </a:p>
        </p:txBody>
      </p:sp>
      <p:sp>
        <p:nvSpPr>
          <p:cNvPr id="3079" name="文本框 7"/>
          <p:cNvSpPr txBox="1"/>
          <p:nvPr/>
        </p:nvSpPr>
        <p:spPr>
          <a:xfrm>
            <a:off x="3143250" y="2924175"/>
            <a:ext cx="4914900"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3.</a:t>
            </a:r>
            <a:r>
              <a:rPr lang="zh-CN" altLang="en-US" sz="2400">
                <a:latin typeface="Arial" panose="020B0604020202020204" pitchFamily="34" charset="0"/>
                <a:ea typeface="宋体" panose="02010600030101010101" pitchFamily="2" charset="-122"/>
              </a:rPr>
              <a:t>共有</a:t>
            </a:r>
            <a:r>
              <a:rPr lang="en-US" altLang="zh-CN" sz="2400">
                <a:latin typeface="Arial" panose="020B0604020202020204" pitchFamily="34" charset="0"/>
                <a:ea typeface="宋体" panose="02010600030101010101" pitchFamily="2" charset="-122"/>
              </a:rPr>
              <a:t>10</a:t>
            </a:r>
            <a:r>
              <a:rPr lang="zh-CN" altLang="en-US" sz="2400">
                <a:latin typeface="Arial" panose="020B0604020202020204" pitchFamily="34" charset="0"/>
                <a:ea typeface="宋体" panose="02010600030101010101" pitchFamily="2" charset="-122"/>
              </a:rPr>
              <a:t>名导师拟招收研究生。</a:t>
            </a:r>
            <a:endParaRPr lang="zh-CN" altLang="en-US" sz="2400">
              <a:latin typeface="Arial" panose="020B0604020202020204" pitchFamily="34" charset="0"/>
              <a:ea typeface="宋体" panose="02010600030101010101" pitchFamily="2" charset="-122"/>
            </a:endParaRPr>
          </a:p>
        </p:txBody>
      </p:sp>
      <p:sp>
        <p:nvSpPr>
          <p:cNvPr id="3080" name="文本框 8"/>
          <p:cNvSpPr txBox="1"/>
          <p:nvPr/>
        </p:nvSpPr>
        <p:spPr>
          <a:xfrm>
            <a:off x="3287713" y="3860800"/>
            <a:ext cx="4953000"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1. 15</a:t>
            </a:r>
            <a:r>
              <a:rPr lang="zh-CN" altLang="en-US" sz="2400">
                <a:latin typeface="Arial" panose="020B0604020202020204" pitchFamily="34" charset="0"/>
                <a:ea typeface="宋体" panose="02010600030101010101" pitchFamily="2" charset="-122"/>
              </a:rPr>
              <a:t>名学生的笔试成绩，复试成绩</a:t>
            </a:r>
            <a:endParaRPr lang="zh-CN" altLang="en-US" sz="2400">
              <a:latin typeface="Arial" panose="020B0604020202020204" pitchFamily="34" charset="0"/>
              <a:ea typeface="宋体" panose="02010600030101010101" pitchFamily="2" charset="-122"/>
            </a:endParaRPr>
          </a:p>
        </p:txBody>
      </p:sp>
      <p:sp>
        <p:nvSpPr>
          <p:cNvPr id="3081" name="文本框 9"/>
          <p:cNvSpPr txBox="1"/>
          <p:nvPr/>
        </p:nvSpPr>
        <p:spPr>
          <a:xfrm>
            <a:off x="2495550" y="3429000"/>
            <a:ext cx="3155950"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给出的数据有：</a:t>
            </a:r>
            <a:endParaRPr lang="zh-CN" altLang="en-US" sz="2400">
              <a:latin typeface="Arial" panose="020B0604020202020204" pitchFamily="34" charset="0"/>
              <a:ea typeface="宋体" panose="02010600030101010101" pitchFamily="2" charset="-122"/>
            </a:endParaRPr>
          </a:p>
        </p:txBody>
      </p:sp>
      <p:sp>
        <p:nvSpPr>
          <p:cNvPr id="3082" name="文本框 10"/>
          <p:cNvSpPr txBox="1"/>
          <p:nvPr/>
        </p:nvSpPr>
        <p:spPr>
          <a:xfrm>
            <a:off x="3287713" y="4365625"/>
            <a:ext cx="6919912"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2. 10</a:t>
            </a:r>
            <a:r>
              <a:rPr lang="zh-CN" altLang="en-US" sz="2400">
                <a:latin typeface="Arial" panose="020B0604020202020204" pitchFamily="34" charset="0"/>
                <a:ea typeface="宋体" panose="02010600030101010101" pitchFamily="2" charset="-122"/>
              </a:rPr>
              <a:t>名导师的基本情况：研究方向，学术水平等</a:t>
            </a:r>
            <a:endParaRPr lang="zh-CN" altLang="en-US" sz="2400">
              <a:latin typeface="Arial" panose="020B0604020202020204" pitchFamily="34" charset="0"/>
              <a:ea typeface="宋体" panose="02010600030101010101" pitchFamily="2" charset="-122"/>
            </a:endParaRPr>
          </a:p>
        </p:txBody>
      </p:sp>
      <p:sp>
        <p:nvSpPr>
          <p:cNvPr id="3083" name="文本框 11"/>
          <p:cNvSpPr txBox="1"/>
          <p:nvPr/>
        </p:nvSpPr>
        <p:spPr>
          <a:xfrm>
            <a:off x="3287713" y="5013325"/>
            <a:ext cx="3155950"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3. </a:t>
            </a:r>
            <a:r>
              <a:rPr lang="zh-CN" altLang="en-US" sz="2400">
                <a:latin typeface="Arial" panose="020B0604020202020204" pitchFamily="34" charset="0"/>
                <a:ea typeface="宋体" panose="02010600030101010101" pitchFamily="2" charset="-122"/>
              </a:rPr>
              <a:t>学生志愿方向。</a:t>
            </a:r>
            <a:endParaRPr lang="zh-CN" altLang="en-US" sz="2400">
              <a:latin typeface="Arial" panose="020B0604020202020204" pitchFamily="34"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文本框 1"/>
          <p:cNvSpPr txBox="1"/>
          <p:nvPr/>
        </p:nvSpPr>
        <p:spPr>
          <a:xfrm>
            <a:off x="1828800" y="196850"/>
            <a:ext cx="1982788" cy="457200"/>
          </a:xfrm>
          <a:prstGeom prst="rect">
            <a:avLst/>
          </a:prstGeom>
          <a:noFill/>
          <a:ln w="9525">
            <a:noFill/>
            <a:miter/>
          </a:ln>
        </p:spPr>
        <p:txBody>
          <a:bodyPr wrap="square" anchor="t">
            <a:spAutoFit/>
          </a:bodyPr>
          <a:p>
            <a:pPr lvl="0" algn="ctr" eaLnBrk="0" hangingPunct="0"/>
            <a:r>
              <a:rPr lang="zh-CN" altLang="en-US" sz="2400">
                <a:latin typeface="黑体" panose="02010609060101010101" pitchFamily="2" charset="-122"/>
                <a:ea typeface="黑体" panose="02010609060101010101" pitchFamily="2" charset="-122"/>
              </a:rPr>
              <a:t>题二分析：</a:t>
            </a:r>
            <a:endParaRPr lang="zh-CN" altLang="en-US" sz="2400">
              <a:latin typeface="黑体" panose="02010609060101010101" pitchFamily="2" charset="-122"/>
              <a:ea typeface="黑体" panose="02010609060101010101" pitchFamily="2" charset="-122"/>
            </a:endParaRPr>
          </a:p>
        </p:txBody>
      </p:sp>
      <p:sp>
        <p:nvSpPr>
          <p:cNvPr id="16386" name="文本框 2"/>
          <p:cNvSpPr txBox="1"/>
          <p:nvPr/>
        </p:nvSpPr>
        <p:spPr>
          <a:xfrm>
            <a:off x="2554288" y="774700"/>
            <a:ext cx="3962400" cy="457200"/>
          </a:xfrm>
          <a:prstGeom prst="rect">
            <a:avLst/>
          </a:prstGeom>
          <a:noFill/>
          <a:ln w="9525">
            <a:noFill/>
            <a:miter/>
          </a:ln>
        </p:spPr>
        <p:txBody>
          <a:bodyPr wrap="square" anchor="t">
            <a:spAutoFit/>
          </a:bodyPr>
          <a:p>
            <a:pPr lvl="0" algn="ctr" eaLnBrk="0" hangingPunct="0"/>
            <a:r>
              <a:rPr lang="zh-CN" altLang="en-US" sz="2400">
                <a:latin typeface="黑体" panose="02010609060101010101" pitchFamily="2" charset="-122"/>
                <a:ea typeface="黑体" panose="02010609060101010101" pitchFamily="2" charset="-122"/>
              </a:rPr>
              <a:t>基本假设：豆子大小均匀</a:t>
            </a:r>
            <a:endParaRPr lang="zh-CN" altLang="en-US" sz="2400">
              <a:latin typeface="黑体" panose="02010609060101010101" pitchFamily="2" charset="-122"/>
              <a:ea typeface="黑体" panose="02010609060101010101" pitchFamily="2" charset="-122"/>
            </a:endParaRPr>
          </a:p>
        </p:txBody>
      </p:sp>
      <p:sp>
        <p:nvSpPr>
          <p:cNvPr id="16387" name="文本框 3"/>
          <p:cNvSpPr txBox="1"/>
          <p:nvPr/>
        </p:nvSpPr>
        <p:spPr>
          <a:xfrm>
            <a:off x="2711450" y="1339850"/>
            <a:ext cx="1824038" cy="457200"/>
          </a:xfrm>
          <a:prstGeom prst="rect">
            <a:avLst/>
          </a:prstGeom>
          <a:noFill/>
          <a:ln w="9525">
            <a:noFill/>
            <a:miter/>
          </a:ln>
        </p:spPr>
        <p:txBody>
          <a:bodyPr wrap="square" anchor="t">
            <a:spAutoFit/>
          </a:bodyPr>
          <a:p>
            <a:pPr lvl="0" algn="ctr" eaLnBrk="0" hangingPunct="0"/>
            <a:r>
              <a:rPr lang="zh-CN" altLang="en-US" sz="2400">
                <a:latin typeface="黑体" panose="02010609060101010101" pitchFamily="2" charset="-122"/>
                <a:ea typeface="黑体" panose="02010609060101010101" pitchFamily="2" charset="-122"/>
              </a:rPr>
              <a:t>基本方法：</a:t>
            </a:r>
            <a:endParaRPr lang="zh-CN" altLang="en-US" sz="2400">
              <a:latin typeface="黑体" panose="02010609060101010101" pitchFamily="2" charset="-122"/>
              <a:ea typeface="黑体" panose="02010609060101010101" pitchFamily="2" charset="-122"/>
            </a:endParaRPr>
          </a:p>
        </p:txBody>
      </p:sp>
      <p:sp>
        <p:nvSpPr>
          <p:cNvPr id="16388" name="文本框 4"/>
          <p:cNvSpPr txBox="1"/>
          <p:nvPr/>
        </p:nvSpPr>
        <p:spPr>
          <a:xfrm>
            <a:off x="3505200" y="1844675"/>
            <a:ext cx="2365375" cy="457200"/>
          </a:xfrm>
          <a:prstGeom prst="rect">
            <a:avLst/>
          </a:prstGeom>
          <a:noFill/>
          <a:ln w="9525">
            <a:noFill/>
            <a:miter/>
          </a:ln>
        </p:spPr>
        <p:txBody>
          <a:bodyPr wrap="square" anchor="t">
            <a:spAutoFit/>
          </a:bodyPr>
          <a:p>
            <a:pPr lvl="0" algn="ctr" eaLnBrk="0" hangingPunct="0"/>
            <a:r>
              <a:rPr lang="zh-CN" altLang="en-US" sz="2400">
                <a:latin typeface="黑体" panose="02010609060101010101" pitchFamily="2" charset="-122"/>
                <a:ea typeface="黑体" panose="02010609060101010101" pitchFamily="2" charset="-122"/>
              </a:rPr>
              <a:t>方法</a:t>
            </a:r>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：穷举法</a:t>
            </a:r>
            <a:endParaRPr lang="zh-CN" altLang="en-US" sz="2400">
              <a:latin typeface="黑体" panose="02010609060101010101" pitchFamily="2" charset="-122"/>
              <a:ea typeface="黑体" panose="02010609060101010101" pitchFamily="2" charset="-122"/>
            </a:endParaRPr>
          </a:p>
        </p:txBody>
      </p:sp>
      <p:sp>
        <p:nvSpPr>
          <p:cNvPr id="16389" name="文本框 5"/>
          <p:cNvSpPr txBox="1"/>
          <p:nvPr/>
        </p:nvSpPr>
        <p:spPr>
          <a:xfrm>
            <a:off x="3503613" y="2349500"/>
            <a:ext cx="2925762" cy="457200"/>
          </a:xfrm>
          <a:prstGeom prst="rect">
            <a:avLst/>
          </a:prstGeom>
          <a:noFill/>
          <a:ln w="9525">
            <a:noFill/>
            <a:miter/>
          </a:ln>
        </p:spPr>
        <p:txBody>
          <a:bodyPr wrap="square" anchor="t">
            <a:spAutoFit/>
          </a:bodyPr>
          <a:p>
            <a:pPr lvl="0" algn="ctr" eaLnBrk="0" hangingPunct="0"/>
            <a:r>
              <a:rPr lang="zh-CN" altLang="en-US" sz="2400">
                <a:latin typeface="黑体" panose="02010609060101010101" pitchFamily="2" charset="-122"/>
                <a:ea typeface="黑体" panose="02010609060101010101" pitchFamily="2" charset="-122"/>
              </a:rPr>
              <a:t>方法</a:t>
            </a:r>
            <a:r>
              <a:rPr lang="en-US" altLang="zh-CN" sz="2400">
                <a:latin typeface="黑体" panose="02010609060101010101" pitchFamily="2" charset="-122"/>
                <a:ea typeface="黑体" panose="02010609060101010101" pitchFamily="2" charset="-122"/>
              </a:rPr>
              <a:t>2</a:t>
            </a:r>
            <a:r>
              <a:rPr lang="zh-CN" altLang="en-US" sz="2400">
                <a:latin typeface="黑体" panose="02010609060101010101" pitchFamily="2" charset="-122"/>
                <a:ea typeface="黑体" panose="02010609060101010101" pitchFamily="2" charset="-122"/>
              </a:rPr>
              <a:t>：抽样统计法</a:t>
            </a:r>
            <a:endParaRPr lang="zh-CN" altLang="en-US" sz="2400">
              <a:latin typeface="黑体" panose="02010609060101010101" pitchFamily="2" charset="-122"/>
              <a:ea typeface="黑体" panose="02010609060101010101" pitchFamily="2" charset="-122"/>
            </a:endParaRPr>
          </a:p>
        </p:txBody>
      </p:sp>
      <p:sp>
        <p:nvSpPr>
          <p:cNvPr id="16390" name="文本框 6"/>
          <p:cNvSpPr txBox="1"/>
          <p:nvPr/>
        </p:nvSpPr>
        <p:spPr>
          <a:xfrm>
            <a:off x="2855913" y="2852738"/>
            <a:ext cx="2049462" cy="457200"/>
          </a:xfrm>
          <a:prstGeom prst="rect">
            <a:avLst/>
          </a:prstGeom>
          <a:noFill/>
          <a:ln w="9525">
            <a:noFill/>
            <a:miter/>
          </a:ln>
        </p:spPr>
        <p:txBody>
          <a:bodyPr wrap="square" anchor="t">
            <a:spAutoFit/>
          </a:bodyPr>
          <a:p>
            <a:pPr lvl="0" algn="ctr" eaLnBrk="0" hangingPunct="0"/>
            <a:r>
              <a:rPr lang="zh-CN" altLang="en-US" sz="2400">
                <a:latin typeface="黑体" panose="02010609060101010101" pitchFamily="2" charset="-122"/>
                <a:ea typeface="黑体" panose="02010609060101010101" pitchFamily="2" charset="-122"/>
              </a:rPr>
              <a:t>优缺点分析。</a:t>
            </a:r>
            <a:endParaRPr lang="zh-CN" altLang="en-US" sz="2400">
              <a:latin typeface="黑体" panose="02010609060101010101" pitchFamily="2" charset="-122"/>
              <a:ea typeface="黑体" panose="02010609060101010101" pitchFamily="2" charset="-122"/>
            </a:endParaRPr>
          </a:p>
        </p:txBody>
      </p:sp>
      <p:sp>
        <p:nvSpPr>
          <p:cNvPr id="16391" name="文本框 7"/>
          <p:cNvSpPr txBox="1"/>
          <p:nvPr/>
        </p:nvSpPr>
        <p:spPr>
          <a:xfrm>
            <a:off x="2640013" y="3500438"/>
            <a:ext cx="2690812" cy="457200"/>
          </a:xfrm>
          <a:prstGeom prst="rect">
            <a:avLst/>
          </a:prstGeom>
          <a:noFill/>
          <a:ln w="9525">
            <a:noFill/>
            <a:miter/>
          </a:ln>
        </p:spPr>
        <p:txBody>
          <a:bodyPr wrap="square" anchor="t">
            <a:spAutoFit/>
          </a:bodyPr>
          <a:p>
            <a:pPr lvl="0" algn="ctr" eaLnBrk="0" hangingPunct="0"/>
            <a:r>
              <a:rPr lang="zh-CN" altLang="en-US" sz="2400">
                <a:latin typeface="黑体" panose="02010609060101010101" pitchFamily="2" charset="-122"/>
                <a:ea typeface="黑体" panose="02010609060101010101" pitchFamily="2" charset="-122"/>
              </a:rPr>
              <a:t>推广到其它问题：</a:t>
            </a:r>
            <a:endParaRPr lang="zh-CN" altLang="en-US" sz="2400">
              <a:latin typeface="黑体" panose="02010609060101010101" pitchFamily="2" charset="-122"/>
              <a:ea typeface="黑体" panose="02010609060101010101" pitchFamily="2" charset="-122"/>
            </a:endParaRPr>
          </a:p>
        </p:txBody>
      </p:sp>
      <p:sp>
        <p:nvSpPr>
          <p:cNvPr id="16392" name="文本框 8"/>
          <p:cNvSpPr txBox="1"/>
          <p:nvPr/>
        </p:nvSpPr>
        <p:spPr>
          <a:xfrm>
            <a:off x="1920875" y="5156200"/>
            <a:ext cx="6453188" cy="457200"/>
          </a:xfrm>
          <a:prstGeom prst="rect">
            <a:avLst/>
          </a:prstGeom>
          <a:noFill/>
          <a:ln w="9525">
            <a:noFill/>
            <a:miter/>
          </a:ln>
        </p:spPr>
        <p:txBody>
          <a:bodyPr wrap="square" anchor="t">
            <a:spAutoFit/>
          </a:bodyPr>
          <a:p>
            <a:pPr lvl="0" algn="ctr" eaLnBrk="0" hangingPunct="0"/>
            <a:r>
              <a:rPr lang="zh-CN" altLang="en-US" sz="2400">
                <a:latin typeface="黑体" panose="02010609060101010101" pitchFamily="2" charset="-122"/>
                <a:ea typeface="黑体" panose="02010609060101010101" pitchFamily="2" charset="-122"/>
              </a:rPr>
              <a:t>备注：题</a:t>
            </a:r>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，题</a:t>
            </a:r>
            <a:r>
              <a:rPr lang="en-US" altLang="zh-CN" sz="2400">
                <a:latin typeface="黑体" panose="02010609060101010101" pitchFamily="2" charset="-122"/>
                <a:ea typeface="黑体" panose="02010609060101010101" pitchFamily="2" charset="-122"/>
              </a:rPr>
              <a:t>2</a:t>
            </a:r>
            <a:r>
              <a:rPr lang="zh-CN" altLang="en-US" sz="2400">
                <a:latin typeface="黑体" panose="02010609060101010101" pitchFamily="2" charset="-122"/>
                <a:ea typeface="黑体" panose="02010609060101010101" pitchFamily="2" charset="-122"/>
              </a:rPr>
              <a:t>来源于湖北初中数学课本。</a:t>
            </a:r>
            <a:endParaRPr lang="zh-CN" altLang="en-US" sz="2400">
              <a:latin typeface="黑体" panose="02010609060101010101" pitchFamily="2" charset="-122"/>
              <a:ea typeface="黑体" panose="0201060906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文本框 2"/>
          <p:cNvSpPr txBox="1"/>
          <p:nvPr/>
        </p:nvSpPr>
        <p:spPr>
          <a:xfrm>
            <a:off x="2711450" y="549275"/>
            <a:ext cx="7718425" cy="5104765"/>
          </a:xfrm>
          <a:prstGeom prst="rect">
            <a:avLst/>
          </a:prstGeom>
          <a:noFill/>
          <a:ln w="9525">
            <a:noFill/>
            <a:miter/>
          </a:ln>
        </p:spPr>
        <p:txBody>
          <a:bodyPr wrap="square" anchor="t">
            <a:spAutoFit/>
          </a:bodyPr>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复试    笔试     专家对学生专长的面试评分</a:t>
            </a:r>
            <a:endParaRPr lang="zh-CN" altLang="en-US" sz="2400" dirty="0">
              <a:latin typeface="Arial" panose="020B0604020202020204" pitchFamily="34" charset="0"/>
              <a:ea typeface="宋体" panose="02010600030101010101" pitchFamily="2" charset="-122"/>
              <a:sym typeface="Arial" panose="020B0604020202020204" pitchFamily="34" charset="0"/>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    成绩     灵活性 创造性 知识面 表达力 外语</a:t>
            </a:r>
            <a:endParaRPr lang="zh-CN" altLang="en-US" sz="2400" dirty="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1   416         A         B           A         B         A</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2   410         A         C           A         B         B</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3   405         B         A           C         D        C</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4   397         B         A           B         B         A</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5   392         B         A           B         C         A</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6   389         B         B           A         B         D</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7   385         A         B           C         B         B</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8   382         B        A            A         C          A</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9   380         B        B           A          B          B</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10  378        D        B           A         C          C</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11  377        D        B           C         A          B</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12  372        A        B           A         C          A</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13  360        B        C          B         A          D</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14  358        D        B          A         B          C</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15  356        A        B          C         B          B</a:t>
            </a:r>
            <a:endParaRPr lang="zh-CN" altLang="en-US" sz="2400">
              <a:latin typeface="Arial" panose="020B0604020202020204" pitchFamily="34" charset="0"/>
              <a:ea typeface="宋体" panose="02010600030101010101" pitchFamily="2" charset="-122"/>
            </a:endParaRPr>
          </a:p>
        </p:txBody>
      </p:sp>
      <p:sp>
        <p:nvSpPr>
          <p:cNvPr id="4098" name="文本框 3"/>
          <p:cNvSpPr txBox="1"/>
          <p:nvPr/>
        </p:nvSpPr>
        <p:spPr>
          <a:xfrm>
            <a:off x="4656138" y="5732463"/>
            <a:ext cx="2676525" cy="365760"/>
          </a:xfrm>
          <a:prstGeom prst="rect">
            <a:avLst/>
          </a:prstGeom>
          <a:noFill/>
          <a:ln w="9525">
            <a:noFill/>
            <a:miter/>
          </a:ln>
        </p:spPr>
        <p:txBody>
          <a:bodyPr wrap="square" anchor="t">
            <a:spAutoFit/>
          </a:bodyPr>
          <a:p>
            <a:pPr lvl="0"/>
            <a:r>
              <a:rPr lang="en-US" altLang="zh-CN">
                <a:latin typeface="Arial" panose="020B0604020202020204" pitchFamily="34" charset="0"/>
                <a:ea typeface="宋体" panose="02010600030101010101" pitchFamily="2" charset="-122"/>
              </a:rPr>
              <a:t>DATA1</a:t>
            </a:r>
            <a:endParaRPr lang="en-US" altLang="zh-CN">
              <a:latin typeface="Arial" panose="020B0604020202020204" pitchFamily="34" charset="0"/>
              <a:ea typeface="宋体" panose="02010600030101010101"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9217"/>
          <p:cNvSpPr>
            <a:spLocks noGrp="1"/>
          </p:cNvSpPr>
          <p:nvPr>
            <p:ph type="title"/>
          </p:nvPr>
        </p:nvSpPr>
        <p:spPr>
          <a:xfrm>
            <a:off x="805180" y="35560"/>
            <a:ext cx="10515600" cy="1325563"/>
          </a:xfrm>
        </p:spPr>
        <p:txBody>
          <a:bodyPr anchor="ctr"/>
          <a:p>
            <a:r>
              <a:rPr lang="zh-CN" altLang="en-US" dirty="0"/>
              <a:t>数据</a:t>
            </a:r>
            <a:r>
              <a:rPr lang="en-US" altLang="zh-CN" dirty="0"/>
              <a:t>2</a:t>
            </a:r>
            <a:r>
              <a:rPr lang="zh-CN" altLang="en-US" dirty="0"/>
              <a:t>（</a:t>
            </a:r>
            <a:r>
              <a:rPr lang="en-US" altLang="zh-CN" dirty="0"/>
              <a:t>DATA2</a:t>
            </a:r>
            <a:r>
              <a:rPr lang="zh-CN" altLang="en-US" dirty="0"/>
              <a:t>）</a:t>
            </a:r>
            <a:endParaRPr lang="zh-CN" altLang="en-US"/>
          </a:p>
        </p:txBody>
      </p:sp>
      <p:sp>
        <p:nvSpPr>
          <p:cNvPr id="5122" name="文本占位符 9218"/>
          <p:cNvSpPr>
            <a:spLocks noGrp="1"/>
          </p:cNvSpPr>
          <p:nvPr>
            <p:ph idx="1"/>
          </p:nvPr>
        </p:nvSpPr>
        <p:spPr>
          <a:xfrm>
            <a:off x="796925" y="984885"/>
            <a:ext cx="10515600" cy="5761355"/>
          </a:xfrm>
        </p:spPr>
        <p:txBody>
          <a:bodyPr anchor="t">
            <a:noAutofit/>
          </a:bodyPr>
          <a:p>
            <a:pPr>
              <a:lnSpc>
                <a:spcPct val="80000"/>
              </a:lnSpc>
            </a:pPr>
            <a:r>
              <a:rPr lang="zh-CN" altLang="en-US" sz="1800" dirty="0"/>
              <a:t>复试      笔试     专家对学生专长的面试评分</a:t>
            </a:r>
            <a:endParaRPr lang="zh-CN" altLang="en-US" sz="1800" dirty="0"/>
          </a:p>
          <a:p>
            <a:pPr>
              <a:lnSpc>
                <a:spcPct val="80000"/>
              </a:lnSpc>
            </a:pPr>
            <a:r>
              <a:rPr lang="zh-CN" altLang="en-US" sz="1800" dirty="0"/>
              <a:t>学生      成绩     灵活性 创造性 知识面 表达力 外语</a:t>
            </a:r>
            <a:endParaRPr lang="zh-CN" altLang="en-US" sz="1800" dirty="0"/>
          </a:p>
          <a:p>
            <a:pPr>
              <a:lnSpc>
                <a:spcPct val="80000"/>
              </a:lnSpc>
            </a:pPr>
            <a:r>
              <a:rPr lang="zh-CN" altLang="en-US" sz="1800" dirty="0"/>
              <a:t>学生</a:t>
            </a:r>
            <a:r>
              <a:rPr lang="en-US" altLang="zh-CN" sz="1800"/>
              <a:t>1     416       B          A          A         B         A</a:t>
            </a:r>
            <a:endParaRPr lang="en-US" altLang="zh-CN" sz="1800"/>
          </a:p>
          <a:p>
            <a:pPr>
              <a:lnSpc>
                <a:spcPct val="80000"/>
              </a:lnSpc>
            </a:pPr>
            <a:r>
              <a:rPr lang="zh-CN" altLang="en-US" sz="1800" dirty="0"/>
              <a:t>学生</a:t>
            </a:r>
            <a:r>
              <a:rPr lang="en-US" altLang="zh-CN" sz="1800"/>
              <a:t>2     410       A          B          A        C          B</a:t>
            </a:r>
            <a:endParaRPr lang="en-US" altLang="zh-CN" sz="1800"/>
          </a:p>
          <a:p>
            <a:pPr>
              <a:lnSpc>
                <a:spcPct val="80000"/>
              </a:lnSpc>
            </a:pPr>
            <a:r>
              <a:rPr lang="zh-CN" altLang="en-US" sz="1800" dirty="0"/>
              <a:t>学生</a:t>
            </a:r>
            <a:r>
              <a:rPr lang="en-US" altLang="zh-CN" sz="1800"/>
              <a:t>3     405       B         A           A        C          B</a:t>
            </a:r>
            <a:endParaRPr lang="en-US" altLang="zh-CN" sz="1800"/>
          </a:p>
          <a:p>
            <a:pPr>
              <a:lnSpc>
                <a:spcPct val="80000"/>
              </a:lnSpc>
            </a:pPr>
            <a:r>
              <a:rPr lang="zh-CN" altLang="en-US" sz="1800" dirty="0"/>
              <a:t>学生</a:t>
            </a:r>
            <a:r>
              <a:rPr lang="en-US" altLang="zh-CN" sz="1800"/>
              <a:t>4     397       A         B          D        B          C</a:t>
            </a:r>
            <a:endParaRPr lang="en-US" altLang="zh-CN" sz="1800"/>
          </a:p>
          <a:p>
            <a:pPr>
              <a:lnSpc>
                <a:spcPct val="80000"/>
              </a:lnSpc>
            </a:pPr>
            <a:r>
              <a:rPr lang="zh-CN" altLang="en-US" sz="1800" dirty="0"/>
              <a:t>学生</a:t>
            </a:r>
            <a:r>
              <a:rPr lang="en-US" altLang="zh-CN" sz="1800"/>
              <a:t>5     392       B         A          B       C           B</a:t>
            </a:r>
            <a:endParaRPr lang="en-US" altLang="zh-CN" sz="1800"/>
          </a:p>
          <a:p>
            <a:pPr>
              <a:lnSpc>
                <a:spcPct val="80000"/>
              </a:lnSpc>
            </a:pPr>
            <a:r>
              <a:rPr lang="zh-CN" altLang="en-US" sz="1800" dirty="0"/>
              <a:t>学生</a:t>
            </a:r>
            <a:r>
              <a:rPr lang="en-US" altLang="zh-CN" sz="1800"/>
              <a:t>6     389       B        D          A        B            C</a:t>
            </a:r>
            <a:endParaRPr lang="en-US" altLang="zh-CN" sz="1800"/>
          </a:p>
          <a:p>
            <a:pPr>
              <a:lnSpc>
                <a:spcPct val="80000"/>
              </a:lnSpc>
            </a:pPr>
            <a:r>
              <a:rPr lang="zh-CN" altLang="en-US" sz="1800" dirty="0"/>
              <a:t>学生</a:t>
            </a:r>
            <a:r>
              <a:rPr lang="en-US" altLang="zh-CN" sz="1800"/>
              <a:t>7     385       A        B          C        B            D</a:t>
            </a:r>
            <a:endParaRPr lang="en-US" altLang="zh-CN" sz="1800"/>
          </a:p>
          <a:p>
            <a:pPr>
              <a:lnSpc>
                <a:spcPct val="80000"/>
              </a:lnSpc>
            </a:pPr>
            <a:r>
              <a:rPr lang="zh-CN" altLang="en-US" sz="1800" dirty="0"/>
              <a:t>学生</a:t>
            </a:r>
            <a:r>
              <a:rPr lang="en-US" altLang="zh-CN" sz="1800"/>
              <a:t>8     382       B        A          A        C            B</a:t>
            </a:r>
            <a:endParaRPr lang="en-US" altLang="zh-CN" sz="1800"/>
          </a:p>
          <a:p>
            <a:pPr>
              <a:lnSpc>
                <a:spcPct val="80000"/>
              </a:lnSpc>
            </a:pPr>
            <a:r>
              <a:rPr lang="zh-CN" altLang="en-US" sz="1800" dirty="0"/>
              <a:t>学生</a:t>
            </a:r>
            <a:r>
              <a:rPr lang="en-US" altLang="zh-CN" sz="1800"/>
              <a:t>9     380       B       B          A        B            B</a:t>
            </a:r>
            <a:endParaRPr lang="en-US" altLang="zh-CN" sz="1800"/>
          </a:p>
          <a:p>
            <a:pPr>
              <a:lnSpc>
                <a:spcPct val="80000"/>
              </a:lnSpc>
            </a:pPr>
            <a:r>
              <a:rPr lang="zh-CN" altLang="en-US" sz="1800" dirty="0"/>
              <a:t>学生</a:t>
            </a:r>
            <a:r>
              <a:rPr lang="en-US" altLang="zh-CN" sz="1800"/>
              <a:t>10    378       D      B          A        C           C</a:t>
            </a:r>
            <a:endParaRPr lang="en-US" altLang="zh-CN" sz="1800"/>
          </a:p>
          <a:p>
            <a:pPr>
              <a:lnSpc>
                <a:spcPct val="80000"/>
              </a:lnSpc>
            </a:pPr>
            <a:r>
              <a:rPr lang="zh-CN" altLang="en-US" sz="1800" dirty="0"/>
              <a:t>学生</a:t>
            </a:r>
            <a:r>
              <a:rPr lang="en-US" altLang="zh-CN" sz="1800"/>
              <a:t>11    377       B      C          B        A           B</a:t>
            </a:r>
            <a:endParaRPr lang="en-US" altLang="zh-CN" sz="1800"/>
          </a:p>
          <a:p>
            <a:pPr>
              <a:lnSpc>
                <a:spcPct val="80000"/>
              </a:lnSpc>
            </a:pPr>
            <a:r>
              <a:rPr lang="zh-CN" altLang="en-US" sz="1800" dirty="0"/>
              <a:t>学生</a:t>
            </a:r>
            <a:r>
              <a:rPr lang="en-US" altLang="zh-CN" sz="1800"/>
              <a:t>12    372       A      B          A        A            D  </a:t>
            </a:r>
            <a:endParaRPr lang="en-US" altLang="zh-CN" sz="1800"/>
          </a:p>
          <a:p>
            <a:pPr>
              <a:lnSpc>
                <a:spcPct val="80000"/>
              </a:lnSpc>
            </a:pPr>
            <a:r>
              <a:rPr lang="zh-CN" altLang="en-US" sz="1800" dirty="0"/>
              <a:t>学生</a:t>
            </a:r>
            <a:r>
              <a:rPr lang="en-US" altLang="zh-CN" sz="1800"/>
              <a:t>13    360       B      A         B        C           B</a:t>
            </a:r>
            <a:endParaRPr lang="en-US" altLang="zh-CN" sz="1800"/>
          </a:p>
          <a:p>
            <a:pPr>
              <a:lnSpc>
                <a:spcPct val="80000"/>
              </a:lnSpc>
            </a:pPr>
            <a:r>
              <a:rPr lang="zh-CN" altLang="en-US" sz="1800" dirty="0"/>
              <a:t>学生</a:t>
            </a:r>
            <a:r>
              <a:rPr lang="en-US" altLang="zh-CN" sz="1800"/>
              <a:t>14    358       B      B         A        A            A</a:t>
            </a:r>
            <a:endParaRPr lang="en-US" altLang="zh-CN" sz="1800"/>
          </a:p>
          <a:p>
            <a:pPr>
              <a:lnSpc>
                <a:spcPct val="80000"/>
              </a:lnSpc>
            </a:pPr>
            <a:r>
              <a:rPr lang="zh-CN" altLang="en-US" sz="1800" dirty="0"/>
              <a:t>学生</a:t>
            </a:r>
            <a:r>
              <a:rPr lang="en-US" altLang="zh-CN" sz="1800"/>
              <a:t>15    356       A      B         C        B           B</a:t>
            </a:r>
            <a:endParaRPr lang="en-US" altLang="zh-CN" sz="1800"/>
          </a:p>
        </p:txBody>
      </p:sp>
      <p:sp>
        <p:nvSpPr>
          <p:cNvPr id="5123"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1265"/>
          <p:cNvSpPr>
            <a:spLocks noGrp="1"/>
          </p:cNvSpPr>
          <p:nvPr>
            <p:ph type="title"/>
          </p:nvPr>
        </p:nvSpPr>
        <p:spPr/>
        <p:txBody>
          <a:bodyPr anchor="ctr"/>
          <a:p>
            <a:r>
              <a:rPr lang="zh-CN" altLang="en-US" dirty="0"/>
              <a:t>数据（</a:t>
            </a:r>
            <a:r>
              <a:rPr lang="en-US" altLang="zh-CN" dirty="0"/>
              <a:t>3—8</a:t>
            </a:r>
            <a:r>
              <a:rPr lang="zh-CN" altLang="en-US" dirty="0"/>
              <a:t>）</a:t>
            </a:r>
            <a:endParaRPr lang="zh-CN" altLang="en-US"/>
          </a:p>
        </p:txBody>
      </p:sp>
      <p:sp>
        <p:nvSpPr>
          <p:cNvPr id="6146" name="文本占位符 11266"/>
          <p:cNvSpPr>
            <a:spLocks noGrp="1"/>
          </p:cNvSpPr>
          <p:nvPr>
            <p:ph idx="1"/>
          </p:nvPr>
        </p:nvSpPr>
        <p:spPr/>
        <p:txBody>
          <a:bodyPr anchor="t"/>
          <a:p>
            <a:r>
              <a:rPr lang="en-US" altLang="zh-CN" dirty="0"/>
              <a:t>DATA3—DATA8 </a:t>
            </a:r>
            <a:r>
              <a:rPr lang="zh-CN" altLang="en-US" dirty="0"/>
              <a:t>类似于</a:t>
            </a:r>
            <a:r>
              <a:rPr lang="en-US" altLang="zh-CN"/>
              <a:t>DATA1—DATA2</a:t>
            </a:r>
            <a:endParaRPr lang="en-US" altLang="zh-CN"/>
          </a:p>
          <a:p>
            <a:r>
              <a:rPr lang="zh-CN" altLang="en-US" dirty="0"/>
              <a:t>这里省略。</a:t>
            </a:r>
            <a:endParaRPr lang="zh-CN" altLang="en-US"/>
          </a:p>
        </p:txBody>
      </p:sp>
      <p:sp>
        <p:nvSpPr>
          <p:cNvPr id="6147"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12289"/>
          <p:cNvSpPr>
            <a:spLocks noGrp="1"/>
          </p:cNvSpPr>
          <p:nvPr>
            <p:ph type="title"/>
          </p:nvPr>
        </p:nvSpPr>
        <p:spPr/>
        <p:txBody>
          <a:bodyPr anchor="ctr"/>
          <a:p>
            <a:r>
              <a:rPr lang="zh-CN" altLang="en-US" sz="4000" dirty="0"/>
              <a:t>数据</a:t>
            </a:r>
            <a:r>
              <a:rPr lang="en-US" altLang="zh-CN" sz="4000" dirty="0"/>
              <a:t>9</a:t>
            </a:r>
            <a:r>
              <a:rPr lang="zh-CN" altLang="en-US" sz="4000" dirty="0"/>
              <a:t>（</a:t>
            </a:r>
            <a:r>
              <a:rPr lang="en-US" altLang="zh-CN" sz="4000" dirty="0"/>
              <a:t>DATA9</a:t>
            </a:r>
            <a:r>
              <a:rPr lang="zh-CN" altLang="en-US" sz="4000" dirty="0"/>
              <a:t>） 导师的基本情况及对学生专长的要求</a:t>
            </a:r>
            <a:endParaRPr lang="zh-CN" altLang="en-US" sz="4000"/>
          </a:p>
        </p:txBody>
      </p:sp>
      <p:sp>
        <p:nvSpPr>
          <p:cNvPr id="7170" name="文本占位符 12290"/>
          <p:cNvSpPr>
            <a:spLocks noGrp="1"/>
          </p:cNvSpPr>
          <p:nvPr>
            <p:ph idx="1"/>
          </p:nvPr>
        </p:nvSpPr>
        <p:spPr/>
        <p:txBody>
          <a:bodyPr anchor="t"/>
          <a:p>
            <a:pPr>
              <a:lnSpc>
                <a:spcPct val="80000"/>
              </a:lnSpc>
            </a:pPr>
            <a:r>
              <a:rPr lang="zh-CN" altLang="en-US" sz="1800" dirty="0"/>
              <a:t>导师   专业         导师的学术水平指标                  对学生专长的期望求</a:t>
            </a:r>
            <a:endParaRPr lang="zh-CN" altLang="en-US" sz="1800" dirty="0"/>
          </a:p>
          <a:p>
            <a:pPr>
              <a:lnSpc>
                <a:spcPct val="80000"/>
              </a:lnSpc>
            </a:pPr>
            <a:r>
              <a:rPr lang="zh-CN" altLang="en-US" sz="1800" dirty="0"/>
              <a:t>序号   方向  论文数 检索数  </a:t>
            </a:r>
            <a:r>
              <a:rPr lang="en-US" altLang="zh-CN" sz="1800" dirty="0"/>
              <a:t> </a:t>
            </a:r>
            <a:r>
              <a:rPr lang="zh-CN" altLang="en-US" sz="1800" dirty="0"/>
              <a:t>著作数 科研项  灵活性 创造性 知识面 表达力 语</a:t>
            </a:r>
            <a:endParaRPr lang="zh-CN" altLang="en-US" sz="1800" dirty="0"/>
          </a:p>
          <a:p>
            <a:pPr>
              <a:lnSpc>
                <a:spcPct val="80000"/>
              </a:lnSpc>
            </a:pPr>
            <a:r>
              <a:rPr lang="zh-CN" altLang="en-US" sz="1800" dirty="0"/>
              <a:t>导师</a:t>
            </a:r>
            <a:r>
              <a:rPr lang="en-US" altLang="zh-CN" sz="1800"/>
              <a:t>1  (1)      15       8            2             2         A         B         B         B       B</a:t>
            </a:r>
            <a:endParaRPr lang="en-US" altLang="zh-CN" sz="1800"/>
          </a:p>
          <a:p>
            <a:pPr>
              <a:lnSpc>
                <a:spcPct val="80000"/>
              </a:lnSpc>
            </a:pPr>
            <a:r>
              <a:rPr lang="zh-CN" altLang="en-US" sz="1800" dirty="0"/>
              <a:t>导师</a:t>
            </a:r>
            <a:r>
              <a:rPr lang="en-US" altLang="zh-CN" sz="1800"/>
              <a:t>2  (1)      32       4            1             1         B         A         A         B       B</a:t>
            </a:r>
            <a:endParaRPr lang="en-US" altLang="zh-CN" sz="1800"/>
          </a:p>
          <a:p>
            <a:pPr>
              <a:lnSpc>
                <a:spcPct val="80000"/>
              </a:lnSpc>
            </a:pPr>
            <a:r>
              <a:rPr lang="zh-CN" altLang="en-US" sz="1800" dirty="0"/>
              <a:t>导师</a:t>
            </a:r>
            <a:r>
              <a:rPr lang="en-US" altLang="zh-CN" sz="1800"/>
              <a:t>3  (1)      36       9            3             3         A         B         A         C        A</a:t>
            </a:r>
            <a:endParaRPr lang="en-US" altLang="zh-CN" sz="1800"/>
          </a:p>
          <a:p>
            <a:pPr>
              <a:lnSpc>
                <a:spcPct val="80000"/>
              </a:lnSpc>
            </a:pPr>
            <a:r>
              <a:rPr lang="zh-CN" altLang="en-US" sz="1800" dirty="0"/>
              <a:t>导师</a:t>
            </a:r>
            <a:r>
              <a:rPr lang="en-US" altLang="zh-CN" sz="1800"/>
              <a:t>4  (2)      12       2            3             3         B         B        A         B        A</a:t>
            </a:r>
            <a:endParaRPr lang="en-US" altLang="zh-CN" sz="1800"/>
          </a:p>
          <a:p>
            <a:pPr>
              <a:lnSpc>
                <a:spcPct val="80000"/>
              </a:lnSpc>
            </a:pPr>
            <a:r>
              <a:rPr lang="zh-CN" altLang="en-US" sz="1800" dirty="0"/>
              <a:t>导师</a:t>
            </a:r>
            <a:r>
              <a:rPr lang="en-US" altLang="zh-CN" sz="1800"/>
              <a:t>5  (2)      17       1            1             1         B         B        B        B        A</a:t>
            </a:r>
            <a:endParaRPr lang="en-US" altLang="zh-CN" sz="1800"/>
          </a:p>
          <a:p>
            <a:pPr>
              <a:lnSpc>
                <a:spcPct val="80000"/>
              </a:lnSpc>
            </a:pPr>
            <a:r>
              <a:rPr lang="zh-CN" altLang="en-US" sz="1800" dirty="0"/>
              <a:t>导师</a:t>
            </a:r>
            <a:r>
              <a:rPr lang="en-US" altLang="zh-CN" sz="1800"/>
              <a:t>6  (3)      21       3            0             6         A          A        A        C        B</a:t>
            </a:r>
            <a:endParaRPr lang="en-US" altLang="zh-CN" sz="1800"/>
          </a:p>
          <a:p>
            <a:pPr>
              <a:lnSpc>
                <a:spcPct val="80000"/>
              </a:lnSpc>
            </a:pPr>
            <a:r>
              <a:rPr lang="zh-CN" altLang="en-US" sz="1800" dirty="0"/>
              <a:t>导师</a:t>
            </a:r>
            <a:r>
              <a:rPr lang="en-US" altLang="zh-CN" sz="1800"/>
              <a:t>7  (3)      18       2            1             1         B         B        B        A        C</a:t>
            </a:r>
            <a:endParaRPr lang="en-US" altLang="zh-CN" sz="1800"/>
          </a:p>
          <a:p>
            <a:pPr>
              <a:lnSpc>
                <a:spcPct val="80000"/>
              </a:lnSpc>
            </a:pPr>
            <a:r>
              <a:rPr lang="zh-CN" altLang="en-US" sz="1800" dirty="0"/>
              <a:t>导师</a:t>
            </a:r>
            <a:r>
              <a:rPr lang="en-US" altLang="zh-CN" sz="1800"/>
              <a:t>8  (3)      10       2            0             1         B         A         B       A        B</a:t>
            </a:r>
            <a:endParaRPr lang="en-US" altLang="zh-CN" sz="1800"/>
          </a:p>
          <a:p>
            <a:pPr>
              <a:lnSpc>
                <a:spcPct val="80000"/>
              </a:lnSpc>
            </a:pPr>
            <a:r>
              <a:rPr lang="zh-CN" altLang="en-US" sz="1800" dirty="0"/>
              <a:t>导师</a:t>
            </a:r>
            <a:r>
              <a:rPr lang="en-US" altLang="zh-CN" sz="1800"/>
              <a:t>9  (4)      32       6            2             4         B         A         A      C        B</a:t>
            </a:r>
            <a:endParaRPr lang="en-US" altLang="zh-CN" sz="1800"/>
          </a:p>
          <a:p>
            <a:pPr>
              <a:lnSpc>
                <a:spcPct val="80000"/>
              </a:lnSpc>
            </a:pPr>
            <a:r>
              <a:rPr lang="zh-CN" altLang="en-US" sz="1800" dirty="0"/>
              <a:t>导师</a:t>
            </a:r>
            <a:r>
              <a:rPr lang="en-US" altLang="zh-CN" sz="1800"/>
              <a:t>10 (4)      17        5           2             2         A         A        B      B         B</a:t>
            </a:r>
            <a:r>
              <a:rPr lang="en-US" altLang="zh-CN" sz="2000"/>
              <a:t> </a:t>
            </a:r>
            <a:endParaRPr lang="en-US" altLang="zh-CN" sz="2000"/>
          </a:p>
        </p:txBody>
      </p:sp>
      <p:sp>
        <p:nvSpPr>
          <p:cNvPr id="7171"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3313"/>
          <p:cNvSpPr>
            <a:spLocks noGrp="1"/>
          </p:cNvSpPr>
          <p:nvPr>
            <p:ph type="title"/>
          </p:nvPr>
        </p:nvSpPr>
        <p:spPr/>
        <p:txBody>
          <a:bodyPr anchor="ctr"/>
          <a:p>
            <a:r>
              <a:rPr lang="zh-CN" altLang="en-US" dirty="0"/>
              <a:t>数据</a:t>
            </a:r>
            <a:r>
              <a:rPr lang="en-US" altLang="zh-CN" dirty="0"/>
              <a:t>10</a:t>
            </a:r>
            <a:r>
              <a:rPr lang="zh-CN" altLang="en-US" dirty="0"/>
              <a:t>学生申报的专业发展志愿 </a:t>
            </a:r>
            <a:endParaRPr lang="zh-CN" altLang="en-US"/>
          </a:p>
        </p:txBody>
      </p:sp>
      <p:sp>
        <p:nvSpPr>
          <p:cNvPr id="8194" name="文本占位符 13314"/>
          <p:cNvSpPr>
            <a:spLocks noGrp="1"/>
          </p:cNvSpPr>
          <p:nvPr>
            <p:ph idx="1"/>
          </p:nvPr>
        </p:nvSpPr>
        <p:spPr>
          <a:xfrm>
            <a:off x="2063750" y="1700213"/>
            <a:ext cx="8229600" cy="4525962"/>
          </a:xfrm>
        </p:spPr>
        <p:txBody>
          <a:bodyPr anchor="t"/>
          <a:p>
            <a:r>
              <a:rPr lang="zh-CN" altLang="en-US" sz="2800" dirty="0"/>
              <a:t>学生    </a:t>
            </a:r>
            <a:r>
              <a:rPr lang="en-US" altLang="zh-CN" sz="2800"/>
              <a:t>1 2 3 4 5  6  7  8  9  10  11  12 13 14 15</a:t>
            </a:r>
            <a:endParaRPr lang="en-US" altLang="zh-CN" sz="2800"/>
          </a:p>
          <a:p>
            <a:r>
              <a:rPr lang="zh-CN" altLang="en-US" sz="2800" dirty="0"/>
              <a:t>志愿 </a:t>
            </a:r>
            <a:r>
              <a:rPr lang="en-US" altLang="zh-CN" sz="2800"/>
              <a:t>1 2 3 1 4  3  3  4  2   1   3   4    3   2  1   1</a:t>
            </a:r>
            <a:endParaRPr lang="en-US" altLang="zh-CN" sz="2800"/>
          </a:p>
          <a:p>
            <a:r>
              <a:rPr lang="zh-CN" altLang="en-US" sz="2800" dirty="0"/>
              <a:t>志愿 </a:t>
            </a:r>
            <a:r>
              <a:rPr lang="en-US" altLang="zh-CN" sz="2800" dirty="0"/>
              <a:t>2  3 </a:t>
            </a:r>
            <a:r>
              <a:rPr lang="en-US" altLang="zh-CN" sz="2800"/>
              <a:t>1 2 3 2  4  1  4   3  1   1     4  1   3    2</a:t>
            </a:r>
            <a:endParaRPr lang="en-US" altLang="zh-CN" sz="2800"/>
          </a:p>
        </p:txBody>
      </p:sp>
      <p:sp>
        <p:nvSpPr>
          <p:cNvPr id="8195"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标题 5123"/>
          <p:cNvSpPr>
            <a:spLocks noGrp="1"/>
          </p:cNvSpPr>
          <p:nvPr>
            <p:ph type="title"/>
          </p:nvPr>
        </p:nvSpPr>
        <p:spPr/>
        <p:txBody>
          <a:bodyPr anchor="ctr"/>
          <a:p>
            <a:r>
              <a:rPr lang="zh-CN" altLang="en-US" dirty="0"/>
              <a:t>问题（一）</a:t>
            </a:r>
            <a:endParaRPr lang="zh-CN" altLang="en-US"/>
          </a:p>
        </p:txBody>
      </p:sp>
      <p:sp>
        <p:nvSpPr>
          <p:cNvPr id="9218" name="文本占位符 5124"/>
          <p:cNvSpPr>
            <a:spLocks noGrp="1"/>
          </p:cNvSpPr>
          <p:nvPr>
            <p:ph idx="1"/>
          </p:nvPr>
        </p:nvSpPr>
        <p:spPr/>
        <p:txBody>
          <a:bodyPr anchor="t"/>
          <a:p>
            <a:pPr>
              <a:lnSpc>
                <a:spcPct val="90000"/>
              </a:lnSpc>
            </a:pPr>
            <a:r>
              <a:rPr lang="en-US" altLang="zh-CN" sz="2800" dirty="0"/>
              <a:t>(1)</a:t>
            </a:r>
            <a:r>
              <a:rPr lang="zh-CN" altLang="en-US" sz="2800" dirty="0"/>
              <a:t>首先</a:t>
            </a:r>
            <a:r>
              <a:rPr lang="en-US" altLang="zh-CN" sz="2800" dirty="0"/>
              <a:t>,</a:t>
            </a:r>
            <a:r>
              <a:rPr lang="zh-CN" altLang="en-US" sz="2800" dirty="0"/>
              <a:t>请你综合考虑学生的初试成绩、复试成绩等因素</a:t>
            </a:r>
            <a:r>
              <a:rPr lang="en-US" altLang="zh-CN" sz="2800" dirty="0"/>
              <a:t>,</a:t>
            </a:r>
            <a:r>
              <a:rPr lang="zh-CN" altLang="en-US" sz="2800" dirty="0"/>
              <a:t>帮助主管部门确定</a:t>
            </a:r>
            <a:r>
              <a:rPr lang="en-US" altLang="zh-CN" sz="2800" dirty="0"/>
              <a:t>10</a:t>
            </a:r>
            <a:r>
              <a:rPr lang="zh-CN" altLang="en-US" sz="2800" dirty="0"/>
              <a:t>名研究生的录取名单</a:t>
            </a:r>
            <a:r>
              <a:rPr lang="en-US" altLang="zh-CN" sz="2800"/>
              <a:t>.</a:t>
            </a:r>
            <a:endParaRPr lang="en-US" altLang="zh-CN" sz="2800"/>
          </a:p>
          <a:p>
            <a:pPr>
              <a:lnSpc>
                <a:spcPct val="90000"/>
              </a:lnSpc>
            </a:pPr>
            <a:r>
              <a:rPr lang="zh-CN" altLang="en-US" sz="2800" dirty="0"/>
              <a:t>（</a:t>
            </a:r>
            <a:r>
              <a:rPr lang="en-US" altLang="zh-CN" sz="2800" dirty="0"/>
              <a:t>2</a:t>
            </a:r>
            <a:r>
              <a:rPr lang="zh-CN" altLang="en-US" sz="2800" dirty="0"/>
              <a:t>）然后</a:t>
            </a:r>
            <a:r>
              <a:rPr lang="en-US" altLang="zh-CN" sz="2800" dirty="0"/>
              <a:t>,</a:t>
            </a:r>
            <a:r>
              <a:rPr lang="zh-CN" altLang="en-US" sz="2800" dirty="0"/>
              <a:t>要求被录取的</a:t>
            </a:r>
            <a:r>
              <a:rPr lang="en-US" altLang="zh-CN" sz="2800" dirty="0"/>
              <a:t>10</a:t>
            </a:r>
            <a:r>
              <a:rPr lang="zh-CN" altLang="en-US" sz="2800" dirty="0"/>
              <a:t>名研究生与</a:t>
            </a:r>
            <a:r>
              <a:rPr lang="en-US" altLang="zh-CN" sz="2800" dirty="0"/>
              <a:t>10</a:t>
            </a:r>
            <a:r>
              <a:rPr lang="zh-CN" altLang="en-US" sz="2800" dirty="0"/>
              <a:t>名导师之间做双向选择</a:t>
            </a:r>
            <a:r>
              <a:rPr lang="en-US" altLang="zh-CN" sz="2800" dirty="0"/>
              <a:t>,</a:t>
            </a:r>
            <a:r>
              <a:rPr lang="zh-CN" altLang="en-US" sz="2800" dirty="0"/>
              <a:t>即学生可根据自己的专业发展意愿</a:t>
            </a:r>
            <a:r>
              <a:rPr lang="en-US" altLang="zh-CN" sz="2800" dirty="0"/>
              <a:t>(</a:t>
            </a:r>
            <a:r>
              <a:rPr lang="zh-CN" altLang="en-US" sz="2800" dirty="0"/>
              <a:t>依次申报</a:t>
            </a:r>
            <a:r>
              <a:rPr lang="en-US" altLang="zh-CN" sz="2800" dirty="0"/>
              <a:t>2</a:t>
            </a:r>
            <a:r>
              <a:rPr lang="zh-CN" altLang="en-US" sz="2800" dirty="0"/>
              <a:t>个专业志愿</a:t>
            </a:r>
            <a:r>
              <a:rPr lang="en-US" altLang="zh-CN" sz="2800" dirty="0"/>
              <a:t>,</a:t>
            </a:r>
            <a:r>
              <a:rPr lang="zh-CN" altLang="en-US" sz="2800" dirty="0"/>
              <a:t>如表</a:t>
            </a:r>
            <a:r>
              <a:rPr lang="en-US" altLang="zh-CN" sz="2800" dirty="0"/>
              <a:t>(10)</a:t>
            </a:r>
            <a:r>
              <a:rPr lang="zh-CN" altLang="en-US" sz="2800" dirty="0"/>
              <a:t>所示</a:t>
            </a:r>
            <a:r>
              <a:rPr lang="en-US" altLang="zh-CN" sz="2800" dirty="0"/>
              <a:t>)</a:t>
            </a:r>
            <a:r>
              <a:rPr lang="zh-CN" altLang="en-US" sz="2800" dirty="0"/>
              <a:t>、导师的基本情况和导师对学生的期望要求来选择导师</a:t>
            </a:r>
            <a:r>
              <a:rPr lang="en-US" altLang="zh-CN" sz="2800" dirty="0"/>
              <a:t>;</a:t>
            </a:r>
            <a:r>
              <a:rPr lang="zh-CN" altLang="en-US" sz="2800" dirty="0"/>
              <a:t>导师根据学生所报专业志愿、专家组对学生专长的评价和自己对学生的期望要求等来选择学生</a:t>
            </a:r>
            <a:r>
              <a:rPr lang="en-US" altLang="zh-CN" sz="2800" dirty="0"/>
              <a:t>.</a:t>
            </a:r>
            <a:r>
              <a:rPr lang="zh-CN" altLang="en-US" sz="2800" dirty="0"/>
              <a:t>请你给出一种</a:t>
            </a:r>
            <a:r>
              <a:rPr lang="en-US" altLang="zh-CN" sz="2800" dirty="0"/>
              <a:t>10</a:t>
            </a:r>
            <a:r>
              <a:rPr lang="zh-CN" altLang="en-US" sz="2800" dirty="0"/>
              <a:t>名研究生和导师之间的最佳双向选</a:t>
            </a:r>
            <a:endParaRPr lang="zh-CN" altLang="en-US" sz="2800" dirty="0"/>
          </a:p>
          <a:p>
            <a:pPr>
              <a:lnSpc>
                <a:spcPct val="90000"/>
              </a:lnSpc>
              <a:buNone/>
            </a:pPr>
            <a:r>
              <a:rPr lang="zh-CN" altLang="en-US" sz="2800" dirty="0"/>
              <a:t>   择方案</a:t>
            </a:r>
            <a:r>
              <a:rPr lang="en-US" altLang="zh-CN" sz="2800" dirty="0"/>
              <a:t>(</a:t>
            </a:r>
            <a:r>
              <a:rPr lang="zh-CN" altLang="en-US" sz="2800" dirty="0"/>
              <a:t>并不要求一名导师只带一名研究生</a:t>
            </a:r>
            <a:r>
              <a:rPr lang="en-US" altLang="zh-CN" sz="2800" dirty="0"/>
              <a:t>),</a:t>
            </a:r>
            <a:r>
              <a:rPr lang="zh-CN" altLang="en-US" sz="2800" dirty="0"/>
              <a:t>使师生双方的满意度最大</a:t>
            </a:r>
            <a:r>
              <a:rPr lang="en-US" altLang="zh-CN" sz="2800"/>
              <a:t>.</a:t>
            </a:r>
            <a:endParaRPr lang="en-US" altLang="zh-CN" sz="2800"/>
          </a:p>
        </p:txBody>
      </p:sp>
      <p:sp>
        <p:nvSpPr>
          <p:cNvPr id="9219"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7169"/>
          <p:cNvSpPr>
            <a:spLocks noGrp="1"/>
          </p:cNvSpPr>
          <p:nvPr>
            <p:ph type="title"/>
          </p:nvPr>
        </p:nvSpPr>
        <p:spPr/>
        <p:txBody>
          <a:bodyPr anchor="ctr"/>
          <a:p>
            <a:r>
              <a:rPr lang="zh-CN" altLang="en-US" dirty="0"/>
              <a:t>问题（二）</a:t>
            </a:r>
            <a:endParaRPr lang="zh-CN" altLang="en-US"/>
          </a:p>
        </p:txBody>
      </p:sp>
      <p:sp>
        <p:nvSpPr>
          <p:cNvPr id="10242" name="文本占位符 7170"/>
          <p:cNvSpPr>
            <a:spLocks noGrp="1"/>
          </p:cNvSpPr>
          <p:nvPr>
            <p:ph idx="1"/>
          </p:nvPr>
        </p:nvSpPr>
        <p:spPr/>
        <p:txBody>
          <a:bodyPr anchor="t"/>
          <a:p>
            <a:r>
              <a:rPr lang="zh-CN" altLang="en-US" dirty="0"/>
              <a:t>根据上面已录取的</a:t>
            </a:r>
            <a:r>
              <a:rPr lang="en-US" altLang="zh-CN" dirty="0"/>
              <a:t>10</a:t>
            </a:r>
            <a:r>
              <a:rPr lang="zh-CN" altLang="en-US" dirty="0"/>
              <a:t>名研究生的专业志愿</a:t>
            </a:r>
            <a:r>
              <a:rPr lang="en-US" altLang="zh-CN" dirty="0"/>
              <a:t>(</a:t>
            </a:r>
            <a:r>
              <a:rPr lang="zh-CN" altLang="en-US" dirty="0"/>
              <a:t>见表</a:t>
            </a:r>
            <a:r>
              <a:rPr lang="en-US" altLang="zh-CN" dirty="0"/>
              <a:t>(10)),</a:t>
            </a:r>
            <a:r>
              <a:rPr lang="zh-CN" altLang="en-US" dirty="0"/>
              <a:t>如果每一位导师只能带一名研究生</a:t>
            </a:r>
            <a:r>
              <a:rPr lang="en-US" altLang="zh-CN" dirty="0"/>
              <a:t>,</a:t>
            </a:r>
            <a:r>
              <a:rPr lang="zh-CN" altLang="en-US" dirty="0"/>
              <a:t>请你给出一种</a:t>
            </a:r>
            <a:r>
              <a:rPr lang="en-US" altLang="zh-CN" dirty="0"/>
              <a:t>10</a:t>
            </a:r>
            <a:r>
              <a:rPr lang="zh-CN" altLang="en-US" dirty="0"/>
              <a:t>名导师与</a:t>
            </a:r>
            <a:r>
              <a:rPr lang="en-US" altLang="zh-CN" dirty="0"/>
              <a:t>10</a:t>
            </a:r>
            <a:r>
              <a:rPr lang="zh-CN" altLang="en-US" dirty="0"/>
              <a:t>名研究生双向选择的最佳方案</a:t>
            </a:r>
            <a:r>
              <a:rPr lang="en-US" altLang="zh-CN" dirty="0"/>
              <a:t>,</a:t>
            </a:r>
            <a:r>
              <a:rPr lang="zh-CN" altLang="en-US" dirty="0"/>
              <a:t>使得师生双方尽量都满意</a:t>
            </a:r>
            <a:r>
              <a:rPr lang="en-US" altLang="zh-CN"/>
              <a:t>.</a:t>
            </a:r>
            <a:endParaRPr lang="en-US" altLang="zh-CN"/>
          </a:p>
        </p:txBody>
      </p:sp>
      <p:sp>
        <p:nvSpPr>
          <p:cNvPr id="10243" name="矩形 7171"/>
          <p:cNvSpPr/>
          <p:nvPr/>
        </p:nvSpPr>
        <p:spPr>
          <a:xfrm>
            <a:off x="1992313" y="1628775"/>
            <a:ext cx="8229600" cy="4525963"/>
          </a:xfrm>
          <a:prstGeom prst="rect">
            <a:avLst/>
          </a:prstGeom>
          <a:noFill/>
          <a:ln w="9525">
            <a:noFill/>
            <a:miter/>
          </a:ln>
        </p:spPr>
        <p:txBody>
          <a:bodyPr anchor="t"/>
          <a:p>
            <a:pPr marL="342900" lvl="0" indent="-342900">
              <a:spcBef>
                <a:spcPct val="20000"/>
              </a:spcBef>
              <a:buChar char="•"/>
            </a:pPr>
            <a:endParaRPr dirty="0">
              <a:latin typeface="Arial" panose="020B0604020202020204" pitchFamily="34" charset="0"/>
              <a:ea typeface="宋体" panose="02010600030101010101" pitchFamily="2" charset="-122"/>
            </a:endParaRPr>
          </a:p>
        </p:txBody>
      </p:sp>
      <p:sp>
        <p:nvSpPr>
          <p:cNvPr id="10244"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文本框 1"/>
          <p:cNvSpPr txBox="1"/>
          <p:nvPr/>
        </p:nvSpPr>
        <p:spPr>
          <a:xfrm>
            <a:off x="1919288" y="333375"/>
            <a:ext cx="7224712" cy="1015365"/>
          </a:xfrm>
          <a:prstGeom prst="rect">
            <a:avLst/>
          </a:prstGeom>
          <a:noFill/>
          <a:ln w="9525">
            <a:noFill/>
            <a:miter/>
          </a:ln>
        </p:spPr>
        <p:txBody>
          <a:bodyPr wrap="square" anchor="t">
            <a:spAutoFit/>
          </a:bodyPr>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    成绩     灵活性 创造性 知识面 表达力 外语</a:t>
            </a:r>
            <a:endParaRPr lang="zh-CN" altLang="en-US" sz="2400" dirty="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1   416         A         B           A         B         A</a:t>
            </a:r>
            <a:endParaRPr lang="en-US" altLang="zh-CN" sz="240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2   410         A         C           A         B         B</a:t>
            </a:r>
            <a:endParaRPr lang="zh-CN" altLang="en-US" sz="2400">
              <a:latin typeface="Arial" panose="020B0604020202020204" pitchFamily="34" charset="0"/>
              <a:ea typeface="宋体" panose="02010600030101010101" pitchFamily="2" charset="-122"/>
            </a:endParaRPr>
          </a:p>
        </p:txBody>
      </p:sp>
      <p:sp>
        <p:nvSpPr>
          <p:cNvPr id="3" name="文本框 2"/>
          <p:cNvSpPr txBox="1"/>
          <p:nvPr/>
        </p:nvSpPr>
        <p:spPr>
          <a:xfrm>
            <a:off x="1847850" y="1773238"/>
            <a:ext cx="7612063" cy="723265"/>
          </a:xfrm>
          <a:prstGeom prst="rect">
            <a:avLst/>
          </a:prstGeom>
          <a:noFill/>
        </p:spPr>
        <p:txBody>
          <a:bodyPr wrap="square" rtlCol="0" anchor="t">
            <a:spAutoFit/>
          </a:bodyPr>
          <a:p>
            <a:pPr fontAlgn="base">
              <a:lnSpc>
                <a:spcPct val="80000"/>
              </a:lnSpc>
            </a:pPr>
            <a:r>
              <a:rPr lang="zh-CN" altLang="en-US" sz="2400" strike="noStrike" noProof="1" dirty="0">
                <a:solidFill>
                  <a:schemeClr val="accent4"/>
                </a:solidFill>
                <a:uFillTx/>
                <a:latin typeface="Arial" panose="020B0604020202020204" pitchFamily="34" charset="0"/>
                <a:ea typeface="宋体" panose="02010600030101010101" pitchFamily="2" charset="-122"/>
                <a:cs typeface="+mn-ea"/>
                <a:sym typeface="+mn-ea"/>
              </a:rPr>
              <a:t>学生</a:t>
            </a:r>
            <a:r>
              <a:rPr lang="en-US" altLang="zh-CN" sz="2400" strike="noStrike" noProof="1">
                <a:solidFill>
                  <a:schemeClr val="accent4"/>
                </a:solidFill>
                <a:uFillTx/>
                <a:latin typeface="Arial" panose="020B0604020202020204" pitchFamily="34" charset="0"/>
                <a:ea typeface="宋体" panose="02010600030101010101" pitchFamily="2" charset="-122"/>
                <a:cs typeface="+mn-ea"/>
                <a:sym typeface="+mn-ea"/>
              </a:rPr>
              <a:t>1     416       B          A          A         B         A</a:t>
            </a:r>
            <a:endParaRPr lang="en-US" altLang="zh-CN" sz="2400" strike="noStrike" noProof="1">
              <a:solidFill>
                <a:schemeClr val="accent4"/>
              </a:solidFill>
              <a:uFillTx/>
              <a:sym typeface="+mn-ea"/>
            </a:endParaRPr>
          </a:p>
          <a:p>
            <a:pPr fontAlgn="base">
              <a:lnSpc>
                <a:spcPct val="80000"/>
              </a:lnSpc>
            </a:pPr>
            <a:r>
              <a:rPr lang="zh-CN" altLang="en-US" sz="2400" strike="noStrike" noProof="1" dirty="0">
                <a:solidFill>
                  <a:schemeClr val="accent4"/>
                </a:solidFill>
                <a:uFillTx/>
                <a:latin typeface="Arial" panose="020B0604020202020204" pitchFamily="34" charset="0"/>
                <a:ea typeface="宋体" panose="02010600030101010101" pitchFamily="2" charset="-122"/>
                <a:cs typeface="+mn-ea"/>
                <a:sym typeface="+mn-ea"/>
              </a:rPr>
              <a:t>学生</a:t>
            </a:r>
            <a:r>
              <a:rPr lang="en-US" altLang="zh-CN" sz="2400" strike="noStrike" noProof="1">
                <a:solidFill>
                  <a:schemeClr val="accent4"/>
                </a:solidFill>
                <a:uFillTx/>
                <a:latin typeface="Arial" panose="020B0604020202020204" pitchFamily="34" charset="0"/>
                <a:ea typeface="宋体" panose="02010600030101010101" pitchFamily="2" charset="-122"/>
                <a:cs typeface="+mn-ea"/>
                <a:sym typeface="+mn-ea"/>
              </a:rPr>
              <a:t>2     410       A          B          A        C          B</a:t>
            </a:r>
            <a:endParaRPr lang="en-US" altLang="zh-CN" sz="2400" strike="noStrike" noProof="1">
              <a:solidFill>
                <a:schemeClr val="accent4"/>
              </a:solidFill>
              <a:uFillTx/>
              <a:sym typeface="+mn-ea"/>
            </a:endParaRPr>
          </a:p>
        </p:txBody>
      </p:sp>
      <p:sp>
        <p:nvSpPr>
          <p:cNvPr id="11267" name="文本框 3"/>
          <p:cNvSpPr txBox="1"/>
          <p:nvPr/>
        </p:nvSpPr>
        <p:spPr>
          <a:xfrm>
            <a:off x="2081213" y="2959100"/>
            <a:ext cx="2070100" cy="457200"/>
          </a:xfrm>
          <a:prstGeom prst="rect">
            <a:avLst/>
          </a:prstGeom>
          <a:noFill/>
          <a:ln w="9525">
            <a:noFill/>
            <a:miter/>
          </a:ln>
        </p:spPr>
        <p:txBody>
          <a:bodyPr wrap="square" anchor="t">
            <a:spAutoFit/>
          </a:bodyPr>
          <a:p>
            <a:pPr lvl="0"/>
            <a:r>
              <a:rPr lang="zh-CN" altLang="zh-CN" sz="2400">
                <a:latin typeface="Arial" panose="020B0604020202020204" pitchFamily="34" charset="0"/>
                <a:ea typeface="宋体" panose="02010600030101010101" pitchFamily="2" charset="-122"/>
              </a:rPr>
              <a:t>问题：</a:t>
            </a:r>
            <a:endParaRPr lang="zh-CN" altLang="zh-CN" sz="2400">
              <a:latin typeface="Arial" panose="020B0604020202020204" pitchFamily="34" charset="0"/>
              <a:ea typeface="宋体" panose="02010600030101010101" pitchFamily="2" charset="-122"/>
            </a:endParaRPr>
          </a:p>
        </p:txBody>
      </p:sp>
      <p:sp>
        <p:nvSpPr>
          <p:cNvPr id="11268" name="文本框 4"/>
          <p:cNvSpPr txBox="1"/>
          <p:nvPr/>
        </p:nvSpPr>
        <p:spPr>
          <a:xfrm>
            <a:off x="3071813" y="2924175"/>
            <a:ext cx="4960937"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综合成绩</a:t>
            </a:r>
            <a:r>
              <a:rPr lang="en-US" altLang="zh-CN" sz="2400">
                <a:latin typeface="Arial" panose="020B0604020202020204" pitchFamily="34" charset="0"/>
                <a:ea typeface="宋体" panose="02010600030101010101" pitchFamily="2" charset="-122"/>
              </a:rPr>
              <a:t>=</a:t>
            </a:r>
            <a:r>
              <a:rPr lang="zh-CN" altLang="en-US" sz="2400">
                <a:latin typeface="Arial" panose="020B0604020202020204" pitchFamily="34" charset="0"/>
                <a:ea typeface="宋体" panose="02010600030101010101" pitchFamily="2" charset="-122"/>
              </a:rPr>
              <a:t>初试成绩</a:t>
            </a:r>
            <a:r>
              <a:rPr lang="en-US" altLang="zh-CN" sz="2400">
                <a:latin typeface="Arial" panose="020B0604020202020204" pitchFamily="34" charset="0"/>
                <a:ea typeface="宋体" panose="02010600030101010101" pitchFamily="2" charset="-122"/>
              </a:rPr>
              <a:t>+</a:t>
            </a:r>
            <a:r>
              <a:rPr lang="zh-CN" altLang="en-US" sz="2400">
                <a:latin typeface="Arial" panose="020B0604020202020204" pitchFamily="34" charset="0"/>
                <a:ea typeface="宋体" panose="02010600030101010101" pitchFamily="2" charset="-122"/>
              </a:rPr>
              <a:t>复试成绩？</a:t>
            </a:r>
            <a:endParaRPr lang="zh-CN" altLang="en-US" sz="2400">
              <a:latin typeface="Arial" panose="020B0604020202020204" pitchFamily="34" charset="0"/>
              <a:ea typeface="宋体" panose="02010600030101010101" pitchFamily="2"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14337"/>
          <p:cNvSpPr>
            <a:spLocks noGrp="1"/>
          </p:cNvSpPr>
          <p:nvPr>
            <p:ph type="title"/>
          </p:nvPr>
        </p:nvSpPr>
        <p:spPr/>
        <p:txBody>
          <a:bodyPr anchor="ctr"/>
          <a:p>
            <a:r>
              <a:rPr lang="zh-CN" altLang="en-US" dirty="0"/>
              <a:t>讲评及分析</a:t>
            </a:r>
            <a:endParaRPr lang="zh-CN" altLang="en-US"/>
          </a:p>
        </p:txBody>
      </p:sp>
      <p:sp>
        <p:nvSpPr>
          <p:cNvPr id="12290" name="文本占位符 14338"/>
          <p:cNvSpPr>
            <a:spLocks noGrp="1"/>
          </p:cNvSpPr>
          <p:nvPr>
            <p:ph idx="1"/>
          </p:nvPr>
        </p:nvSpPr>
        <p:spPr/>
        <p:txBody>
          <a:bodyPr anchor="t"/>
          <a:p>
            <a:r>
              <a:rPr lang="zh-CN" altLang="en-US" dirty="0"/>
              <a:t>关键问题：统一的评价标准</a:t>
            </a:r>
            <a:endParaRPr lang="zh-CN" altLang="en-US" dirty="0"/>
          </a:p>
          <a:p>
            <a:r>
              <a:rPr lang="en-US" altLang="zh-CN" dirty="0"/>
              <a:t>1</a:t>
            </a:r>
            <a:r>
              <a:rPr lang="zh-CN" altLang="en-US" dirty="0"/>
              <a:t>。模糊评价如何量化？</a:t>
            </a:r>
            <a:endParaRPr lang="zh-CN" altLang="en-US" dirty="0"/>
          </a:p>
          <a:p>
            <a:r>
              <a:rPr lang="en-US" altLang="zh-CN" dirty="0"/>
              <a:t>2</a:t>
            </a:r>
            <a:r>
              <a:rPr lang="zh-CN" altLang="en-US" dirty="0"/>
              <a:t>。不同量纲的分数如何统一？</a:t>
            </a:r>
            <a:endParaRPr lang="zh-CN" altLang="en-US" dirty="0"/>
          </a:p>
          <a:p>
            <a:r>
              <a:rPr lang="zh-CN" altLang="en-US" dirty="0"/>
              <a:t>我们采用的方法是把一切数据都量化到</a:t>
            </a:r>
            <a:endParaRPr lang="zh-CN" altLang="en-US" dirty="0"/>
          </a:p>
          <a:p>
            <a:r>
              <a:rPr lang="en-US" altLang="zh-CN" dirty="0"/>
              <a:t>[0 1]</a:t>
            </a:r>
            <a:r>
              <a:rPr lang="zh-CN" altLang="en-US" dirty="0"/>
              <a:t>区间。然后求加权和。得出一个唯一的分数。作为录取标准。</a:t>
            </a:r>
            <a:endParaRPr lang="zh-CN" altLang="en-US"/>
          </a:p>
        </p:txBody>
      </p:sp>
      <p:sp>
        <p:nvSpPr>
          <p:cNvPr id="12291"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文本框 1"/>
          <p:cNvSpPr txBox="1"/>
          <p:nvPr/>
        </p:nvSpPr>
        <p:spPr>
          <a:xfrm>
            <a:off x="1817688" y="188913"/>
            <a:ext cx="320992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模糊数学基础知识：</a:t>
            </a:r>
            <a:endParaRPr lang="zh-CN" altLang="en-US" sz="2400">
              <a:latin typeface="Arial" panose="020B0604020202020204" pitchFamily="34" charset="0"/>
              <a:ea typeface="宋体" panose="02010600030101010101" pitchFamily="2" charset="-122"/>
            </a:endParaRPr>
          </a:p>
        </p:txBody>
      </p:sp>
      <p:sp>
        <p:nvSpPr>
          <p:cNvPr id="13315" name="文本框 3"/>
          <p:cNvSpPr txBox="1"/>
          <p:nvPr/>
        </p:nvSpPr>
        <p:spPr>
          <a:xfrm>
            <a:off x="2495550" y="1339850"/>
            <a:ext cx="6172200"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从数学上来看，世界上的现象可分为三类：</a:t>
            </a:r>
            <a:endParaRPr lang="zh-CN" altLang="en-US" sz="2400">
              <a:latin typeface="Arial" panose="020B0604020202020204" pitchFamily="34" charset="0"/>
              <a:ea typeface="宋体" panose="02010600030101010101" pitchFamily="2" charset="-122"/>
            </a:endParaRPr>
          </a:p>
        </p:txBody>
      </p:sp>
      <p:sp>
        <p:nvSpPr>
          <p:cNvPr id="13316" name="文本框 4"/>
          <p:cNvSpPr txBox="1"/>
          <p:nvPr/>
        </p:nvSpPr>
        <p:spPr>
          <a:xfrm>
            <a:off x="2566988" y="2060575"/>
            <a:ext cx="4449762"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1.</a:t>
            </a:r>
            <a:r>
              <a:rPr lang="zh-CN" altLang="en-US" sz="2400">
                <a:latin typeface="Arial" panose="020B0604020202020204" pitchFamily="34" charset="0"/>
                <a:ea typeface="宋体" panose="02010600030101010101" pitchFamily="2" charset="-122"/>
              </a:rPr>
              <a:t>确定性现象：运动的速率</a:t>
            </a:r>
            <a:endParaRPr lang="zh-CN" altLang="en-US" sz="2400">
              <a:latin typeface="Arial" panose="020B0604020202020204" pitchFamily="34" charset="0"/>
              <a:ea typeface="宋体" panose="02010600030101010101" pitchFamily="2" charset="-122"/>
            </a:endParaRPr>
          </a:p>
        </p:txBody>
      </p:sp>
      <p:sp>
        <p:nvSpPr>
          <p:cNvPr id="13317" name="文本框 5"/>
          <p:cNvSpPr txBox="1"/>
          <p:nvPr/>
        </p:nvSpPr>
        <p:spPr>
          <a:xfrm>
            <a:off x="2566988" y="2636838"/>
            <a:ext cx="4459287"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2.</a:t>
            </a:r>
            <a:r>
              <a:rPr lang="zh-CN" altLang="en-US" sz="2400">
                <a:latin typeface="Arial" panose="020B0604020202020204" pitchFamily="34" charset="0"/>
                <a:ea typeface="宋体" panose="02010600030101010101" pitchFamily="2" charset="-122"/>
              </a:rPr>
              <a:t>随机性现象：故障发生的概率</a:t>
            </a:r>
            <a:endParaRPr lang="zh-CN" altLang="en-US" sz="2400">
              <a:latin typeface="Arial" panose="020B0604020202020204" pitchFamily="34" charset="0"/>
              <a:ea typeface="宋体" panose="02010600030101010101" pitchFamily="2" charset="-122"/>
            </a:endParaRPr>
          </a:p>
        </p:txBody>
      </p:sp>
      <p:sp>
        <p:nvSpPr>
          <p:cNvPr id="7" name="右箭头 6"/>
          <p:cNvSpPr/>
          <p:nvPr/>
        </p:nvSpPr>
        <p:spPr>
          <a:xfrm>
            <a:off x="6456363" y="2205038"/>
            <a:ext cx="719138" cy="746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319" name="文本框 8"/>
          <p:cNvSpPr txBox="1"/>
          <p:nvPr/>
        </p:nvSpPr>
        <p:spPr>
          <a:xfrm>
            <a:off x="7248525" y="1989138"/>
            <a:ext cx="2103438"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经典数学</a:t>
            </a:r>
            <a:endParaRPr lang="zh-CN" altLang="en-US" sz="2400">
              <a:latin typeface="Arial" panose="020B0604020202020204" pitchFamily="34" charset="0"/>
              <a:ea typeface="宋体" panose="02010600030101010101" pitchFamily="2" charset="-122"/>
            </a:endParaRPr>
          </a:p>
        </p:txBody>
      </p:sp>
      <p:sp>
        <p:nvSpPr>
          <p:cNvPr id="10" name="右箭头 9"/>
          <p:cNvSpPr/>
          <p:nvPr/>
        </p:nvSpPr>
        <p:spPr>
          <a:xfrm>
            <a:off x="7032625" y="2781300"/>
            <a:ext cx="647700"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321" name="文本框 10"/>
          <p:cNvSpPr txBox="1"/>
          <p:nvPr/>
        </p:nvSpPr>
        <p:spPr>
          <a:xfrm>
            <a:off x="7751763" y="2565400"/>
            <a:ext cx="210502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概率与统计</a:t>
            </a:r>
            <a:endParaRPr lang="zh-CN" altLang="en-US" sz="2400">
              <a:latin typeface="Arial" panose="020B0604020202020204" pitchFamily="34" charset="0"/>
              <a:ea typeface="宋体" panose="02010600030101010101" pitchFamily="2" charset="-122"/>
            </a:endParaRPr>
          </a:p>
        </p:txBody>
      </p:sp>
      <p:sp>
        <p:nvSpPr>
          <p:cNvPr id="13322" name="文本框 11"/>
          <p:cNvSpPr txBox="1"/>
          <p:nvPr/>
        </p:nvSpPr>
        <p:spPr>
          <a:xfrm>
            <a:off x="2566988" y="3140075"/>
            <a:ext cx="4456112"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3. </a:t>
            </a:r>
            <a:r>
              <a:rPr lang="zh-CN" altLang="en-US" sz="2400">
                <a:latin typeface="Arial" panose="020B0604020202020204" pitchFamily="34" charset="0"/>
                <a:ea typeface="宋体" panose="02010600030101010101" pitchFamily="2" charset="-122"/>
              </a:rPr>
              <a:t>模糊现象：热，冷，大，小</a:t>
            </a:r>
            <a:endParaRPr lang="zh-CN" altLang="en-US" sz="2400">
              <a:latin typeface="Arial" panose="020B0604020202020204" pitchFamily="34" charset="0"/>
              <a:ea typeface="宋体" panose="02010600030101010101" pitchFamily="2" charset="-122"/>
            </a:endParaRPr>
          </a:p>
        </p:txBody>
      </p:sp>
      <p:sp>
        <p:nvSpPr>
          <p:cNvPr id="13" name="右箭头 12"/>
          <p:cNvSpPr/>
          <p:nvPr/>
        </p:nvSpPr>
        <p:spPr>
          <a:xfrm>
            <a:off x="7032625" y="3213100"/>
            <a:ext cx="719138"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324" name="文本框 13"/>
          <p:cNvSpPr txBox="1"/>
          <p:nvPr/>
        </p:nvSpPr>
        <p:spPr>
          <a:xfrm>
            <a:off x="7823200" y="3140075"/>
            <a:ext cx="210502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如何量化？</a:t>
            </a:r>
            <a:endParaRPr lang="zh-CN" altLang="en-US" sz="2400">
              <a:latin typeface="Arial" panose="020B0604020202020204" pitchFamily="34" charset="0"/>
              <a:ea typeface="宋体" panose="02010600030101010101" pitchFamily="2" charset="-122"/>
            </a:endParaRPr>
          </a:p>
        </p:txBody>
      </p:sp>
      <p:sp>
        <p:nvSpPr>
          <p:cNvPr id="13325" name="文本框 15"/>
          <p:cNvSpPr txBox="1"/>
          <p:nvPr/>
        </p:nvSpPr>
        <p:spPr>
          <a:xfrm>
            <a:off x="2495550" y="3789363"/>
            <a:ext cx="5846763"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模糊数学</a:t>
            </a:r>
            <a:r>
              <a:rPr lang="en-US" altLang="zh-CN" sz="2400">
                <a:latin typeface="Arial" panose="020B0604020202020204" pitchFamily="34" charset="0"/>
                <a:ea typeface="宋体" panose="02010600030101010101" pitchFamily="2" charset="-122"/>
              </a:rPr>
              <a:t>-----</a:t>
            </a:r>
            <a:r>
              <a:rPr lang="zh-CN" altLang="en-US" sz="2400">
                <a:latin typeface="Arial" panose="020B0604020202020204" pitchFamily="34" charset="0"/>
                <a:ea typeface="宋体" panose="02010600030101010101" pitchFamily="2" charset="-122"/>
              </a:rPr>
              <a:t>模糊现象的定量处理方法</a:t>
            </a:r>
            <a:endParaRPr lang="zh-CN" altLang="en-US" sz="2400">
              <a:latin typeface="Arial" panose="020B0604020202020204" pitchFamily="34" charset="0"/>
              <a:ea typeface="宋体" panose="02010600030101010101" pitchFamily="2" charset="-122"/>
            </a:endParaRPr>
          </a:p>
        </p:txBody>
      </p:sp>
      <p:sp>
        <p:nvSpPr>
          <p:cNvPr id="13326" name="文本框 2"/>
          <p:cNvSpPr txBox="1"/>
          <p:nvPr/>
        </p:nvSpPr>
        <p:spPr>
          <a:xfrm>
            <a:off x="2711450" y="4437063"/>
            <a:ext cx="5716588"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实例：张三是秃子？</a:t>
            </a:r>
            <a:r>
              <a:rPr lang="en-US" altLang="zh-CN" sz="2400">
                <a:latin typeface="Arial" panose="020B0604020202020204" pitchFamily="34" charset="0"/>
                <a:ea typeface="宋体" panose="02010600030101010101" pitchFamily="2" charset="-122"/>
              </a:rPr>
              <a:t>----</a:t>
            </a:r>
            <a:r>
              <a:rPr lang="zh-CN" altLang="en-US" sz="2400">
                <a:latin typeface="Arial" panose="020B0604020202020204" pitchFamily="34" charset="0"/>
                <a:ea typeface="宋体" panose="02010600030101010101" pitchFamily="2" charset="-122"/>
              </a:rPr>
              <a:t>取决于头发数量</a:t>
            </a:r>
            <a:endParaRPr lang="zh-CN" altLang="en-US" sz="2400">
              <a:latin typeface="Arial" panose="020B0604020202020204" pitchFamily="34" charset="0"/>
              <a:ea typeface="宋体" panose="02010600030101010101" pitchFamily="2" charset="-122"/>
            </a:endParaRPr>
          </a:p>
        </p:txBody>
      </p:sp>
      <p:sp>
        <p:nvSpPr>
          <p:cNvPr id="13327" name="文本框 2"/>
          <p:cNvSpPr txBox="1"/>
          <p:nvPr/>
        </p:nvSpPr>
        <p:spPr>
          <a:xfrm>
            <a:off x="3143250" y="5013325"/>
            <a:ext cx="5397500"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一根，二根，</a:t>
            </a:r>
            <a:r>
              <a:rPr lang="en-US" altLang="zh-CN" sz="2400">
                <a:latin typeface="Arial" panose="020B0604020202020204" pitchFamily="34" charset="0"/>
                <a:ea typeface="宋体" panose="02010600030101010101" pitchFamily="2" charset="-122"/>
              </a:rPr>
              <a:t>.......,100</a:t>
            </a:r>
            <a:r>
              <a:rPr lang="zh-CN" altLang="en-US" sz="2400">
                <a:latin typeface="Arial" panose="020B0604020202020204" pitchFamily="34" charset="0"/>
                <a:ea typeface="宋体" panose="02010600030101010101" pitchFamily="2" charset="-122"/>
              </a:rPr>
              <a:t>根，</a:t>
            </a:r>
            <a:r>
              <a:rPr lang="en-US" altLang="zh-CN" sz="2400">
                <a:latin typeface="Arial" panose="020B0604020202020204" pitchFamily="34" charset="0"/>
                <a:ea typeface="宋体" panose="02010600030101010101" pitchFamily="2" charset="-122"/>
              </a:rPr>
              <a:t>......</a:t>
            </a:r>
            <a:endParaRPr lang="en-US" altLang="zh-CN" sz="2400">
              <a:latin typeface="Arial" panose="020B0604020202020204" pitchFamily="34" charset="0"/>
              <a:ea typeface="宋体" panose="02010600030101010101" pitchFamily="2" charset="-122"/>
            </a:endParaRPr>
          </a:p>
        </p:txBody>
      </p:sp>
      <p:sp>
        <p:nvSpPr>
          <p:cNvPr id="13328" name="文本框 2"/>
          <p:cNvSpPr txBox="1"/>
          <p:nvPr/>
        </p:nvSpPr>
        <p:spPr>
          <a:xfrm>
            <a:off x="2566988" y="5661025"/>
            <a:ext cx="548322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解决方法：秃的程度</a:t>
            </a:r>
            <a:r>
              <a:rPr lang="en-US" altLang="zh-CN" sz="2400">
                <a:latin typeface="Arial" panose="020B0604020202020204" pitchFamily="34" charset="0"/>
                <a:ea typeface="宋体" panose="02010600030101010101" pitchFamily="2" charset="-122"/>
              </a:rPr>
              <a:t>----</a:t>
            </a:r>
            <a:r>
              <a:rPr lang="zh-CN" altLang="en-US" sz="2400" b="1">
                <a:solidFill>
                  <a:srgbClr val="FF0000"/>
                </a:solidFill>
                <a:latin typeface="Arial" panose="020B0604020202020204" pitchFamily="34" charset="0"/>
                <a:ea typeface="宋体" panose="02010600030101010101" pitchFamily="2" charset="-122"/>
              </a:rPr>
              <a:t>隶属度函数</a:t>
            </a:r>
            <a:r>
              <a:rPr lang="en-US" altLang="zh-CN" sz="2400" b="1">
                <a:solidFill>
                  <a:srgbClr val="FF0000"/>
                </a:solidFill>
                <a:latin typeface="Arial" panose="020B0604020202020204" pitchFamily="34" charset="0"/>
                <a:ea typeface="宋体" panose="02010600030101010101" pitchFamily="2" charset="-122"/>
              </a:rPr>
              <a:t>f(x)</a:t>
            </a:r>
            <a:endParaRPr lang="en-US" altLang="zh-CN" sz="2400" b="1">
              <a:solidFill>
                <a:srgbClr val="FF0000"/>
              </a:solidFill>
              <a:latin typeface="Arial" panose="020B0604020202020204" pitchFamily="34" charset="0"/>
              <a:ea typeface="宋体" panose="02010600030101010101" pitchFamily="2" charset="-122"/>
            </a:endParaRPr>
          </a:p>
        </p:txBody>
      </p:sp>
      <p:sp>
        <p:nvSpPr>
          <p:cNvPr id="13329" name="文本框 2"/>
          <p:cNvSpPr txBox="1"/>
          <p:nvPr/>
        </p:nvSpPr>
        <p:spPr>
          <a:xfrm>
            <a:off x="7896225" y="5661025"/>
            <a:ext cx="210502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其值域为</a:t>
            </a:r>
            <a:r>
              <a:rPr lang="en-US" altLang="zh-CN" sz="2400">
                <a:latin typeface="Arial" panose="020B0604020202020204" pitchFamily="34" charset="0"/>
                <a:ea typeface="宋体" panose="02010600030101010101" pitchFamily="2" charset="-122"/>
              </a:rPr>
              <a:t>[0,1]</a:t>
            </a:r>
            <a:endParaRPr lang="en-US" altLang="zh-CN" sz="2400">
              <a:latin typeface="Arial" panose="020B0604020202020204" pitchFamily="34"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文本框 1"/>
          <p:cNvSpPr txBox="1"/>
          <p:nvPr/>
        </p:nvSpPr>
        <p:spPr>
          <a:xfrm>
            <a:off x="1611313" y="112713"/>
            <a:ext cx="1481137" cy="457200"/>
          </a:xfrm>
          <a:prstGeom prst="rect">
            <a:avLst/>
          </a:prstGeom>
          <a:noFill/>
          <a:ln w="9525">
            <a:noFill/>
            <a:miter/>
          </a:ln>
        </p:spPr>
        <p:txBody>
          <a:bodyPr wrap="square" anchor="t">
            <a:spAutoFit/>
          </a:bodyPr>
          <a:p>
            <a:pPr lvl="0"/>
            <a:r>
              <a:rPr lang="zh-CN" altLang="en-US" sz="2400">
                <a:latin typeface="黑体" panose="02010609060101010101" pitchFamily="2" charset="-122"/>
                <a:ea typeface="黑体" panose="02010609060101010101" pitchFamily="2" charset="-122"/>
              </a:rPr>
              <a:t>题</a:t>
            </a:r>
            <a:r>
              <a:rPr lang="en-US" altLang="zh-CN" sz="2400">
                <a:latin typeface="黑体" panose="02010609060101010101" pitchFamily="2" charset="-122"/>
                <a:ea typeface="黑体" panose="02010609060101010101" pitchFamily="2" charset="-122"/>
              </a:rPr>
              <a:t>3</a:t>
            </a:r>
            <a:r>
              <a:rPr lang="zh-CN" altLang="en-US" sz="2400">
                <a:latin typeface="黑体" panose="02010609060101010101" pitchFamily="2" charset="-122"/>
                <a:ea typeface="黑体" panose="02010609060101010101" pitchFamily="2" charset="-122"/>
              </a:rPr>
              <a:t>分析：</a:t>
            </a:r>
            <a:endParaRPr lang="zh-CN" altLang="en-US" sz="2400">
              <a:latin typeface="黑体" panose="02010609060101010101" pitchFamily="2" charset="-122"/>
              <a:ea typeface="黑体" panose="02010609060101010101" pitchFamily="2" charset="-122"/>
            </a:endParaRPr>
          </a:p>
        </p:txBody>
      </p:sp>
      <p:sp>
        <p:nvSpPr>
          <p:cNvPr id="17410" name="文本框 1"/>
          <p:cNvSpPr txBox="1"/>
          <p:nvPr/>
        </p:nvSpPr>
        <p:spPr>
          <a:xfrm>
            <a:off x="2135188" y="1412875"/>
            <a:ext cx="4289425" cy="457200"/>
          </a:xfrm>
          <a:prstGeom prst="rect">
            <a:avLst/>
          </a:prstGeom>
          <a:noFill/>
          <a:ln w="9525">
            <a:noFill/>
            <a:miter/>
          </a:ln>
        </p:spPr>
        <p:txBody>
          <a:bodyPr wrap="square" anchor="t">
            <a:spAutoFit/>
          </a:bodyPr>
          <a:p>
            <a:pPr lvl="0"/>
            <a:r>
              <a:rPr lang="zh-CN" altLang="en-US" sz="2400">
                <a:latin typeface="黑体" panose="02010609060101010101" pitchFamily="2" charset="-122"/>
                <a:ea typeface="黑体" panose="02010609060101010101" pitchFamily="2" charset="-122"/>
              </a:rPr>
              <a:t>算法：深度搜索，广度搜索。</a:t>
            </a:r>
            <a:endParaRPr lang="zh-CN" altLang="en-US" sz="2400">
              <a:latin typeface="黑体" panose="02010609060101010101" pitchFamily="2" charset="-122"/>
              <a:ea typeface="黑体" panose="02010609060101010101" pitchFamily="2" charset="-122"/>
            </a:endParaRPr>
          </a:p>
        </p:txBody>
      </p:sp>
      <p:sp>
        <p:nvSpPr>
          <p:cNvPr id="17411" name="文本框 2"/>
          <p:cNvSpPr txBox="1"/>
          <p:nvPr/>
        </p:nvSpPr>
        <p:spPr>
          <a:xfrm>
            <a:off x="2206625" y="765175"/>
            <a:ext cx="3473450" cy="457200"/>
          </a:xfrm>
          <a:prstGeom prst="rect">
            <a:avLst/>
          </a:prstGeom>
          <a:noFill/>
          <a:ln w="9525">
            <a:noFill/>
            <a:miter/>
          </a:ln>
        </p:spPr>
        <p:txBody>
          <a:bodyPr wrap="square" anchor="t">
            <a:spAutoFit/>
          </a:bodyPr>
          <a:p>
            <a:pPr lvl="0"/>
            <a:r>
              <a:rPr lang="zh-CN" altLang="en-US" sz="2400">
                <a:latin typeface="黑体" panose="02010609060101010101" pitchFamily="2" charset="-122"/>
                <a:ea typeface="黑体" panose="02010609060101010101" pitchFamily="2" charset="-122"/>
              </a:rPr>
              <a:t>模型：建立搜索树。</a:t>
            </a:r>
            <a:endParaRPr lang="zh-CN" altLang="en-US" sz="2400">
              <a:latin typeface="黑体" panose="02010609060101010101" pitchFamily="2" charset="-122"/>
              <a:ea typeface="黑体" panose="02010609060101010101" pitchFamily="2" charset="-122"/>
            </a:endParaRPr>
          </a:p>
        </p:txBody>
      </p:sp>
      <p:sp>
        <p:nvSpPr>
          <p:cNvPr id="17412" name="文本框 3"/>
          <p:cNvSpPr txBox="1"/>
          <p:nvPr/>
        </p:nvSpPr>
        <p:spPr>
          <a:xfrm>
            <a:off x="2293938" y="2316163"/>
            <a:ext cx="1057275" cy="457200"/>
          </a:xfrm>
          <a:prstGeom prst="rect">
            <a:avLst/>
          </a:prstGeom>
          <a:noFill/>
          <a:ln w="9525">
            <a:noFill/>
            <a:miter/>
          </a:ln>
        </p:spPr>
        <p:txBody>
          <a:bodyPr wrap="square" anchor="t">
            <a:spAutoFit/>
          </a:bodyPr>
          <a:p>
            <a:pPr lvl="0"/>
            <a:r>
              <a:rPr lang="zh-CN" altLang="en-US" sz="2400">
                <a:latin typeface="黑体" panose="02010609060101010101" pitchFamily="2" charset="-122"/>
                <a:ea typeface="黑体" panose="02010609060101010101" pitchFamily="2" charset="-122"/>
              </a:rPr>
              <a:t>要求：</a:t>
            </a:r>
            <a:endParaRPr lang="zh-CN" altLang="en-US" sz="2400">
              <a:latin typeface="黑体" panose="02010609060101010101" pitchFamily="2" charset="-122"/>
              <a:ea typeface="黑体" panose="02010609060101010101" pitchFamily="2" charset="-122"/>
            </a:endParaRPr>
          </a:p>
        </p:txBody>
      </p:sp>
      <p:sp>
        <p:nvSpPr>
          <p:cNvPr id="17413" name="文本框 4"/>
          <p:cNvSpPr txBox="1"/>
          <p:nvPr/>
        </p:nvSpPr>
        <p:spPr>
          <a:xfrm>
            <a:off x="3505200" y="2482850"/>
            <a:ext cx="3453130" cy="457200"/>
          </a:xfrm>
          <a:prstGeom prst="rect">
            <a:avLst/>
          </a:prstGeom>
          <a:noFill/>
          <a:ln w="9525">
            <a:noFill/>
            <a:miter/>
          </a:ln>
        </p:spPr>
        <p:txBody>
          <a:bodyPr wrap="square" anchor="t">
            <a:spAutoFit/>
          </a:bodyPr>
          <a:p>
            <a:pPr lvl="0"/>
            <a:r>
              <a:rPr lang="en-US" altLang="zh-CN" sz="2400">
                <a:latin typeface="黑体" panose="02010609060101010101" pitchFamily="2" charset="-122"/>
                <a:ea typeface="黑体" panose="02010609060101010101" pitchFamily="2" charset="-122"/>
              </a:rPr>
              <a:t>1. </a:t>
            </a:r>
            <a:r>
              <a:rPr lang="zh-CN" altLang="en-US" sz="2400">
                <a:latin typeface="黑体" panose="02010609060101010101" pitchFamily="2" charset="-122"/>
                <a:ea typeface="黑体" panose="02010609060101010101" pitchFamily="2" charset="-122"/>
              </a:rPr>
              <a:t>搜索出所有分法</a:t>
            </a:r>
            <a:endParaRPr lang="zh-CN" altLang="en-US" sz="2400">
              <a:latin typeface="黑体" panose="02010609060101010101" pitchFamily="2" charset="-122"/>
              <a:ea typeface="黑体" panose="02010609060101010101" pitchFamily="2" charset="-122"/>
            </a:endParaRPr>
          </a:p>
        </p:txBody>
      </p:sp>
      <p:sp>
        <p:nvSpPr>
          <p:cNvPr id="17414" name="文本框 5"/>
          <p:cNvSpPr txBox="1"/>
          <p:nvPr/>
        </p:nvSpPr>
        <p:spPr>
          <a:xfrm>
            <a:off x="3575050" y="2997200"/>
            <a:ext cx="2659063" cy="457200"/>
          </a:xfrm>
          <a:prstGeom prst="rect">
            <a:avLst/>
          </a:prstGeom>
          <a:noFill/>
          <a:ln w="9525">
            <a:noFill/>
            <a:miter/>
          </a:ln>
        </p:spPr>
        <p:txBody>
          <a:bodyPr wrap="square" anchor="t">
            <a:spAutoFit/>
          </a:bodyPr>
          <a:p>
            <a:pPr lvl="0"/>
            <a:r>
              <a:rPr lang="en-US" altLang="zh-CN" sz="2400">
                <a:latin typeface="黑体" panose="02010609060101010101" pitchFamily="2" charset="-122"/>
                <a:ea typeface="黑体" panose="02010609060101010101" pitchFamily="2" charset="-122"/>
              </a:rPr>
              <a:t>2. </a:t>
            </a:r>
            <a:r>
              <a:rPr lang="zh-CN" altLang="en-US" sz="2400">
                <a:latin typeface="黑体" panose="02010609060101010101" pitchFamily="2" charset="-122"/>
                <a:ea typeface="黑体" panose="02010609060101010101" pitchFamily="2" charset="-122"/>
              </a:rPr>
              <a:t>找出最优分法</a:t>
            </a:r>
            <a:endParaRPr lang="zh-CN" altLang="en-US" sz="2400">
              <a:latin typeface="黑体" panose="02010609060101010101" pitchFamily="2" charset="-122"/>
              <a:ea typeface="黑体" panose="02010609060101010101" pitchFamily="2" charset="-122"/>
            </a:endParaRPr>
          </a:p>
        </p:txBody>
      </p:sp>
      <p:sp>
        <p:nvSpPr>
          <p:cNvPr id="17415" name="文本框 6"/>
          <p:cNvSpPr txBox="1"/>
          <p:nvPr/>
        </p:nvSpPr>
        <p:spPr>
          <a:xfrm>
            <a:off x="2273300" y="4322763"/>
            <a:ext cx="1374775" cy="457200"/>
          </a:xfrm>
          <a:prstGeom prst="rect">
            <a:avLst/>
          </a:prstGeom>
          <a:noFill/>
          <a:ln w="9525">
            <a:noFill/>
            <a:miter/>
          </a:ln>
        </p:spPr>
        <p:txBody>
          <a:bodyPr wrap="square" anchor="t">
            <a:spAutoFit/>
          </a:bodyPr>
          <a:p>
            <a:pPr lvl="0"/>
            <a:r>
              <a:rPr lang="zh-CN" altLang="en-US" sz="2400">
                <a:latin typeface="黑体" panose="02010609060101010101" pitchFamily="2" charset="-122"/>
                <a:ea typeface="黑体" panose="02010609060101010101" pitchFamily="2" charset="-122"/>
              </a:rPr>
              <a:t>思考：</a:t>
            </a:r>
            <a:endParaRPr lang="zh-CN" altLang="en-US" sz="2400">
              <a:latin typeface="黑体" panose="02010609060101010101" pitchFamily="2" charset="-122"/>
              <a:ea typeface="黑体" panose="02010609060101010101" pitchFamily="2" charset="-122"/>
            </a:endParaRPr>
          </a:p>
        </p:txBody>
      </p:sp>
      <p:sp>
        <p:nvSpPr>
          <p:cNvPr id="17416" name="文本框 7"/>
          <p:cNvSpPr txBox="1"/>
          <p:nvPr/>
        </p:nvSpPr>
        <p:spPr>
          <a:xfrm>
            <a:off x="3308350" y="4375150"/>
            <a:ext cx="7202488" cy="365760"/>
          </a:xfrm>
          <a:prstGeom prst="rect">
            <a:avLst/>
          </a:prstGeom>
          <a:noFill/>
          <a:ln w="9525">
            <a:noFill/>
            <a:miter/>
          </a:ln>
        </p:spPr>
        <p:txBody>
          <a:bodyPr wrap="square" anchor="t">
            <a:spAutoFit/>
          </a:bodyPr>
          <a:p>
            <a:pPr lvl="0"/>
            <a:r>
              <a:rPr lang="en-US" altLang="zh-CN">
                <a:latin typeface="Arial" panose="020B0604020202020204" pitchFamily="34" charset="0"/>
                <a:ea typeface="宋体" panose="02010600030101010101" pitchFamily="2" charset="-122"/>
              </a:rPr>
              <a:t>8 3 1</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8 3 2</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8 3 3</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8 3 4</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8 3 5</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8 3 6</a:t>
            </a:r>
            <a:r>
              <a:rPr lang="zh-CN" altLang="en-US">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8 3 7</a:t>
            </a:r>
            <a:endParaRPr lang="en-US" altLang="zh-CN">
              <a:latin typeface="Arial" panose="020B0604020202020204" pitchFamily="34" charset="0"/>
              <a:ea typeface="宋体"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2"/>
          <p:cNvSpPr txBox="1"/>
          <p:nvPr/>
        </p:nvSpPr>
        <p:spPr>
          <a:xfrm>
            <a:off x="2135188" y="188913"/>
            <a:ext cx="3511550"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隶属度函数的确定方法：</a:t>
            </a:r>
            <a:endParaRPr lang="zh-CN" altLang="en-US" sz="2400">
              <a:latin typeface="Arial" panose="020B0604020202020204" pitchFamily="34" charset="0"/>
              <a:ea typeface="宋体" panose="02010600030101010101" pitchFamily="2" charset="-122"/>
            </a:endParaRPr>
          </a:p>
        </p:txBody>
      </p:sp>
      <p:sp>
        <p:nvSpPr>
          <p:cNvPr id="14338" name="文本框 2"/>
          <p:cNvSpPr txBox="1"/>
          <p:nvPr/>
        </p:nvSpPr>
        <p:spPr>
          <a:xfrm>
            <a:off x="2855913" y="692150"/>
            <a:ext cx="2105025"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1.</a:t>
            </a:r>
            <a:r>
              <a:rPr lang="zh-CN" altLang="en-US" sz="2400">
                <a:latin typeface="Arial" panose="020B0604020202020204" pitchFamily="34" charset="0"/>
                <a:ea typeface="宋体" panose="02010600030101010101" pitchFamily="2" charset="-122"/>
              </a:rPr>
              <a:t>模糊统计法。</a:t>
            </a:r>
            <a:endParaRPr lang="zh-CN" altLang="en-US" sz="2400">
              <a:latin typeface="Arial" panose="020B0604020202020204" pitchFamily="34" charset="0"/>
              <a:ea typeface="宋体" panose="02010600030101010101" pitchFamily="2" charset="-122"/>
            </a:endParaRPr>
          </a:p>
        </p:txBody>
      </p:sp>
      <p:sp>
        <p:nvSpPr>
          <p:cNvPr id="14339" name="文本框 2"/>
          <p:cNvSpPr txBox="1"/>
          <p:nvPr/>
        </p:nvSpPr>
        <p:spPr>
          <a:xfrm>
            <a:off x="2855913" y="1339850"/>
            <a:ext cx="2105025"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2.</a:t>
            </a:r>
            <a:r>
              <a:rPr lang="zh-CN" altLang="en-US" sz="2400">
                <a:latin typeface="Arial" panose="020B0604020202020204" pitchFamily="34" charset="0"/>
                <a:ea typeface="宋体" panose="02010600030101010101" pitchFamily="2" charset="-122"/>
              </a:rPr>
              <a:t>例证法 </a:t>
            </a:r>
            <a:endParaRPr lang="zh-CN" altLang="en-US" sz="2400">
              <a:latin typeface="Arial" panose="020B0604020202020204" pitchFamily="34" charset="0"/>
              <a:ea typeface="宋体" panose="02010600030101010101" pitchFamily="2" charset="-122"/>
            </a:endParaRPr>
          </a:p>
        </p:txBody>
      </p:sp>
      <p:sp>
        <p:nvSpPr>
          <p:cNvPr id="14340" name="文本框 2"/>
          <p:cNvSpPr txBox="1"/>
          <p:nvPr/>
        </p:nvSpPr>
        <p:spPr>
          <a:xfrm>
            <a:off x="2782888" y="1989138"/>
            <a:ext cx="2105025"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 3.</a:t>
            </a:r>
            <a:r>
              <a:rPr lang="zh-CN" altLang="en-US" sz="2400">
                <a:latin typeface="Arial" panose="020B0604020202020204" pitchFamily="34" charset="0"/>
                <a:ea typeface="宋体" panose="02010600030101010101" pitchFamily="2" charset="-122"/>
              </a:rPr>
              <a:t>专家经验法。 </a:t>
            </a:r>
            <a:endParaRPr lang="zh-CN" altLang="en-US" sz="2400">
              <a:latin typeface="Arial" panose="020B0604020202020204" pitchFamily="34" charset="0"/>
              <a:ea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标题 15363"/>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问题（一）第一部分解答</a:t>
            </a:r>
            <a:endParaRPr lang="zh-CN" altLang="en-US" sz="4400" kern="1200" baseline="0">
              <a:latin typeface="Arial" panose="020B0604020202020204" pitchFamily="34" charset="0"/>
              <a:ea typeface="宋体" panose="02010600030101010101" pitchFamily="2" charset="-122"/>
              <a:cs typeface="+mj-cs"/>
            </a:endParaRPr>
          </a:p>
        </p:txBody>
      </p:sp>
      <p:sp>
        <p:nvSpPr>
          <p:cNvPr id="15362" name="副标题 15364"/>
          <p:cNvSpPr>
            <a:spLocks noGrp="1"/>
          </p:cNvSpPr>
          <p:nvPr>
            <p:ph type="subTitle" idx="1"/>
          </p:nvPr>
        </p:nvSpPr>
        <p:spPr>
          <a:xfrm>
            <a:off x="2895600" y="3886200"/>
            <a:ext cx="6400800" cy="1752600"/>
          </a:xfrm>
        </p:spPr>
        <p:txBody>
          <a:bodyPr anchor="t"/>
          <a:p>
            <a:pPr defTabSz="914400">
              <a:buNone/>
            </a:pPr>
            <a:r>
              <a:rPr lang="zh-CN" altLang="en-US" sz="3200" kern="1200" baseline="0" dirty="0">
                <a:latin typeface="Arial" panose="020B0604020202020204" pitchFamily="34" charset="0"/>
                <a:ea typeface="宋体" panose="02010600030101010101" pitchFamily="2" charset="-122"/>
                <a:cs typeface="+mn-cs"/>
              </a:rPr>
              <a:t>根据初复试成绩录取学生</a:t>
            </a:r>
            <a:endParaRPr lang="zh-CN" altLang="en-US" sz="3200" kern="1200" baseline="0">
              <a:latin typeface="Arial" panose="020B0604020202020204" pitchFamily="34" charset="0"/>
              <a:ea typeface="宋体" panose="02010600030101010101" pitchFamily="2" charset="-122"/>
              <a:cs typeface="+mn-cs"/>
            </a:endParaRPr>
          </a:p>
        </p:txBody>
      </p:sp>
      <p:sp>
        <p:nvSpPr>
          <p:cNvPr id="15363"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标题 17409"/>
          <p:cNvSpPr>
            <a:spLocks noGrp="1"/>
          </p:cNvSpPr>
          <p:nvPr>
            <p:ph type="title"/>
          </p:nvPr>
        </p:nvSpPr>
        <p:spPr/>
        <p:txBody>
          <a:bodyPr anchor="ctr"/>
          <a:p>
            <a:r>
              <a:rPr lang="en-US" altLang="zh-CN" dirty="0"/>
              <a:t>(1)</a:t>
            </a:r>
            <a:r>
              <a:rPr lang="zh-CN" altLang="en-US" dirty="0"/>
              <a:t>学生复试成绩的量化 </a:t>
            </a:r>
            <a:endParaRPr lang="zh-CN" altLang="en-US" dirty="0"/>
          </a:p>
        </p:txBody>
      </p:sp>
      <p:sp>
        <p:nvSpPr>
          <p:cNvPr id="16386" name="文本占位符 17410"/>
          <p:cNvSpPr>
            <a:spLocks noGrp="1"/>
          </p:cNvSpPr>
          <p:nvPr>
            <p:ph idx="1"/>
          </p:nvPr>
        </p:nvSpPr>
        <p:spPr/>
        <p:txBody>
          <a:bodyPr anchor="t"/>
          <a:p>
            <a:r>
              <a:rPr lang="zh-CN" altLang="en-US" sz="2800" dirty="0"/>
              <a:t>首先</a:t>
            </a:r>
            <a:r>
              <a:rPr lang="en-US" altLang="zh-CN" sz="2800" dirty="0"/>
              <a:t>,</a:t>
            </a:r>
            <a:r>
              <a:rPr lang="zh-CN" altLang="en-US" sz="2800" dirty="0"/>
              <a:t>由于各专家对每一个学生的五项条件都有一个主观评判结果</a:t>
            </a:r>
            <a:r>
              <a:rPr lang="en-US" altLang="zh-CN" sz="2800" dirty="0"/>
              <a:t>,</a:t>
            </a:r>
            <a:r>
              <a:rPr lang="zh-CN" altLang="en-US" sz="2800" dirty="0"/>
              <a:t>据此可以确定各专家对每一个学生的五项条件的量化分值</a:t>
            </a:r>
            <a:r>
              <a:rPr lang="en-US" altLang="zh-CN" sz="2800" dirty="0"/>
              <a:t>.</a:t>
            </a:r>
            <a:r>
              <a:rPr lang="zh-CN" altLang="en-US" sz="2800" dirty="0"/>
              <a:t>再综合</a:t>
            </a:r>
            <a:r>
              <a:rPr lang="en-US" altLang="zh-CN" sz="2800" dirty="0"/>
              <a:t>8</a:t>
            </a:r>
            <a:r>
              <a:rPr lang="zh-CN" altLang="en-US" sz="2800" dirty="0"/>
              <a:t>名专家的评分就可以得到每个学生的量化得分</a:t>
            </a:r>
            <a:r>
              <a:rPr lang="en-US" altLang="zh-CN" sz="2800"/>
              <a:t>.</a:t>
            </a:r>
            <a:endParaRPr lang="en-US" altLang="zh-CN" sz="2800"/>
          </a:p>
          <a:p>
            <a:r>
              <a:rPr lang="zh-CN" altLang="en-US" sz="2800" dirty="0"/>
              <a:t>我们注意到</a:t>
            </a:r>
            <a:r>
              <a:rPr lang="en-US" altLang="zh-CN" sz="2800" dirty="0"/>
              <a:t>,</a:t>
            </a:r>
            <a:r>
              <a:rPr lang="zh-CN" altLang="en-US" sz="2800" dirty="0"/>
              <a:t>学生的五项条件都具有一定的模糊性</a:t>
            </a:r>
            <a:r>
              <a:rPr lang="en-US" altLang="zh-CN" sz="2800" dirty="0"/>
              <a:t>,</a:t>
            </a:r>
            <a:r>
              <a:rPr lang="zh-CN" altLang="en-US" sz="2800" dirty="0"/>
              <a:t>评价分为</a:t>
            </a:r>
            <a:r>
              <a:rPr lang="en-US" altLang="zh-CN" sz="2800" dirty="0"/>
              <a:t>A,B,C,D</a:t>
            </a:r>
            <a:r>
              <a:rPr lang="zh-CN" altLang="en-US" sz="2800" dirty="0"/>
              <a:t>四个等级</a:t>
            </a:r>
            <a:r>
              <a:rPr lang="en-US" altLang="zh-CN" sz="2800" dirty="0"/>
              <a:t>,</a:t>
            </a:r>
            <a:r>
              <a:rPr lang="zh-CN" altLang="en-US" sz="2800" dirty="0"/>
              <a:t>即构成模糊集</a:t>
            </a:r>
            <a:r>
              <a:rPr lang="en-US" altLang="zh-CN" sz="2800" dirty="0"/>
              <a:t>U={u1,u2,u3,u4},</a:t>
            </a:r>
            <a:r>
              <a:rPr lang="zh-CN" altLang="en-US" sz="2800" dirty="0"/>
              <a:t>不妨设相应的评语集为</a:t>
            </a:r>
            <a:r>
              <a:rPr lang="en-US" altLang="zh-CN" sz="2800" dirty="0"/>
              <a:t>{</a:t>
            </a:r>
            <a:r>
              <a:rPr lang="zh-CN" altLang="en-US" sz="2800" dirty="0"/>
              <a:t>很好</a:t>
            </a:r>
            <a:r>
              <a:rPr lang="en-US" altLang="zh-CN" sz="2800" dirty="0"/>
              <a:t>,</a:t>
            </a:r>
            <a:r>
              <a:rPr lang="zh-CN" altLang="en-US" sz="2800" dirty="0"/>
              <a:t>好</a:t>
            </a:r>
            <a:r>
              <a:rPr lang="en-US" altLang="zh-CN" sz="2800" dirty="0"/>
              <a:t>,</a:t>
            </a:r>
            <a:r>
              <a:rPr lang="zh-CN" altLang="en-US" sz="2800" dirty="0"/>
              <a:t>较好</a:t>
            </a:r>
            <a:r>
              <a:rPr lang="en-US" altLang="zh-CN" sz="2800" dirty="0"/>
              <a:t>,</a:t>
            </a:r>
            <a:r>
              <a:rPr lang="zh-CN" altLang="en-US" sz="2800" dirty="0"/>
              <a:t>差</a:t>
            </a:r>
            <a:r>
              <a:rPr lang="en-US" altLang="zh-CN" sz="2800" dirty="0"/>
              <a:t>},</a:t>
            </a:r>
            <a:r>
              <a:rPr lang="zh-CN" altLang="en-US" sz="2800" dirty="0"/>
              <a:t>对应的数值为</a:t>
            </a:r>
            <a:r>
              <a:rPr lang="en-US" altLang="zh-CN" sz="2800" dirty="0"/>
              <a:t>{5,4,3,2}.</a:t>
            </a:r>
            <a:r>
              <a:rPr lang="zh-CN" altLang="en-US" sz="2800" dirty="0"/>
              <a:t>根据实际情况取偏大型柯西分布隶属函数</a:t>
            </a:r>
            <a:endParaRPr lang="zh-CN" altLang="en-US" sz="2800" dirty="0"/>
          </a:p>
        </p:txBody>
      </p:sp>
      <p:sp>
        <p:nvSpPr>
          <p:cNvPr id="16387"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文本框 1"/>
          <p:cNvSpPr txBox="1"/>
          <p:nvPr/>
        </p:nvSpPr>
        <p:spPr>
          <a:xfrm>
            <a:off x="1631950" y="260350"/>
            <a:ext cx="7826375" cy="723265"/>
          </a:xfrm>
          <a:prstGeom prst="rect">
            <a:avLst/>
          </a:prstGeom>
          <a:noFill/>
          <a:ln w="9525">
            <a:noFill/>
            <a:miter/>
          </a:ln>
        </p:spPr>
        <p:txBody>
          <a:bodyPr wrap="square" anchor="t">
            <a:spAutoFit/>
          </a:bodyPr>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    成绩     灵活性 创造性 知识面 表达力 外语</a:t>
            </a:r>
            <a:endParaRPr lang="zh-CN" altLang="en-US" sz="2400" dirty="0">
              <a:latin typeface="Arial" panose="020B0604020202020204" pitchFamily="34" charset="0"/>
              <a:ea typeface="宋体" panose="02010600030101010101" pitchFamily="2" charset="-122"/>
            </a:endParaRPr>
          </a:p>
          <a:p>
            <a:pPr lvl="0">
              <a:lnSpc>
                <a:spcPct val="80000"/>
              </a:lnSpc>
            </a:pPr>
            <a:r>
              <a:rPr lang="zh-CN" altLang="en-US" sz="2400" dirty="0">
                <a:latin typeface="Arial" panose="020B0604020202020204" pitchFamily="34" charset="0"/>
                <a:ea typeface="宋体" panose="02010600030101010101" pitchFamily="2" charset="-122"/>
                <a:sym typeface="Arial" panose="020B0604020202020204" pitchFamily="34" charset="0"/>
              </a:rPr>
              <a:t>学生</a:t>
            </a:r>
            <a:r>
              <a:rPr lang="en-US" altLang="zh-CN" sz="2400">
                <a:latin typeface="Arial" panose="020B0604020202020204" pitchFamily="34" charset="0"/>
                <a:ea typeface="宋体" panose="02010600030101010101" pitchFamily="2" charset="-122"/>
                <a:sym typeface="Arial" panose="020B0604020202020204" pitchFamily="34" charset="0"/>
              </a:rPr>
              <a:t>1   416         A         B           A         B         A</a:t>
            </a:r>
            <a:endParaRPr lang="zh-CN" altLang="en-US" sz="2400">
              <a:latin typeface="Arial" panose="020B0604020202020204" pitchFamily="34" charset="0"/>
              <a:ea typeface="宋体" panose="02010600030101010101" pitchFamily="2" charset="-122"/>
            </a:endParaRPr>
          </a:p>
        </p:txBody>
      </p:sp>
      <p:sp>
        <p:nvSpPr>
          <p:cNvPr id="13314" name="文本框 2"/>
          <p:cNvSpPr txBox="1"/>
          <p:nvPr/>
        </p:nvSpPr>
        <p:spPr>
          <a:xfrm>
            <a:off x="1631950" y="908050"/>
            <a:ext cx="6788150" cy="431165"/>
          </a:xfrm>
          <a:prstGeom prst="rect">
            <a:avLst/>
          </a:prstGeom>
          <a:noFill/>
          <a:ln w="9525">
            <a:noFill/>
            <a:miter/>
          </a:ln>
        </p:spPr>
        <p:txBody>
          <a:bodyPr wrap="square" anchor="t">
            <a:spAutoFit/>
          </a:bodyPr>
          <a:p>
            <a:pPr fontAlgn="base">
              <a:lnSpc>
                <a:spcPct val="80000"/>
              </a:lnSpc>
            </a:pPr>
            <a:r>
              <a:rPr lang="zh-CN" altLang="en-US" sz="2400" strike="noStrike" noProof="1" dirty="0">
                <a:solidFill>
                  <a:schemeClr val="accent4"/>
                </a:solidFill>
                <a:uFillTx/>
                <a:latin typeface="Arial" panose="020B0604020202020204" pitchFamily="34" charset="0"/>
                <a:ea typeface="宋体" panose="02010600030101010101" pitchFamily="2" charset="-122"/>
                <a:cs typeface="+mn-ea"/>
                <a:sym typeface="+mn-ea"/>
              </a:rPr>
              <a:t>学生</a:t>
            </a:r>
            <a:r>
              <a:rPr lang="en-US" altLang="zh-CN" sz="2400" strike="noStrike" noProof="1">
                <a:solidFill>
                  <a:schemeClr val="accent4"/>
                </a:solidFill>
                <a:uFillTx/>
                <a:latin typeface="Arial" panose="020B0604020202020204" pitchFamily="34" charset="0"/>
                <a:ea typeface="宋体" panose="02010600030101010101" pitchFamily="2" charset="-122"/>
                <a:cs typeface="+mn-ea"/>
                <a:sym typeface="+mn-ea"/>
              </a:rPr>
              <a:t>1   416         B         A           A         B         A</a:t>
            </a:r>
            <a:endParaRPr lang="zh-CN" altLang="en-US" sz="2400" strike="noStrike" noProof="1">
              <a:latin typeface="Arial" panose="020B0604020202020204" pitchFamily="34" charset="0"/>
              <a:ea typeface="宋体" panose="02010600030101010101" pitchFamily="2" charset="-122"/>
            </a:endParaRPr>
          </a:p>
        </p:txBody>
      </p:sp>
      <p:sp>
        <p:nvSpPr>
          <p:cNvPr id="17411" name="文本框 2"/>
          <p:cNvSpPr txBox="1"/>
          <p:nvPr/>
        </p:nvSpPr>
        <p:spPr>
          <a:xfrm>
            <a:off x="8472488" y="476250"/>
            <a:ext cx="210502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导师</a:t>
            </a:r>
            <a:r>
              <a:rPr lang="en-US" altLang="zh-CN" sz="2400">
                <a:latin typeface="Arial" panose="020B0604020202020204" pitchFamily="34" charset="0"/>
                <a:ea typeface="宋体" panose="02010600030101010101" pitchFamily="2" charset="-122"/>
              </a:rPr>
              <a:t>1</a:t>
            </a:r>
            <a:r>
              <a:rPr lang="zh-CN" altLang="en-US" sz="2400">
                <a:latin typeface="Arial" panose="020B0604020202020204" pitchFamily="34" charset="0"/>
                <a:ea typeface="宋体" panose="02010600030101010101" pitchFamily="2" charset="-122"/>
              </a:rPr>
              <a:t>的评价</a:t>
            </a:r>
            <a:endParaRPr lang="zh-CN" altLang="en-US" sz="2400">
              <a:latin typeface="Arial" panose="020B0604020202020204" pitchFamily="34" charset="0"/>
              <a:ea typeface="宋体" panose="02010600030101010101" pitchFamily="2" charset="-122"/>
            </a:endParaRPr>
          </a:p>
        </p:txBody>
      </p:sp>
      <p:sp>
        <p:nvSpPr>
          <p:cNvPr id="17412" name="文本框 2"/>
          <p:cNvSpPr txBox="1"/>
          <p:nvPr/>
        </p:nvSpPr>
        <p:spPr>
          <a:xfrm>
            <a:off x="8399463" y="908050"/>
            <a:ext cx="2141537"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 </a:t>
            </a:r>
            <a:r>
              <a:rPr lang="zh-CN" altLang="en-US" sz="2400">
                <a:latin typeface="Arial" panose="020B0604020202020204" pitchFamily="34" charset="0"/>
                <a:ea typeface="宋体" panose="02010600030101010101" pitchFamily="2" charset="-122"/>
              </a:rPr>
              <a:t>导师</a:t>
            </a:r>
            <a:r>
              <a:rPr lang="en-US" altLang="zh-CN" sz="2400">
                <a:latin typeface="Arial" panose="020B0604020202020204" pitchFamily="34" charset="0"/>
                <a:ea typeface="宋体" panose="02010600030101010101" pitchFamily="2" charset="-122"/>
              </a:rPr>
              <a:t>2</a:t>
            </a:r>
            <a:r>
              <a:rPr lang="zh-CN" altLang="en-US" sz="2400">
                <a:latin typeface="Arial" panose="020B0604020202020204" pitchFamily="34" charset="0"/>
                <a:ea typeface="宋体" panose="02010600030101010101" pitchFamily="2" charset="-122"/>
              </a:rPr>
              <a:t>的评价</a:t>
            </a:r>
            <a:endParaRPr lang="zh-CN" altLang="en-US" sz="2400">
              <a:latin typeface="Arial" panose="020B0604020202020204" pitchFamily="34" charset="0"/>
              <a:ea typeface="宋体" panose="02010600030101010101" pitchFamily="2" charset="-122"/>
            </a:endParaRPr>
          </a:p>
        </p:txBody>
      </p:sp>
      <p:sp>
        <p:nvSpPr>
          <p:cNvPr id="17413" name="文本框 2"/>
          <p:cNvSpPr txBox="1"/>
          <p:nvPr/>
        </p:nvSpPr>
        <p:spPr>
          <a:xfrm>
            <a:off x="1919288" y="1555750"/>
            <a:ext cx="210502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量化步骤：</a:t>
            </a:r>
            <a:endParaRPr lang="zh-CN" altLang="en-US" sz="2400">
              <a:latin typeface="Arial" panose="020B0604020202020204" pitchFamily="34" charset="0"/>
              <a:ea typeface="宋体" panose="02010600030101010101" pitchFamily="2" charset="-122"/>
            </a:endParaRPr>
          </a:p>
        </p:txBody>
      </p:sp>
      <p:sp>
        <p:nvSpPr>
          <p:cNvPr id="17414" name="文本框 2"/>
          <p:cNvSpPr txBox="1"/>
          <p:nvPr/>
        </p:nvSpPr>
        <p:spPr>
          <a:xfrm>
            <a:off x="2566988" y="2133600"/>
            <a:ext cx="3579812"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1. </a:t>
            </a:r>
            <a:r>
              <a:rPr lang="zh-CN" altLang="en-US" sz="2400">
                <a:latin typeface="Arial" panose="020B0604020202020204" pitchFamily="34" charset="0"/>
                <a:ea typeface="宋体" panose="02010600030101010101" pitchFamily="2" charset="-122"/>
              </a:rPr>
              <a:t>评价集</a:t>
            </a:r>
            <a:r>
              <a:rPr lang="en-US" altLang="zh-CN" sz="2400">
                <a:latin typeface="Arial" panose="020B0604020202020204" pitchFamily="34" charset="0"/>
                <a:ea typeface="宋体" panose="02010600030101010101" pitchFamily="2" charset="-122"/>
              </a:rPr>
              <a:t>U={A,B,C,D}</a:t>
            </a:r>
            <a:endParaRPr lang="en-US" altLang="zh-CN" sz="2400">
              <a:latin typeface="Arial" panose="020B0604020202020204" pitchFamily="34" charset="0"/>
              <a:ea typeface="宋体" panose="02010600030101010101" pitchFamily="2" charset="-122"/>
            </a:endParaRPr>
          </a:p>
        </p:txBody>
      </p:sp>
      <p:sp>
        <p:nvSpPr>
          <p:cNvPr id="9" name="右箭头 8"/>
          <p:cNvSpPr/>
          <p:nvPr/>
        </p:nvSpPr>
        <p:spPr>
          <a:xfrm>
            <a:off x="5735638" y="2205038"/>
            <a:ext cx="696913" cy="280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7416" name="文本框 2"/>
          <p:cNvSpPr txBox="1"/>
          <p:nvPr/>
        </p:nvSpPr>
        <p:spPr>
          <a:xfrm>
            <a:off x="6456363" y="2133600"/>
            <a:ext cx="3105150"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a:t>
            </a:r>
            <a:r>
              <a:rPr lang="zh-CN" altLang="en-US" sz="2400">
                <a:latin typeface="Arial" panose="020B0604020202020204" pitchFamily="34" charset="0"/>
                <a:ea typeface="宋体" panose="02010600030101010101" pitchFamily="2" charset="-122"/>
              </a:rPr>
              <a:t>很好，好，较好，差</a:t>
            </a:r>
            <a:r>
              <a:rPr lang="en-US" altLang="zh-CN" sz="2400">
                <a:latin typeface="Arial" panose="020B0604020202020204" pitchFamily="34" charset="0"/>
                <a:ea typeface="宋体" panose="02010600030101010101" pitchFamily="2" charset="-122"/>
              </a:rPr>
              <a:t>}</a:t>
            </a:r>
            <a:endParaRPr lang="en-US" altLang="zh-CN" sz="2400">
              <a:latin typeface="Arial" panose="020B0604020202020204" pitchFamily="34" charset="0"/>
              <a:ea typeface="宋体" panose="02010600030101010101" pitchFamily="2" charset="-122"/>
            </a:endParaRPr>
          </a:p>
        </p:txBody>
      </p:sp>
      <p:sp>
        <p:nvSpPr>
          <p:cNvPr id="11" name="右箭头 10"/>
          <p:cNvSpPr/>
          <p:nvPr/>
        </p:nvSpPr>
        <p:spPr>
          <a:xfrm>
            <a:off x="2206625" y="2781300"/>
            <a:ext cx="936625" cy="287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7418" name="文本框 2"/>
          <p:cNvSpPr txBox="1"/>
          <p:nvPr/>
        </p:nvSpPr>
        <p:spPr>
          <a:xfrm>
            <a:off x="3143250" y="2708275"/>
            <a:ext cx="2105025"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{5,4,3,2}</a:t>
            </a:r>
            <a:endParaRPr lang="en-US" altLang="zh-CN" sz="2400">
              <a:latin typeface="Arial" panose="020B0604020202020204" pitchFamily="34" charset="0"/>
              <a:ea typeface="宋体" panose="02010600030101010101" pitchFamily="2" charset="-122"/>
            </a:endParaRPr>
          </a:p>
        </p:txBody>
      </p:sp>
      <p:sp>
        <p:nvSpPr>
          <p:cNvPr id="17419" name="文本框 2"/>
          <p:cNvSpPr txBox="1"/>
          <p:nvPr/>
        </p:nvSpPr>
        <p:spPr>
          <a:xfrm>
            <a:off x="2566988" y="3429000"/>
            <a:ext cx="5946775"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2.</a:t>
            </a:r>
            <a:r>
              <a:rPr lang="zh-CN" altLang="en-US" sz="2400">
                <a:latin typeface="Arial" panose="020B0604020202020204" pitchFamily="34" charset="0"/>
                <a:ea typeface="宋体" panose="02010600030101010101" pitchFamily="2" charset="-122"/>
              </a:rPr>
              <a:t>隶属函数的选择：柯西分布隶属函数</a:t>
            </a:r>
            <a:endParaRPr lang="zh-CN" altLang="en-US" sz="2400">
              <a:latin typeface="Arial" panose="020B0604020202020204" pitchFamily="34" charset="0"/>
              <a:ea typeface="宋体" panose="02010600030101010101" pitchFamily="2" charset="-122"/>
            </a:endParaRPr>
          </a:p>
        </p:txBody>
      </p:sp>
      <p:pic>
        <p:nvPicPr>
          <p:cNvPr id="17420" name="图片 18435"/>
          <p:cNvPicPr>
            <a:picLocks noChangeAspect="1"/>
          </p:cNvPicPr>
          <p:nvPr/>
        </p:nvPicPr>
        <p:blipFill>
          <a:blip r:embed="rId1"/>
          <a:stretch>
            <a:fillRect/>
          </a:stretch>
        </p:blipFill>
        <p:spPr>
          <a:xfrm>
            <a:off x="3790950" y="3932238"/>
            <a:ext cx="4632325" cy="965200"/>
          </a:xfrm>
          <a:prstGeom prst="rect">
            <a:avLst/>
          </a:prstGeom>
          <a:noFill/>
          <a:ln w="9525">
            <a:noFill/>
            <a:miter/>
          </a:ln>
        </p:spPr>
      </p:pic>
      <p:sp>
        <p:nvSpPr>
          <p:cNvPr id="17421" name="文本框 2"/>
          <p:cNvSpPr txBox="1"/>
          <p:nvPr/>
        </p:nvSpPr>
        <p:spPr>
          <a:xfrm>
            <a:off x="3143250" y="4868863"/>
            <a:ext cx="4375150"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α</a:t>
            </a:r>
            <a:r>
              <a:rPr lang="en-US" altLang="zh-CN" sz="2400">
                <a:latin typeface="Arial" panose="020B0604020202020204" pitchFamily="34" charset="0"/>
                <a:ea typeface="宋体" panose="02010600030101010101" pitchFamily="2" charset="-122"/>
              </a:rPr>
              <a:t>,</a:t>
            </a:r>
            <a:r>
              <a:rPr lang="zh-CN" altLang="en-US" sz="2400">
                <a:latin typeface="Arial" panose="020B0604020202020204" pitchFamily="34" charset="0"/>
                <a:ea typeface="宋体" panose="02010600030101010101" pitchFamily="2" charset="-122"/>
              </a:rPr>
              <a:t>β</a:t>
            </a:r>
            <a:r>
              <a:rPr lang="en-US" altLang="zh-CN" sz="2400">
                <a:latin typeface="Arial" panose="020B0604020202020204" pitchFamily="34" charset="0"/>
                <a:ea typeface="宋体" panose="02010600030101010101" pitchFamily="2" charset="-122"/>
              </a:rPr>
              <a:t>,a,b</a:t>
            </a:r>
            <a:r>
              <a:rPr lang="zh-CN" altLang="zh-CN" sz="2400">
                <a:latin typeface="Arial" panose="020B0604020202020204" pitchFamily="34" charset="0"/>
                <a:ea typeface="宋体" panose="02010600030101010101" pitchFamily="2" charset="-122"/>
              </a:rPr>
              <a:t>如何确定？</a:t>
            </a:r>
            <a:endParaRPr lang="zh-CN" altLang="zh-CN" sz="2400">
              <a:latin typeface="Arial" panose="020B0604020202020204" pitchFamily="34" charset="0"/>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2"/>
          <p:cNvSpPr txBox="1"/>
          <p:nvPr/>
        </p:nvSpPr>
        <p:spPr>
          <a:xfrm>
            <a:off x="2495550" y="692150"/>
            <a:ext cx="6708775"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▀当评价为“很好”时</a:t>
            </a:r>
            <a:r>
              <a:rPr lang="en-US" altLang="zh-CN" sz="2400" dirty="0">
                <a:latin typeface="Arial" panose="020B0604020202020204" pitchFamily="34" charset="0"/>
                <a:ea typeface="宋体" panose="02010600030101010101" pitchFamily="2" charset="-122"/>
                <a:sym typeface="Arial" panose="020B0604020202020204" pitchFamily="34" charset="0"/>
              </a:rPr>
              <a:t>,</a:t>
            </a:r>
            <a:r>
              <a:rPr lang="zh-CN" altLang="en-US" sz="2400" dirty="0">
                <a:latin typeface="Arial" panose="020B0604020202020204" pitchFamily="34" charset="0"/>
                <a:ea typeface="宋体" panose="02010600030101010101" pitchFamily="2" charset="-122"/>
                <a:sym typeface="Arial" panose="020B0604020202020204" pitchFamily="34" charset="0"/>
              </a:rPr>
              <a:t>则隶属度为</a:t>
            </a:r>
            <a:r>
              <a:rPr lang="en-US" altLang="zh-CN" sz="2400" dirty="0">
                <a:latin typeface="Arial" panose="020B0604020202020204" pitchFamily="34" charset="0"/>
                <a:ea typeface="宋体" panose="02010600030101010101" pitchFamily="2" charset="-122"/>
                <a:sym typeface="Arial" panose="020B0604020202020204" pitchFamily="34" charset="0"/>
              </a:rPr>
              <a:t>1,</a:t>
            </a:r>
            <a:r>
              <a:rPr lang="zh-CN" altLang="en-US" sz="2400" dirty="0">
                <a:latin typeface="Arial" panose="020B0604020202020204" pitchFamily="34" charset="0"/>
                <a:ea typeface="宋体" panose="02010600030101010101" pitchFamily="2" charset="-122"/>
                <a:sym typeface="Arial" panose="020B0604020202020204" pitchFamily="34" charset="0"/>
              </a:rPr>
              <a:t>即</a:t>
            </a:r>
            <a:r>
              <a:rPr lang="en-US" altLang="zh-CN" sz="2400" dirty="0">
                <a:latin typeface="Arial" panose="020B0604020202020204" pitchFamily="34" charset="0"/>
                <a:ea typeface="宋体" panose="02010600030101010101" pitchFamily="2" charset="-122"/>
                <a:sym typeface="Arial" panose="020B0604020202020204" pitchFamily="34" charset="0"/>
              </a:rPr>
              <a:t>f(5)=1</a:t>
            </a:r>
            <a:endParaRPr lang="zh-CN" altLang="en-US" sz="2400">
              <a:latin typeface="Arial" panose="020B0604020202020204" pitchFamily="34" charset="0"/>
              <a:ea typeface="宋体" panose="02010600030101010101" pitchFamily="2" charset="-122"/>
            </a:endParaRPr>
          </a:p>
        </p:txBody>
      </p:sp>
      <p:sp>
        <p:nvSpPr>
          <p:cNvPr id="18434" name="文本框 1"/>
          <p:cNvSpPr txBox="1"/>
          <p:nvPr/>
        </p:nvSpPr>
        <p:spPr>
          <a:xfrm>
            <a:off x="2495550" y="2133600"/>
            <a:ext cx="6918325"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▀当评价很差时，则认为隶属度为</a:t>
            </a:r>
            <a:r>
              <a:rPr lang="en-US" altLang="zh-CN" sz="2400" dirty="0">
                <a:latin typeface="Arial" panose="020B0604020202020204" pitchFamily="34" charset="0"/>
                <a:ea typeface="宋体" panose="02010600030101010101" pitchFamily="2" charset="-122"/>
                <a:sym typeface="Arial" panose="020B0604020202020204" pitchFamily="34" charset="0"/>
              </a:rPr>
              <a:t>0.01,</a:t>
            </a:r>
            <a:r>
              <a:rPr lang="zh-CN" altLang="en-US" sz="2400" dirty="0">
                <a:latin typeface="Arial" panose="020B0604020202020204" pitchFamily="34" charset="0"/>
                <a:ea typeface="宋体" panose="02010600030101010101" pitchFamily="2" charset="-122"/>
                <a:sym typeface="Arial" panose="020B0604020202020204" pitchFamily="34" charset="0"/>
              </a:rPr>
              <a:t>即</a:t>
            </a:r>
            <a:r>
              <a:rPr lang="en-US" altLang="zh-CN" sz="2400" dirty="0">
                <a:latin typeface="Arial" panose="020B0604020202020204" pitchFamily="34" charset="0"/>
                <a:ea typeface="宋体" panose="02010600030101010101" pitchFamily="2" charset="-122"/>
                <a:sym typeface="Arial" panose="020B0604020202020204" pitchFamily="34" charset="0"/>
              </a:rPr>
              <a:t>f(1)=0.01.</a:t>
            </a:r>
            <a:endParaRPr lang="zh-CN" altLang="en-US" sz="2400">
              <a:latin typeface="Arial" panose="020B0604020202020204" pitchFamily="34" charset="0"/>
              <a:ea typeface="宋体" panose="02010600030101010101" pitchFamily="2" charset="-122"/>
            </a:endParaRPr>
          </a:p>
        </p:txBody>
      </p:sp>
      <p:sp>
        <p:nvSpPr>
          <p:cNvPr id="18435" name="文本框 2"/>
          <p:cNvSpPr txBox="1"/>
          <p:nvPr/>
        </p:nvSpPr>
        <p:spPr>
          <a:xfrm>
            <a:off x="2495550" y="1412875"/>
            <a:ext cx="6907213"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▀当评价为“较好”时</a:t>
            </a:r>
            <a:r>
              <a:rPr lang="en-US" altLang="zh-CN" sz="2400" dirty="0">
                <a:latin typeface="Arial" panose="020B0604020202020204" pitchFamily="34" charset="0"/>
                <a:ea typeface="宋体" panose="02010600030101010101" pitchFamily="2" charset="-122"/>
                <a:sym typeface="Arial" panose="020B0604020202020204" pitchFamily="34" charset="0"/>
              </a:rPr>
              <a:t>,</a:t>
            </a:r>
            <a:r>
              <a:rPr lang="zh-CN" altLang="en-US" sz="2400" dirty="0">
                <a:latin typeface="Arial" panose="020B0604020202020204" pitchFamily="34" charset="0"/>
                <a:ea typeface="宋体" panose="02010600030101010101" pitchFamily="2" charset="-122"/>
                <a:sym typeface="Arial" panose="020B0604020202020204" pitchFamily="34" charset="0"/>
              </a:rPr>
              <a:t>则隶属度为</a:t>
            </a:r>
            <a:r>
              <a:rPr lang="en-US" altLang="zh-CN" sz="2400" dirty="0">
                <a:latin typeface="Arial" panose="020B0604020202020204" pitchFamily="34" charset="0"/>
                <a:ea typeface="宋体" panose="02010600030101010101" pitchFamily="2" charset="-122"/>
                <a:sym typeface="Arial" panose="020B0604020202020204" pitchFamily="34" charset="0"/>
              </a:rPr>
              <a:t>0.8,</a:t>
            </a:r>
            <a:r>
              <a:rPr lang="zh-CN" altLang="en-US" sz="2400" dirty="0">
                <a:latin typeface="Arial" panose="020B0604020202020204" pitchFamily="34" charset="0"/>
                <a:ea typeface="宋体" panose="02010600030101010101" pitchFamily="2" charset="-122"/>
                <a:sym typeface="Arial" panose="020B0604020202020204" pitchFamily="34" charset="0"/>
              </a:rPr>
              <a:t>即</a:t>
            </a:r>
            <a:r>
              <a:rPr lang="en-US" altLang="zh-CN" sz="2400" dirty="0">
                <a:latin typeface="Arial" panose="020B0604020202020204" pitchFamily="34" charset="0"/>
                <a:ea typeface="宋体" panose="02010600030101010101" pitchFamily="2" charset="-122"/>
                <a:sym typeface="Arial" panose="020B0604020202020204" pitchFamily="34" charset="0"/>
              </a:rPr>
              <a:t>f(3)=0.8;</a:t>
            </a:r>
            <a:endParaRPr lang="zh-CN" altLang="en-US" sz="2400">
              <a:latin typeface="Arial" panose="020B0604020202020204" pitchFamily="34" charset="0"/>
              <a:ea typeface="宋体" panose="02010600030101010101" pitchFamily="2" charset="-122"/>
            </a:endParaRPr>
          </a:p>
        </p:txBody>
      </p:sp>
      <p:sp>
        <p:nvSpPr>
          <p:cNvPr id="18436" name="文本框 4"/>
          <p:cNvSpPr txBox="1"/>
          <p:nvPr/>
        </p:nvSpPr>
        <p:spPr>
          <a:xfrm>
            <a:off x="3216275" y="3068638"/>
            <a:ext cx="5918200" cy="640080"/>
          </a:xfrm>
          <a:prstGeom prst="rect">
            <a:avLst/>
          </a:prstGeom>
          <a:noFill/>
          <a:ln w="9525">
            <a:noFill/>
            <a:miter/>
          </a:ln>
        </p:spPr>
        <p:txBody>
          <a:bodyPr wrap="square" anchor="t">
            <a:spAutoFit/>
          </a:bodyPr>
          <a:p>
            <a:pPr lvl="0" algn="ctr"/>
            <a:r>
              <a:rPr lang="en-US" altLang="zh-CN">
                <a:latin typeface="Arial" panose="020B0604020202020204" pitchFamily="34" charset="0"/>
                <a:ea typeface="宋体" panose="02010600030101010101" pitchFamily="2" charset="-122"/>
                <a:sym typeface="Arial" panose="020B0604020202020204" pitchFamily="34" charset="0"/>
              </a:rPr>
              <a:t>α=1.1086,β=0.8942,a=</a:t>
            </a:r>
            <a:endParaRPr lang="en-US" altLang="zh-CN">
              <a:latin typeface="Arial" panose="020B0604020202020204" pitchFamily="34" charset="0"/>
              <a:ea typeface="宋体" panose="02010600030101010101" pitchFamily="2" charset="-122"/>
            </a:endParaRPr>
          </a:p>
          <a:p>
            <a:pPr lvl="0" algn="ctr"/>
            <a:r>
              <a:rPr lang="en-US" altLang="zh-CN" dirty="0">
                <a:latin typeface="Arial" panose="020B0604020202020204" pitchFamily="34" charset="0"/>
                <a:ea typeface="宋体" panose="02010600030101010101" pitchFamily="2" charset="-122"/>
                <a:sym typeface="Arial" panose="020B0604020202020204" pitchFamily="34" charset="0"/>
              </a:rPr>
              <a:t>   0.3915,b=0.3699.</a:t>
            </a:r>
            <a:endParaRPr lang="zh-CN" altLang="en-US">
              <a:latin typeface="Arial" panose="020B0604020202020204" pitchFamily="34" charset="0"/>
              <a:ea typeface="宋体" panose="02010600030101010101" pitchFamily="2" charset="-122"/>
            </a:endParaRPr>
          </a:p>
        </p:txBody>
      </p:sp>
      <p:sp>
        <p:nvSpPr>
          <p:cNvPr id="18437" name="文本框 5"/>
          <p:cNvSpPr txBox="1"/>
          <p:nvPr/>
        </p:nvSpPr>
        <p:spPr>
          <a:xfrm>
            <a:off x="2403475" y="2654300"/>
            <a:ext cx="1603375" cy="457200"/>
          </a:xfrm>
          <a:prstGeom prst="rect">
            <a:avLst/>
          </a:prstGeom>
          <a:noFill/>
          <a:ln w="9525">
            <a:noFill/>
            <a:miter/>
          </a:ln>
        </p:spPr>
        <p:txBody>
          <a:bodyPr wrap="square" anchor="t">
            <a:spAutoFit/>
          </a:bodyPr>
          <a:p>
            <a:pPr lvl="0"/>
            <a:r>
              <a:rPr lang="zh-CN" altLang="en-US" sz="2400">
                <a:latin typeface="Arial" panose="020B0604020202020204" pitchFamily="34" charset="0"/>
                <a:ea typeface="宋体" panose="02010600030101010101" pitchFamily="2" charset="-122"/>
              </a:rPr>
              <a:t>由此得</a:t>
            </a:r>
            <a:r>
              <a:rPr lang="zh-CN" altLang="en-US">
                <a:latin typeface="Arial" panose="020B0604020202020204" pitchFamily="34" charset="0"/>
                <a:ea typeface="宋体" panose="02010600030101010101" pitchFamily="2" charset="-122"/>
              </a:rPr>
              <a:t>：</a:t>
            </a:r>
            <a:endParaRPr lang="zh-CN" altLang="en-US">
              <a:latin typeface="Arial" panose="020B0604020202020204" pitchFamily="34" charset="0"/>
              <a:ea typeface="宋体" panose="02010600030101010101" pitchFamily="2" charset="-122"/>
            </a:endParaRPr>
          </a:p>
        </p:txBody>
      </p:sp>
      <p:sp>
        <p:nvSpPr>
          <p:cNvPr id="18438" name="文本框 2"/>
          <p:cNvSpPr txBox="1"/>
          <p:nvPr/>
        </p:nvSpPr>
        <p:spPr>
          <a:xfrm>
            <a:off x="2279650" y="4292600"/>
            <a:ext cx="5154613"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五项条件的评价指标值：</a:t>
            </a:r>
            <a:r>
              <a:rPr lang="en-US" altLang="zh-CN" sz="2400" dirty="0">
                <a:latin typeface="Arial" panose="020B0604020202020204" pitchFamily="34" charset="0"/>
                <a:ea typeface="宋体" panose="02010600030101010101" pitchFamily="2" charset="-122"/>
                <a:sym typeface="Arial" panose="020B0604020202020204" pitchFamily="34" charset="0"/>
              </a:rPr>
              <a:t>(A,B,A,B,A)</a:t>
            </a:r>
            <a:endParaRPr lang="en-US" altLang="zh-CN" sz="2400" dirty="0">
              <a:latin typeface="Arial" panose="020B0604020202020204" pitchFamily="34" charset="0"/>
              <a:ea typeface="宋体" panose="02010600030101010101" pitchFamily="2" charset="-122"/>
              <a:sym typeface="Arial" panose="020B0604020202020204" pitchFamily="34" charset="0"/>
            </a:endParaRPr>
          </a:p>
        </p:txBody>
      </p:sp>
      <p:sp>
        <p:nvSpPr>
          <p:cNvPr id="18439" name="文本框 2"/>
          <p:cNvSpPr txBox="1"/>
          <p:nvPr/>
        </p:nvSpPr>
        <p:spPr>
          <a:xfrm>
            <a:off x="2351088" y="4724400"/>
            <a:ext cx="3389312" cy="457200"/>
          </a:xfrm>
          <a:prstGeom prst="rect">
            <a:avLst/>
          </a:prstGeom>
          <a:noFill/>
          <a:ln w="9525">
            <a:noFill/>
            <a:miter/>
          </a:ln>
        </p:spPr>
        <p:txBody>
          <a:bodyPr wrap="square" anchor="t">
            <a:spAutoFit/>
          </a:bodyPr>
          <a:p>
            <a:pPr lvl="0"/>
            <a:r>
              <a:rPr lang="zh-CN" altLang="en-US" sz="2400" dirty="0">
                <a:latin typeface="Arial" panose="020B0604020202020204" pitchFamily="34" charset="0"/>
                <a:ea typeface="宋体" panose="02010600030101010101" pitchFamily="2" charset="-122"/>
                <a:sym typeface="Arial" panose="020B0604020202020204" pitchFamily="34" charset="0"/>
              </a:rPr>
              <a:t>其指标量化值为</a:t>
            </a:r>
            <a:r>
              <a:rPr lang="en-US" altLang="zh-CN" sz="2400" dirty="0">
                <a:latin typeface="Arial" panose="020B0604020202020204" pitchFamily="34" charset="0"/>
                <a:ea typeface="宋体" panose="02010600030101010101" pitchFamily="2" charset="-122"/>
                <a:sym typeface="Arial" panose="020B0604020202020204" pitchFamily="34" charset="0"/>
              </a:rPr>
              <a:t>:</a:t>
            </a:r>
            <a:endParaRPr lang="en-US" altLang="zh-CN" sz="2400" dirty="0">
              <a:latin typeface="Arial" panose="020B0604020202020204" pitchFamily="34" charset="0"/>
              <a:ea typeface="宋体" panose="02010600030101010101" pitchFamily="2" charset="-122"/>
              <a:sym typeface="Arial" panose="020B0604020202020204" pitchFamily="34" charset="0"/>
            </a:endParaRPr>
          </a:p>
        </p:txBody>
      </p:sp>
      <p:sp>
        <p:nvSpPr>
          <p:cNvPr id="18440" name="文本框 2"/>
          <p:cNvSpPr txBox="1"/>
          <p:nvPr/>
        </p:nvSpPr>
        <p:spPr>
          <a:xfrm>
            <a:off x="5016500" y="5516563"/>
            <a:ext cx="3454400" cy="457200"/>
          </a:xfrm>
          <a:prstGeom prst="rect">
            <a:avLst/>
          </a:prstGeom>
          <a:noFill/>
          <a:ln w="9525">
            <a:noFill/>
            <a:miter/>
          </a:ln>
        </p:spPr>
        <p:txBody>
          <a:bodyPr wrap="square" anchor="t">
            <a:spAutoFit/>
          </a:bodyPr>
          <a:p>
            <a:pPr lvl="0"/>
            <a:r>
              <a:rPr lang="en-US" altLang="zh-CN" sz="2400" dirty="0">
                <a:latin typeface="Arial" panose="020B0604020202020204" pitchFamily="34" charset="0"/>
                <a:ea typeface="宋体" panose="02010600030101010101" pitchFamily="2" charset="-122"/>
                <a:sym typeface="Arial" panose="020B0604020202020204" pitchFamily="34" charset="0"/>
              </a:rPr>
              <a:t>(1,0.9126,1,0.9126,1).</a:t>
            </a:r>
            <a:endParaRPr lang="zh-CN" altLang="en-US" sz="2400">
              <a:latin typeface="Arial" panose="020B0604020202020204" pitchFamily="34" charset="0"/>
              <a:ea typeface="宋体" panose="02010600030101010101" pitchFamily="2" charset="-122"/>
            </a:endParaRPr>
          </a:p>
        </p:txBody>
      </p:sp>
      <p:sp>
        <p:nvSpPr>
          <p:cNvPr id="18441" name="文本框 9"/>
          <p:cNvSpPr txBox="1"/>
          <p:nvPr/>
        </p:nvSpPr>
        <p:spPr>
          <a:xfrm>
            <a:off x="5081588" y="4829175"/>
            <a:ext cx="3124200" cy="457200"/>
          </a:xfrm>
          <a:prstGeom prst="rect">
            <a:avLst/>
          </a:prstGeom>
          <a:noFill/>
          <a:ln w="9525">
            <a:noFill/>
            <a:miter/>
          </a:ln>
        </p:spPr>
        <p:txBody>
          <a:bodyPr wrap="square" anchor="t">
            <a:spAutoFit/>
          </a:bodyPr>
          <a:p>
            <a:pPr lvl="0"/>
            <a:r>
              <a:rPr lang="en-US" altLang="zh-CN" sz="2400">
                <a:latin typeface="Arial" panose="020B0604020202020204" pitchFamily="34" charset="0"/>
                <a:ea typeface="宋体" panose="02010600030101010101" pitchFamily="2" charset="-122"/>
              </a:rPr>
              <a:t>(</a:t>
            </a:r>
            <a:r>
              <a:rPr lang="en-US" altLang="zh-CN" sz="2400">
                <a:solidFill>
                  <a:srgbClr val="FF0000"/>
                </a:solidFill>
                <a:latin typeface="Arial" panose="020B0604020202020204" pitchFamily="34" charset="0"/>
                <a:ea typeface="宋体" panose="02010600030101010101" pitchFamily="2" charset="-122"/>
              </a:rPr>
              <a:t>f(1),f(2),f(1),f(2),f(1)</a:t>
            </a:r>
            <a:r>
              <a:rPr lang="en-US" altLang="zh-CN" sz="2400">
                <a:latin typeface="Arial" panose="020B0604020202020204" pitchFamily="34" charset="0"/>
                <a:ea typeface="宋体" panose="02010600030101010101" pitchFamily="2" charset="-122"/>
              </a:rPr>
              <a:t>)</a:t>
            </a:r>
            <a:endParaRPr lang="en-US" altLang="zh-CN" sz="2400">
              <a:latin typeface="Arial" panose="020B0604020202020204" pitchFamily="34" charset="0"/>
              <a:ea typeface="宋体"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1"/>
          <p:cNvSpPr txBox="1"/>
          <p:nvPr/>
        </p:nvSpPr>
        <p:spPr>
          <a:xfrm>
            <a:off x="2016125" y="701675"/>
            <a:ext cx="7877175" cy="822960"/>
          </a:xfrm>
          <a:prstGeom prst="rect">
            <a:avLst/>
          </a:prstGeom>
          <a:noFill/>
          <a:ln w="9525">
            <a:noFill/>
            <a:miter/>
          </a:ln>
        </p:spPr>
        <p:txBody>
          <a:bodyPr wrap="square" anchor="t">
            <a:spAutoFit/>
          </a:bodyPr>
          <a:p>
            <a:pPr lvl="0" algn="ctr"/>
            <a:r>
              <a:rPr lang="en-US" altLang="zh-CN" sz="2400" dirty="0">
                <a:latin typeface="Arial" panose="020B0604020202020204" pitchFamily="34" charset="0"/>
                <a:ea typeface="宋体" panose="02010600030101010101" pitchFamily="2" charset="-122"/>
                <a:sym typeface="Arial" panose="020B0604020202020204" pitchFamily="34" charset="0"/>
              </a:rPr>
              <a:t>           8</a:t>
            </a:r>
            <a:r>
              <a:rPr lang="zh-CN" altLang="en-US" sz="2400" dirty="0">
                <a:latin typeface="Arial" panose="020B0604020202020204" pitchFamily="34" charset="0"/>
                <a:ea typeface="宋体" panose="02010600030101010101" pitchFamily="2" charset="-122"/>
                <a:sym typeface="Arial" panose="020B0604020202020204" pitchFamily="34" charset="0"/>
              </a:rPr>
              <a:t>位专家对学生都有相应的评价</a:t>
            </a:r>
            <a:r>
              <a:rPr lang="en-US" altLang="zh-CN" sz="2400" dirty="0">
                <a:latin typeface="Arial" panose="020B0604020202020204" pitchFamily="34" charset="0"/>
                <a:ea typeface="宋体" panose="02010600030101010101" pitchFamily="2" charset="-122"/>
                <a:sym typeface="Arial" panose="020B0604020202020204" pitchFamily="34" charset="0"/>
              </a:rPr>
              <a:t>,</a:t>
            </a:r>
            <a:r>
              <a:rPr lang="zh-CN" altLang="en-US" sz="2400" dirty="0">
                <a:latin typeface="Arial" panose="020B0604020202020204" pitchFamily="34" charset="0"/>
                <a:ea typeface="宋体" panose="02010600030101010101" pitchFamily="2" charset="-122"/>
                <a:sym typeface="Arial" panose="020B0604020202020204" pitchFamily="34" charset="0"/>
              </a:rPr>
              <a:t>于是综合</a:t>
            </a:r>
            <a:r>
              <a:rPr lang="en-US" altLang="zh-CN" sz="2400" dirty="0">
                <a:latin typeface="Arial" panose="020B0604020202020204" pitchFamily="34" charset="0"/>
                <a:ea typeface="宋体" panose="02010600030101010101" pitchFamily="2" charset="-122"/>
                <a:sym typeface="Arial" panose="020B0604020202020204" pitchFamily="34" charset="0"/>
              </a:rPr>
              <a:t>8</a:t>
            </a:r>
            <a:r>
              <a:rPr lang="zh-CN" altLang="en-US" sz="2400" dirty="0">
                <a:latin typeface="Arial" panose="020B0604020202020204" pitchFamily="34" charset="0"/>
                <a:ea typeface="宋体" panose="02010600030101010101" pitchFamily="2" charset="-122"/>
                <a:sym typeface="Arial" panose="020B0604020202020204" pitchFamily="34" charset="0"/>
              </a:rPr>
              <a:t>名专家评价结果可以得到</a:t>
            </a:r>
            <a:r>
              <a:rPr lang="en-US" altLang="zh-CN" sz="2400" dirty="0">
                <a:latin typeface="Arial" panose="020B0604020202020204" pitchFamily="34" charset="0"/>
                <a:ea typeface="宋体" panose="02010600030101010101" pitchFamily="2" charset="-122"/>
                <a:sym typeface="Arial" panose="020B0604020202020204" pitchFamily="34" charset="0"/>
              </a:rPr>
              <a:t>15</a:t>
            </a:r>
            <a:r>
              <a:rPr lang="zh-CN" altLang="en-US" sz="2400" dirty="0">
                <a:latin typeface="Arial" panose="020B0604020202020204" pitchFamily="34" charset="0"/>
                <a:ea typeface="宋体" panose="02010600030101010101" pitchFamily="2" charset="-122"/>
                <a:sym typeface="Arial" panose="020B0604020202020204" pitchFamily="34" charset="0"/>
              </a:rPr>
              <a:t>个学生的五项条件的复试得分为</a:t>
            </a:r>
            <a:r>
              <a:rPr lang="en-US" altLang="zh-CN" sz="2400" dirty="0">
                <a:latin typeface="Arial" panose="020B0604020202020204" pitchFamily="34" charset="0"/>
                <a:ea typeface="宋体" panose="02010600030101010101" pitchFamily="2" charset="-122"/>
                <a:sym typeface="Arial" panose="020B0604020202020204" pitchFamily="34" charset="0"/>
              </a:rPr>
              <a:t>:</a:t>
            </a:r>
            <a:endParaRPr lang="en-US" altLang="zh-CN" sz="2400" dirty="0">
              <a:latin typeface="Arial" panose="020B0604020202020204" pitchFamily="34" charset="0"/>
              <a:ea typeface="宋体" panose="02010600030101010101" pitchFamily="2" charset="-122"/>
              <a:sym typeface="Arial" panose="020B0604020202020204" pitchFamily="34" charset="0"/>
            </a:endParaRPr>
          </a:p>
        </p:txBody>
      </p:sp>
      <p:pic>
        <p:nvPicPr>
          <p:cNvPr id="19458" name="图片 18437"/>
          <p:cNvPicPr>
            <a:picLocks noChangeAspect="1"/>
          </p:cNvPicPr>
          <p:nvPr/>
        </p:nvPicPr>
        <p:blipFill>
          <a:blip r:embed="rId1"/>
          <a:stretch>
            <a:fillRect/>
          </a:stretch>
        </p:blipFill>
        <p:spPr>
          <a:xfrm>
            <a:off x="3432175" y="2060575"/>
            <a:ext cx="5330825" cy="1519238"/>
          </a:xfrm>
          <a:prstGeom prst="rect">
            <a:avLst/>
          </a:prstGeom>
          <a:noFill/>
          <a:ln w="9525">
            <a:noFill/>
            <a:miter/>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9457"/>
          <p:cNvSpPr>
            <a:spLocks noGrp="1"/>
          </p:cNvSpPr>
          <p:nvPr>
            <p:ph type="title"/>
          </p:nvPr>
        </p:nvSpPr>
        <p:spPr/>
        <p:txBody>
          <a:bodyPr anchor="ctr"/>
          <a:p>
            <a:r>
              <a:rPr lang="zh-CN" altLang="en-US" dirty="0"/>
              <a:t>综合复试得分</a:t>
            </a:r>
            <a:endParaRPr lang="zh-CN" altLang="en-US"/>
          </a:p>
        </p:txBody>
      </p:sp>
      <p:sp>
        <p:nvSpPr>
          <p:cNvPr id="20482" name="文本占位符 19458"/>
          <p:cNvSpPr>
            <a:spLocks noGrp="1"/>
          </p:cNvSpPr>
          <p:nvPr>
            <p:ph idx="1"/>
          </p:nvPr>
        </p:nvSpPr>
        <p:spPr/>
        <p:txBody>
          <a:bodyPr anchor="t"/>
          <a:p>
            <a:r>
              <a:rPr lang="zh-CN" altLang="en-US" dirty="0"/>
              <a:t>同样学生的五项条件在综合评价中的地位也应该是同等的</a:t>
            </a:r>
            <a:r>
              <a:rPr lang="en-US" altLang="zh-CN" dirty="0"/>
              <a:t>,</a:t>
            </a:r>
            <a:r>
              <a:rPr lang="zh-CN" altLang="en-US" dirty="0"/>
              <a:t>则</a:t>
            </a:r>
            <a:r>
              <a:rPr lang="en-US" altLang="zh-CN" dirty="0"/>
              <a:t>15</a:t>
            </a:r>
            <a:r>
              <a:rPr lang="zh-CN" altLang="en-US" dirty="0"/>
              <a:t>个学生的综合复试得</a:t>
            </a:r>
            <a:endParaRPr lang="zh-CN" altLang="en-US" dirty="0"/>
          </a:p>
          <a:p>
            <a:r>
              <a:rPr lang="zh-CN" altLang="en-US" dirty="0"/>
              <a:t>分可表示为</a:t>
            </a:r>
            <a:endParaRPr lang="zh-CN" altLang="en-US" dirty="0"/>
          </a:p>
        </p:txBody>
      </p:sp>
      <p:pic>
        <p:nvPicPr>
          <p:cNvPr id="20483" name="图片 19459"/>
          <p:cNvPicPr>
            <a:picLocks noChangeAspect="1"/>
          </p:cNvPicPr>
          <p:nvPr/>
        </p:nvPicPr>
        <p:blipFill>
          <a:blip r:embed="rId1"/>
          <a:stretch>
            <a:fillRect/>
          </a:stretch>
        </p:blipFill>
        <p:spPr>
          <a:xfrm>
            <a:off x="4079875" y="4292600"/>
            <a:ext cx="2638425" cy="466725"/>
          </a:xfrm>
          <a:prstGeom prst="rect">
            <a:avLst/>
          </a:prstGeom>
          <a:noFill/>
          <a:ln w="9525">
            <a:noFill/>
            <a:miter/>
          </a:ln>
        </p:spPr>
      </p:pic>
      <p:sp>
        <p:nvSpPr>
          <p:cNvPr id="20484"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20481"/>
          <p:cNvSpPr>
            <a:spLocks noGrp="1"/>
          </p:cNvSpPr>
          <p:nvPr>
            <p:ph type="title"/>
          </p:nvPr>
        </p:nvSpPr>
        <p:spPr/>
        <p:txBody>
          <a:bodyPr anchor="ctr"/>
          <a:p>
            <a:r>
              <a:rPr lang="en-US" altLang="zh-CN" dirty="0"/>
              <a:t>(2)</a:t>
            </a:r>
            <a:r>
              <a:rPr lang="zh-CN" altLang="en-US" dirty="0"/>
              <a:t>初试成绩与复试成绩的规范化</a:t>
            </a:r>
            <a:endParaRPr lang="zh-CN" altLang="en-US" dirty="0"/>
          </a:p>
        </p:txBody>
      </p:sp>
      <p:sp>
        <p:nvSpPr>
          <p:cNvPr id="21506" name="文本占位符 20482"/>
          <p:cNvSpPr>
            <a:spLocks noGrp="1"/>
          </p:cNvSpPr>
          <p:nvPr>
            <p:ph idx="1"/>
          </p:nvPr>
        </p:nvSpPr>
        <p:spPr/>
        <p:txBody>
          <a:bodyPr anchor="t"/>
          <a:p>
            <a:r>
              <a:rPr lang="zh-CN" altLang="en-US" dirty="0"/>
              <a:t>为了便于将初试成绩与复试成绩做统一的比较处理</a:t>
            </a:r>
            <a:r>
              <a:rPr lang="en-US" altLang="zh-CN" dirty="0"/>
              <a:t>,</a:t>
            </a:r>
            <a:r>
              <a:rPr lang="zh-CN" altLang="en-US" dirty="0"/>
              <a:t>用极差规范化方法作相应的规范</a:t>
            </a:r>
            <a:endParaRPr lang="zh-CN" altLang="en-US" dirty="0"/>
          </a:p>
          <a:p>
            <a:r>
              <a:rPr lang="zh-CN" altLang="en-US" dirty="0"/>
              <a:t>化处理</a:t>
            </a:r>
            <a:r>
              <a:rPr lang="en-US" altLang="zh-CN" dirty="0"/>
              <a:t>.</a:t>
            </a:r>
            <a:r>
              <a:rPr lang="zh-CN" altLang="en-US" dirty="0"/>
              <a:t>初试得分的规范化</a:t>
            </a:r>
            <a:r>
              <a:rPr lang="en-US" altLang="zh-CN"/>
              <a:t>:</a:t>
            </a:r>
            <a:endParaRPr lang="en-US" altLang="zh-CN"/>
          </a:p>
        </p:txBody>
      </p:sp>
      <p:pic>
        <p:nvPicPr>
          <p:cNvPr id="21507" name="图片 20483"/>
          <p:cNvPicPr>
            <a:picLocks noChangeAspect="1"/>
          </p:cNvPicPr>
          <p:nvPr/>
        </p:nvPicPr>
        <p:blipFill>
          <a:blip r:embed="rId1"/>
          <a:stretch>
            <a:fillRect/>
          </a:stretch>
        </p:blipFill>
        <p:spPr>
          <a:xfrm>
            <a:off x="2927350" y="3500438"/>
            <a:ext cx="4914900" cy="609600"/>
          </a:xfrm>
          <a:prstGeom prst="rect">
            <a:avLst/>
          </a:prstGeom>
          <a:noFill/>
          <a:ln w="9525">
            <a:noFill/>
            <a:miter/>
          </a:ln>
        </p:spPr>
      </p:pic>
      <p:pic>
        <p:nvPicPr>
          <p:cNvPr id="21508" name="图片 20484"/>
          <p:cNvPicPr>
            <a:picLocks noChangeAspect="1"/>
          </p:cNvPicPr>
          <p:nvPr/>
        </p:nvPicPr>
        <p:blipFill>
          <a:blip r:embed="rId2"/>
          <a:stretch>
            <a:fillRect/>
          </a:stretch>
        </p:blipFill>
        <p:spPr>
          <a:xfrm>
            <a:off x="3648075" y="5084763"/>
            <a:ext cx="3714750" cy="628650"/>
          </a:xfrm>
          <a:prstGeom prst="rect">
            <a:avLst/>
          </a:prstGeom>
          <a:noFill/>
          <a:ln w="9525">
            <a:noFill/>
            <a:miter/>
          </a:ln>
        </p:spPr>
      </p:pic>
      <p:sp>
        <p:nvSpPr>
          <p:cNvPr id="21509"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21505"/>
          <p:cNvSpPr>
            <a:spLocks noGrp="1"/>
          </p:cNvSpPr>
          <p:nvPr>
            <p:ph type="title"/>
          </p:nvPr>
        </p:nvSpPr>
        <p:spPr/>
        <p:txBody>
          <a:bodyPr anchor="ctr"/>
          <a:p>
            <a:r>
              <a:rPr lang="en-US" altLang="zh-CN" dirty="0"/>
              <a:t>(3)</a:t>
            </a:r>
            <a:r>
              <a:rPr lang="zh-CN" altLang="en-US" dirty="0"/>
              <a:t>由综合成绩确定录取方案 </a:t>
            </a:r>
            <a:endParaRPr lang="zh-CN" altLang="en-US" dirty="0"/>
          </a:p>
        </p:txBody>
      </p:sp>
      <p:sp>
        <p:nvSpPr>
          <p:cNvPr id="22530" name="文本占位符 21506"/>
          <p:cNvSpPr>
            <a:spLocks noGrp="1"/>
          </p:cNvSpPr>
          <p:nvPr>
            <p:ph idx="1"/>
          </p:nvPr>
        </p:nvSpPr>
        <p:spPr>
          <a:xfrm>
            <a:off x="2063750" y="1700213"/>
            <a:ext cx="8229600" cy="4525962"/>
          </a:xfrm>
        </p:spPr>
        <p:txBody>
          <a:bodyPr anchor="t"/>
          <a:p>
            <a:r>
              <a:rPr lang="zh-CN" altLang="en-US" dirty="0"/>
              <a:t>对于不同的学校对待初试和复试成绩的重视程度可能会不同</a:t>
            </a:r>
            <a:r>
              <a:rPr lang="en-US" altLang="zh-CN" dirty="0"/>
              <a:t>,</a:t>
            </a:r>
            <a:r>
              <a:rPr lang="zh-CN" altLang="en-US" dirty="0"/>
              <a:t>在这里用参数</a:t>
            </a:r>
            <a:r>
              <a:rPr lang="el-GR" altLang="zh-CN" dirty="0">
                <a:ea typeface="Arial" panose="020B0604020202020204" pitchFamily="34" charset="0"/>
              </a:rPr>
              <a:t>α</a:t>
            </a:r>
            <a:r>
              <a:rPr lang="en-US" altLang="zh-CN"/>
              <a:t>(0&lt;A≤</a:t>
            </a:r>
            <a:endParaRPr lang="en-US" altLang="zh-CN"/>
          </a:p>
          <a:p>
            <a:r>
              <a:rPr lang="en-US" altLang="zh-CN" dirty="0"/>
              <a:t>1)</a:t>
            </a:r>
            <a:r>
              <a:rPr lang="zh-CN" altLang="en-US" dirty="0"/>
              <a:t>表示学校对初试成绩的重视程度的差异</a:t>
            </a:r>
            <a:r>
              <a:rPr lang="en-US" altLang="zh-CN" dirty="0"/>
              <a:t>,</a:t>
            </a:r>
            <a:r>
              <a:rPr lang="zh-CN" altLang="en-US" dirty="0"/>
              <a:t>即取初试成绩和复试成绩的加权和作为学生的综合成绩</a:t>
            </a:r>
            <a:r>
              <a:rPr lang="en-US" altLang="zh-CN" dirty="0"/>
              <a:t>,</a:t>
            </a:r>
            <a:r>
              <a:rPr lang="zh-CN" altLang="en-US" dirty="0"/>
              <a:t>则学生</a:t>
            </a:r>
            <a:r>
              <a:rPr lang="en-US" altLang="zh-CN" dirty="0"/>
              <a:t>j</a:t>
            </a:r>
            <a:r>
              <a:rPr lang="zh-CN" altLang="en-US" dirty="0"/>
              <a:t>的综合分数</a:t>
            </a:r>
            <a:endParaRPr lang="zh-CN" altLang="en-US" dirty="0"/>
          </a:p>
          <a:p>
            <a:endParaRPr lang="zh-CN" altLang="en-US" dirty="0"/>
          </a:p>
          <a:p>
            <a:r>
              <a:rPr lang="zh-CN" altLang="en-US" dirty="0"/>
              <a:t>按照分数高低录取即可。</a:t>
            </a:r>
            <a:endParaRPr lang="zh-CN" altLang="en-US"/>
          </a:p>
        </p:txBody>
      </p:sp>
      <p:pic>
        <p:nvPicPr>
          <p:cNvPr id="22531" name="图片 21507"/>
          <p:cNvPicPr>
            <a:picLocks noChangeAspect="1"/>
          </p:cNvPicPr>
          <p:nvPr/>
        </p:nvPicPr>
        <p:blipFill>
          <a:blip r:embed="rId1"/>
          <a:stretch>
            <a:fillRect/>
          </a:stretch>
        </p:blipFill>
        <p:spPr>
          <a:xfrm>
            <a:off x="3656330" y="5151755"/>
            <a:ext cx="3790950" cy="314325"/>
          </a:xfrm>
          <a:prstGeom prst="rect">
            <a:avLst/>
          </a:prstGeom>
          <a:noFill/>
          <a:ln w="9525">
            <a:noFill/>
            <a:miter/>
          </a:ln>
        </p:spPr>
      </p:pic>
      <p:sp>
        <p:nvSpPr>
          <p:cNvPr id="22532"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22531"/>
          <p:cNvSpPr>
            <a:spLocks noGrp="1"/>
          </p:cNvSpPr>
          <p:nvPr>
            <p:ph type="ctrTitle"/>
          </p:nvPr>
        </p:nvSpPr>
        <p:spPr>
          <a:xfrm>
            <a:off x="2209800" y="2130425"/>
            <a:ext cx="7772400" cy="1470025"/>
          </a:xfrm>
        </p:spPr>
        <p:txBody>
          <a:bodyPr anchor="ctr"/>
          <a:p>
            <a:pPr defTabSz="914400">
              <a:buNone/>
            </a:pPr>
            <a:r>
              <a:rPr lang="zh-CN" altLang="en-US" sz="4400" kern="1200" baseline="0" dirty="0">
                <a:latin typeface="Arial" panose="020B0604020202020204" pitchFamily="34" charset="0"/>
                <a:ea typeface="宋体" panose="02010600030101010101" pitchFamily="2" charset="-122"/>
                <a:cs typeface="+mj-cs"/>
              </a:rPr>
              <a:t>问题（一）第二部分解答</a:t>
            </a:r>
            <a:endParaRPr lang="zh-CN" altLang="en-US" sz="4400" kern="1200" baseline="0">
              <a:latin typeface="Arial" panose="020B0604020202020204" pitchFamily="34" charset="0"/>
              <a:ea typeface="宋体" panose="02010600030101010101" pitchFamily="2" charset="-122"/>
              <a:cs typeface="+mj-cs"/>
            </a:endParaRPr>
          </a:p>
        </p:txBody>
      </p:sp>
      <p:sp>
        <p:nvSpPr>
          <p:cNvPr id="23554" name="副标题 22532"/>
          <p:cNvSpPr>
            <a:spLocks noGrp="1"/>
          </p:cNvSpPr>
          <p:nvPr>
            <p:ph type="subTitle" idx="1"/>
          </p:nvPr>
        </p:nvSpPr>
        <p:spPr>
          <a:xfrm>
            <a:off x="2895600" y="3886200"/>
            <a:ext cx="6400800" cy="1752600"/>
          </a:xfrm>
        </p:spPr>
        <p:txBody>
          <a:bodyPr anchor="t"/>
          <a:p>
            <a:pPr defTabSz="914400">
              <a:buNone/>
            </a:pPr>
            <a:r>
              <a:rPr lang="zh-CN" altLang="en-US" sz="3200" kern="1200" baseline="0" dirty="0">
                <a:latin typeface="Arial" panose="020B0604020202020204" pitchFamily="34" charset="0"/>
                <a:ea typeface="宋体" panose="02010600030101010101" pitchFamily="2" charset="-122"/>
                <a:cs typeface="+mn-cs"/>
              </a:rPr>
              <a:t>老师和学生的双向选择</a:t>
            </a:r>
            <a:endParaRPr lang="zh-CN" altLang="en-US" sz="3200" kern="1200" baseline="0">
              <a:latin typeface="Arial" panose="020B0604020202020204" pitchFamily="34" charset="0"/>
              <a:ea typeface="宋体" panose="02010600030101010101" pitchFamily="2" charset="-122"/>
              <a:cs typeface="+mn-cs"/>
            </a:endParaRPr>
          </a:p>
        </p:txBody>
      </p:sp>
      <p:sp>
        <p:nvSpPr>
          <p:cNvPr id="23555" name="日期占位符 1"/>
          <p:cNvSpPr/>
          <p:nvPr>
            <p:ph type="dt" sz="half" idx="10"/>
          </p:nvPr>
        </p:nvSpPr>
        <p:spPr>
          <a:xfrm>
            <a:off x="1981200" y="6245225"/>
            <a:ext cx="2133600" cy="476250"/>
          </a:xfrm>
          <a:prstGeom prst="rect">
            <a:avLst/>
          </a:prstGeom>
          <a:noFill/>
          <a:ln w="9525">
            <a:noFill/>
            <a:miter/>
          </a:ln>
        </p:spPr>
        <p:txBody>
          <a:bodyPr anchor="t"/>
          <a:p>
            <a:endParaRPr lang="zh-CN" altLang="en-US" dirty="0"/>
          </a:p>
        </p:txBody>
      </p:sp>
    </p:spTree>
  </p:cSld>
  <p:clrMapOvr>
    <a:masterClrMapping/>
  </p:clrMapOvr>
</p:sld>
</file>

<file path=ppt/tags/tag1.xml><?xml version="1.0" encoding="utf-8"?>
<p:tagLst xmlns:p="http://schemas.openxmlformats.org/presentationml/2006/main">
  <p:tag name="KSO_WM_UNIT_PLACING_PICTURE_USER_VIEWPORT" val="{&quot;height&quot;:5760,&quot;width&quot;:7665}"/>
</p:tagLst>
</file>

<file path=ppt/tags/tag2.xml><?xml version="1.0" encoding="utf-8"?>
<p:tagLst xmlns:p="http://schemas.openxmlformats.org/presentationml/2006/main">
  <p:tag name="KSO_WM_UNIT_TABLE_BEAUTIFY" val="smartTable{1cee0301-0ca1-4e43-9bc2-d2173acb0716}"/>
</p:tagLst>
</file>

<file path=ppt/tags/tag3.xml><?xml version="1.0" encoding="utf-8"?>
<p:tagLst xmlns:p="http://schemas.openxmlformats.org/presentationml/2006/main">
  <p:tag name="KSO_WM_UNIT_TABLE_BEAUTIFY" val="smartTable{3f696b5b-50a6-403e-859d-c47286d914b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21430</Words>
  <Application>WPS 演示</Application>
  <PresentationFormat>宽屏</PresentationFormat>
  <Paragraphs>2815</Paragraphs>
  <Slides>165</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85</vt:i4>
      </vt:variant>
      <vt:variant>
        <vt:lpstr>幻灯片标题</vt:lpstr>
      </vt:variant>
      <vt:variant>
        <vt:i4>165</vt:i4>
      </vt:variant>
    </vt:vector>
  </HeadingPairs>
  <TitlesOfParts>
    <vt:vector size="261" baseType="lpstr">
      <vt:lpstr>Arial</vt:lpstr>
      <vt:lpstr>宋体</vt:lpstr>
      <vt:lpstr>Wingdings</vt:lpstr>
      <vt:lpstr>黑体</vt:lpstr>
      <vt:lpstr>Calibri Light</vt:lpstr>
      <vt:lpstr>Calibri</vt:lpstr>
      <vt:lpstr>微软雅黑</vt:lpstr>
      <vt:lpstr>Arial Unicode MS</vt:lpstr>
      <vt:lpstr>Verdana</vt:lpstr>
      <vt:lpstr>Times New Roman</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Equation.KSEE3</vt:lpstr>
      <vt:lpstr>数模竞赛题选讲</vt:lpstr>
      <vt:lpstr>PowerPoint 演示文稿</vt:lpstr>
      <vt:lpstr>PowerPoint 演示文稿</vt:lpstr>
      <vt:lpstr>PowerPoint 演示文稿</vt:lpstr>
      <vt:lpstr>下列题目来源于中学课本和趣味数学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污染源的确定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古塔变形分析</vt:lpstr>
      <vt:lpstr>古塔示意图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碎纸片的复原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旅行商问题及应用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D题 研究生录取问题</vt:lpstr>
      <vt:lpstr>题目</vt:lpstr>
      <vt:lpstr>PowerPoint 演示文稿</vt:lpstr>
      <vt:lpstr>数据2（DATA2）</vt:lpstr>
      <vt:lpstr>数据（3—8）</vt:lpstr>
      <vt:lpstr>数据9（DATA9） 导师的基本情况及对学生专长的要求</vt:lpstr>
      <vt:lpstr>数据10学生申报的专业发展志愿 </vt:lpstr>
      <vt:lpstr>问题（一）</vt:lpstr>
      <vt:lpstr>问题（二）</vt:lpstr>
      <vt:lpstr>PowerPoint 演示文稿</vt:lpstr>
      <vt:lpstr>讲评及分析</vt:lpstr>
      <vt:lpstr>PowerPoint 演示文稿</vt:lpstr>
      <vt:lpstr>PowerPoint 演示文稿</vt:lpstr>
      <vt:lpstr>问题（一）第一部分解答</vt:lpstr>
      <vt:lpstr>(1)学生复试成绩的量化 </vt:lpstr>
      <vt:lpstr>PowerPoint 演示文稿</vt:lpstr>
      <vt:lpstr>PowerPoint 演示文稿</vt:lpstr>
      <vt:lpstr>PowerPoint 演示文稿</vt:lpstr>
      <vt:lpstr>综合复试得分</vt:lpstr>
      <vt:lpstr>(2)初试成绩与复试成绩的规范化</vt:lpstr>
      <vt:lpstr>(3)由综合成绩确定录取方案 </vt:lpstr>
      <vt:lpstr>问题（一）第二部分解答</vt:lpstr>
      <vt:lpstr>双向选择的基本假定</vt:lpstr>
      <vt:lpstr>PowerPoint 演示文稿</vt:lpstr>
      <vt:lpstr>PowerPoint 演示文稿</vt:lpstr>
      <vt:lpstr>PowerPoint 演示文稿</vt:lpstr>
      <vt:lpstr>PowerPoint 演示文稿</vt:lpstr>
      <vt:lpstr>PowerPoint 演示文稿</vt:lpstr>
      <vt:lpstr>满意度的量化结果</vt:lpstr>
      <vt:lpstr>满意度的量化结果</vt:lpstr>
      <vt:lpstr>学生对导师的满意度</vt:lpstr>
      <vt:lpstr>满意度的量化结果</vt:lpstr>
      <vt:lpstr>满意度的量化结果</vt:lpstr>
      <vt:lpstr>满意度的量化结果</vt:lpstr>
      <vt:lpstr>双向满意度</vt:lpstr>
      <vt:lpstr>双向选择模型</vt:lpstr>
      <vt:lpstr>存在的问题 </vt:lpstr>
      <vt:lpstr>乘公汽，看奥运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基于双向广度优先搜索的公交线路优化模型</vt:lpstr>
      <vt:lpstr>问题1：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问题2</vt:lpstr>
      <vt:lpstr>PowerPoint 演示文稿</vt:lpstr>
      <vt:lpstr>PowerPoint 演示文稿</vt:lpstr>
      <vt:lpstr>PowerPoint 演示文稿</vt:lpstr>
      <vt:lpstr>问题3：考虑步行</vt:lpstr>
      <vt:lpstr>PowerPoint 演示文稿</vt:lpstr>
      <vt:lpstr>PowerPoint 演示文稿</vt:lpstr>
      <vt:lpstr>标准解答</vt:lpstr>
      <vt:lpstr>PowerPoint 演示文稿</vt:lpstr>
      <vt:lpstr>PowerPoint 演示文稿</vt:lpstr>
      <vt:lpstr>详细解答</vt:lpstr>
      <vt:lpstr>PowerPoint 演示文稿</vt:lpstr>
      <vt:lpstr>数据处理</vt:lpstr>
      <vt:lpstr>PowerPoint 演示文稿</vt:lpstr>
      <vt:lpstr>PowerPoint 演示文稿</vt:lpstr>
      <vt:lpstr>PowerPoint 演示文稿</vt:lpstr>
      <vt:lpstr>算法设计</vt:lpstr>
      <vt:lpstr>PowerPoint 演示文稿</vt:lpstr>
      <vt:lpstr>问题1,2解答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问题3</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86139</cp:lastModifiedBy>
  <cp:revision>32</cp:revision>
  <dcterms:created xsi:type="dcterms:W3CDTF">2016-07-07T15:11:00Z</dcterms:created>
  <dcterms:modified xsi:type="dcterms:W3CDTF">2021-08-09T10:52:39Z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2052-11.1.0.10667</vt:lpwstr>
  </property>
  <property fmtid="{D5CDD505-2E9C-101B-9397-08002B2CF9AE}" pid="3" name="ICV">
    <vt:lpwstr>5C39E3B79CFC42009EBD84D2EEE9B73E</vt:lpwstr>
  </property>
</Properties>
</file>